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80" r:id="rId4"/>
  </p:sldMasterIdLst>
  <p:notesMasterIdLst>
    <p:notesMasterId r:id="rId25"/>
  </p:notesMasterIdLst>
  <p:handoutMasterIdLst>
    <p:handoutMasterId r:id="rId26"/>
  </p:handoutMasterIdLst>
  <p:sldIdLst>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Lst>
  <p:sldSz cx="9906000" cy="6858000" type="A4"/>
  <p:notesSz cx="6858000" cy="9144000"/>
  <p:embeddedFontLst>
    <p:embeddedFont>
      <p:font typeface="Arial Rounded MT Bold" panose="020F0704030504030204" pitchFamily="34" charset="0"/>
      <p:regular r:id="rId27"/>
    </p:embeddedFont>
    <p:embeddedFont>
      <p:font typeface="United Curriculum" panose="020B0604020202020204" charset="0"/>
      <p:regular r:id="rId28"/>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DE94E9D-CFCE-C166-F4B7-06218FBC7616}" name="Elizabeth Lupton" initials="EL" userId="S::Elizabeth.Lupton@unitedlearning.org.uk::f1d8bff2-aebb-46ae-b972-0f228aff2aaf" providerId="AD"/>
  <p188:author id="{C833E4BA-E012-CD07-1FD3-0F30CCFF34BF}" name="Charlie Cutler" initials="CC" userId="S::Charlie.Cutler@unitedlearning.org.uk::c5b094de-3707-4aae-994d-70175e9a1467" providerId="AD"/>
  <p188:author id="{6F1D0AED-1E33-5B43-CA73-96135BBBCD4A}" name="Jessica Quinn" initials="JQ" userId="S::Jessica.Quinn@unitedlearning.org.uk::8a95f2e1-9608-4c55-8128-be797539c759"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Charlie Cutler" initials="CC" lastIdx="15" clrIdx="0">
    <p:extLst>
      <p:ext uri="{19B8F6BF-5375-455C-9EA6-DF929625EA0E}">
        <p15:presenceInfo xmlns:p15="http://schemas.microsoft.com/office/powerpoint/2012/main" userId="S::Charlie.Cutler@unitedlearning.org.uk::c5b094de-3707-4aae-994d-70175e9a146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4375E"/>
    <a:srgbClr val="BFBBDB"/>
    <a:srgbClr val="BFE3EF"/>
    <a:srgbClr val="9ACFEA"/>
    <a:srgbClr val="7FAED8"/>
    <a:srgbClr val="D4C9C6"/>
    <a:srgbClr val="745E58"/>
    <a:srgbClr val="CC9900"/>
    <a:srgbClr val="FFE8D1"/>
    <a:srgbClr val="2C4B6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100" d="100"/>
          <a:sy n="100" d="100"/>
        </p:scale>
        <p:origin x="1674" y="246"/>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font" Target="fonts/font2.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font" Target="fonts/font1.fntdata"/><Relationship Id="rId30" Type="http://schemas.openxmlformats.org/officeDocument/2006/relationships/presProps" Target="presProps.xml"/><Relationship Id="rId35" Type="http://schemas.microsoft.com/office/2018/10/relationships/authors" Target="authors.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chelle Green" userId="2ae22403-0bc6-4b1d-9370-b23b145e8f61" providerId="ADAL" clId="{CE76FD20-0343-4C23-B6D1-FC76B2B38E67}"/>
    <pc:docChg chg="custSel modSld">
      <pc:chgData name="Michelle Green" userId="2ae22403-0bc6-4b1d-9370-b23b145e8f61" providerId="ADAL" clId="{CE76FD20-0343-4C23-B6D1-FC76B2B38E67}" dt="2025-05-12T12:31:31.275" v="607" actId="1076"/>
      <pc:docMkLst>
        <pc:docMk/>
      </pc:docMkLst>
      <pc:sldChg chg="addSp modSp">
        <pc:chgData name="Michelle Green" userId="2ae22403-0bc6-4b1d-9370-b23b145e8f61" providerId="ADAL" clId="{CE76FD20-0343-4C23-B6D1-FC76B2B38E67}" dt="2025-05-12T12:31:31.275" v="607" actId="1076"/>
        <pc:sldMkLst>
          <pc:docMk/>
          <pc:sldMk cId="4194986029" sldId="267"/>
        </pc:sldMkLst>
        <pc:graphicFrameChg chg="modGraphic">
          <ac:chgData name="Michelle Green" userId="2ae22403-0bc6-4b1d-9370-b23b145e8f61" providerId="ADAL" clId="{CE76FD20-0343-4C23-B6D1-FC76B2B38E67}" dt="2025-05-12T12:29:00.775" v="602" actId="20577"/>
          <ac:graphicFrameMkLst>
            <pc:docMk/>
            <pc:sldMk cId="4194986029" sldId="267"/>
            <ac:graphicFrameMk id="8" creationId="{AF2EB28A-353A-40D3-9B0A-A3D21D66254B}"/>
          </ac:graphicFrameMkLst>
        </pc:graphicFrameChg>
        <pc:picChg chg="add mod">
          <ac:chgData name="Michelle Green" userId="2ae22403-0bc6-4b1d-9370-b23b145e8f61" providerId="ADAL" clId="{CE76FD20-0343-4C23-B6D1-FC76B2B38E67}" dt="2025-05-12T12:16:53.015" v="1" actId="1076"/>
          <ac:picMkLst>
            <pc:docMk/>
            <pc:sldMk cId="4194986029" sldId="267"/>
            <ac:picMk id="2" creationId="{32538D9F-529C-4FC3-A916-4B4A893C0C3A}"/>
          </ac:picMkLst>
        </pc:picChg>
        <pc:picChg chg="add mod">
          <ac:chgData name="Michelle Green" userId="2ae22403-0bc6-4b1d-9370-b23b145e8f61" providerId="ADAL" clId="{CE76FD20-0343-4C23-B6D1-FC76B2B38E67}" dt="2025-05-12T12:31:31.275" v="607" actId="1076"/>
          <ac:picMkLst>
            <pc:docMk/>
            <pc:sldMk cId="4194986029" sldId="267"/>
            <ac:picMk id="4" creationId="{3BC61C39-2739-41DE-9FFB-F83697AC5554}"/>
          </ac:picMkLst>
        </pc:picChg>
        <pc:picChg chg="add mod">
          <ac:chgData name="Michelle Green" userId="2ae22403-0bc6-4b1d-9370-b23b145e8f61" providerId="ADAL" clId="{CE76FD20-0343-4C23-B6D1-FC76B2B38E67}" dt="2025-05-12T12:30:13.730" v="604" actId="1076"/>
          <ac:picMkLst>
            <pc:docMk/>
            <pc:sldMk cId="4194986029" sldId="267"/>
            <ac:picMk id="21" creationId="{217589BE-14BF-443A-86D3-61653C6E8406}"/>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8696920-32BE-46D7-80A7-50682C46997B}" type="doc">
      <dgm:prSet loTypeId="urn:microsoft.com/office/officeart/2005/8/layout/pList2" loCatId="list" qsTypeId="urn:microsoft.com/office/officeart/2005/8/quickstyle/simple1" qsCatId="simple" csTypeId="urn:microsoft.com/office/officeart/2005/8/colors/accent2_1" csCatId="accent2" phldr="1"/>
      <dgm:spPr/>
    </dgm:pt>
    <dgm:pt modelId="{DDDFC748-2618-48BA-B8A6-3EC7EBDF6130}">
      <dgm:prSet phldrT="[Text]"/>
      <dgm:spPr/>
      <dgm:t>
        <a:bodyPr/>
        <a:lstStyle/>
        <a:p>
          <a:endParaRPr lang="en-GB" dirty="0"/>
        </a:p>
      </dgm:t>
    </dgm:pt>
    <dgm:pt modelId="{54447A6F-DCE5-4214-B801-D2C930E699BD}" type="parTrans" cxnId="{4BC9719D-96A6-4690-919B-E10F7B1BED91}">
      <dgm:prSet/>
      <dgm:spPr/>
      <dgm:t>
        <a:bodyPr/>
        <a:lstStyle/>
        <a:p>
          <a:endParaRPr lang="en-GB"/>
        </a:p>
      </dgm:t>
    </dgm:pt>
    <dgm:pt modelId="{86B4D364-D3A0-4F32-9CCA-E2E40DA9A017}" type="sibTrans" cxnId="{4BC9719D-96A6-4690-919B-E10F7B1BED91}">
      <dgm:prSet/>
      <dgm:spPr/>
      <dgm:t>
        <a:bodyPr/>
        <a:lstStyle/>
        <a:p>
          <a:endParaRPr lang="en-GB"/>
        </a:p>
      </dgm:t>
    </dgm:pt>
    <dgm:pt modelId="{C016CA5C-31E2-4395-AE5B-BC1930E40F9C}">
      <dgm:prSet phldrT="[Text]"/>
      <dgm:spPr/>
      <dgm:t>
        <a:bodyPr/>
        <a:lstStyle/>
        <a:p>
          <a:endParaRPr lang="en-GB" dirty="0"/>
        </a:p>
      </dgm:t>
    </dgm:pt>
    <dgm:pt modelId="{F897D11C-C4A4-4AC8-A8DA-E8893BBF6F7C}" type="parTrans" cxnId="{5B128308-4B16-4E11-86A3-561032709C8F}">
      <dgm:prSet/>
      <dgm:spPr/>
      <dgm:t>
        <a:bodyPr/>
        <a:lstStyle/>
        <a:p>
          <a:endParaRPr lang="en-GB"/>
        </a:p>
      </dgm:t>
    </dgm:pt>
    <dgm:pt modelId="{2910FF03-9158-499E-A875-DEC1E0C45B91}" type="sibTrans" cxnId="{5B128308-4B16-4E11-86A3-561032709C8F}">
      <dgm:prSet/>
      <dgm:spPr/>
      <dgm:t>
        <a:bodyPr/>
        <a:lstStyle/>
        <a:p>
          <a:endParaRPr lang="en-GB"/>
        </a:p>
      </dgm:t>
    </dgm:pt>
    <dgm:pt modelId="{6137B93D-7502-4B01-A627-95C53E327691}">
      <dgm:prSet phldrT="[Text]"/>
      <dgm:spPr/>
      <dgm:t>
        <a:bodyPr/>
        <a:lstStyle/>
        <a:p>
          <a:endParaRPr lang="en-GB" dirty="0"/>
        </a:p>
      </dgm:t>
    </dgm:pt>
    <dgm:pt modelId="{0567CB12-4CAB-4EF9-8DB0-B2CB60BFDE66}" type="parTrans" cxnId="{D06D26AA-0541-4706-9CC6-5DCE3EFA59E2}">
      <dgm:prSet/>
      <dgm:spPr/>
      <dgm:t>
        <a:bodyPr/>
        <a:lstStyle/>
        <a:p>
          <a:endParaRPr lang="en-GB"/>
        </a:p>
      </dgm:t>
    </dgm:pt>
    <dgm:pt modelId="{9564B70A-562B-421B-A9A2-F0DA45A888BE}" type="sibTrans" cxnId="{D06D26AA-0541-4706-9CC6-5DCE3EFA59E2}">
      <dgm:prSet/>
      <dgm:spPr/>
      <dgm:t>
        <a:bodyPr/>
        <a:lstStyle/>
        <a:p>
          <a:endParaRPr lang="en-GB"/>
        </a:p>
      </dgm:t>
    </dgm:pt>
    <dgm:pt modelId="{183A31FB-9472-46DA-8A37-57955C054699}" type="pres">
      <dgm:prSet presAssocID="{08696920-32BE-46D7-80A7-50682C46997B}" presName="Name0" presStyleCnt="0">
        <dgm:presLayoutVars>
          <dgm:dir/>
          <dgm:resizeHandles val="exact"/>
        </dgm:presLayoutVars>
      </dgm:prSet>
      <dgm:spPr/>
    </dgm:pt>
    <dgm:pt modelId="{84EAA5A3-23B4-4521-AE1C-4FAFC0600F72}" type="pres">
      <dgm:prSet presAssocID="{08696920-32BE-46D7-80A7-50682C46997B}" presName="bkgdShp" presStyleLbl="alignAccFollowNode1" presStyleIdx="0" presStyleCnt="1"/>
      <dgm:spPr/>
    </dgm:pt>
    <dgm:pt modelId="{3924788B-3447-48EA-9F1D-DE891B6C92A1}" type="pres">
      <dgm:prSet presAssocID="{08696920-32BE-46D7-80A7-50682C46997B}" presName="linComp" presStyleCnt="0"/>
      <dgm:spPr/>
    </dgm:pt>
    <dgm:pt modelId="{8A2C9782-77CB-4744-B9BC-894027985B34}" type="pres">
      <dgm:prSet presAssocID="{DDDFC748-2618-48BA-B8A6-3EC7EBDF6130}" presName="compNode" presStyleCnt="0"/>
      <dgm:spPr/>
    </dgm:pt>
    <dgm:pt modelId="{6574C88A-4370-45FE-B045-B2F8E662DF36}" type="pres">
      <dgm:prSet presAssocID="{DDDFC748-2618-48BA-B8A6-3EC7EBDF6130}" presName="node" presStyleLbl="node1" presStyleIdx="0" presStyleCnt="3" custLinFactNeighborX="2848" custLinFactNeighborY="0">
        <dgm:presLayoutVars>
          <dgm:bulletEnabled val="1"/>
        </dgm:presLayoutVars>
      </dgm:prSet>
      <dgm:spPr/>
    </dgm:pt>
    <dgm:pt modelId="{A230D9F5-A914-44C9-B843-6189650F078F}" type="pres">
      <dgm:prSet presAssocID="{DDDFC748-2618-48BA-B8A6-3EC7EBDF6130}" presName="invisiNode" presStyleLbl="node1" presStyleIdx="0" presStyleCnt="3"/>
      <dgm:spPr/>
    </dgm:pt>
    <dgm:pt modelId="{FED9FBA0-E890-4509-974B-A6CDF2EED6A5}" type="pres">
      <dgm:prSet presAssocID="{DDDFC748-2618-48BA-B8A6-3EC7EBDF6130}" presName="imagNode" presStyleLbl="fgImgPlace1" presStyleIdx="0" presStyleCnt="3"/>
      <dgm:spPr/>
    </dgm:pt>
    <dgm:pt modelId="{84242FBA-12A8-4EC5-B50F-3DC3C83D9508}" type="pres">
      <dgm:prSet presAssocID="{86B4D364-D3A0-4F32-9CCA-E2E40DA9A017}" presName="sibTrans" presStyleLbl="sibTrans2D1" presStyleIdx="0" presStyleCnt="0"/>
      <dgm:spPr/>
    </dgm:pt>
    <dgm:pt modelId="{E312645D-5160-47E0-BB3A-69E9FE61B899}" type="pres">
      <dgm:prSet presAssocID="{C016CA5C-31E2-4395-AE5B-BC1930E40F9C}" presName="compNode" presStyleCnt="0"/>
      <dgm:spPr/>
    </dgm:pt>
    <dgm:pt modelId="{A2FAE1BC-6E3A-4A9E-8F63-93CCD177C806}" type="pres">
      <dgm:prSet presAssocID="{C016CA5C-31E2-4395-AE5B-BC1930E40F9C}" presName="node" presStyleLbl="node1" presStyleIdx="1" presStyleCnt="3">
        <dgm:presLayoutVars>
          <dgm:bulletEnabled val="1"/>
        </dgm:presLayoutVars>
      </dgm:prSet>
      <dgm:spPr/>
    </dgm:pt>
    <dgm:pt modelId="{3E70942B-11B2-4EEC-8969-F90C9B123011}" type="pres">
      <dgm:prSet presAssocID="{C016CA5C-31E2-4395-AE5B-BC1930E40F9C}" presName="invisiNode" presStyleLbl="node1" presStyleIdx="1" presStyleCnt="3"/>
      <dgm:spPr/>
    </dgm:pt>
    <dgm:pt modelId="{BCF26FA0-C744-47AA-94BB-C55135C64E15}" type="pres">
      <dgm:prSet presAssocID="{C016CA5C-31E2-4395-AE5B-BC1930E40F9C}" presName="imagNode" presStyleLbl="fgImgPlace1" presStyleIdx="1" presStyleCnt="3"/>
      <dgm:spPr/>
    </dgm:pt>
    <dgm:pt modelId="{8D44B719-9299-43C6-8F52-1719A3CDB149}" type="pres">
      <dgm:prSet presAssocID="{2910FF03-9158-499E-A875-DEC1E0C45B91}" presName="sibTrans" presStyleLbl="sibTrans2D1" presStyleIdx="0" presStyleCnt="0"/>
      <dgm:spPr/>
    </dgm:pt>
    <dgm:pt modelId="{7A7B7153-A71B-4ED0-8F76-F448E048D788}" type="pres">
      <dgm:prSet presAssocID="{6137B93D-7502-4B01-A627-95C53E327691}" presName="compNode" presStyleCnt="0"/>
      <dgm:spPr/>
    </dgm:pt>
    <dgm:pt modelId="{9F631481-5AE0-436C-8761-DD70E17689C2}" type="pres">
      <dgm:prSet presAssocID="{6137B93D-7502-4B01-A627-95C53E327691}" presName="node" presStyleLbl="node1" presStyleIdx="2" presStyleCnt="3">
        <dgm:presLayoutVars>
          <dgm:bulletEnabled val="1"/>
        </dgm:presLayoutVars>
      </dgm:prSet>
      <dgm:spPr/>
    </dgm:pt>
    <dgm:pt modelId="{3C4EBA6D-F0E1-4D92-B564-2BCC2B54AE0B}" type="pres">
      <dgm:prSet presAssocID="{6137B93D-7502-4B01-A627-95C53E327691}" presName="invisiNode" presStyleLbl="node1" presStyleIdx="2" presStyleCnt="3"/>
      <dgm:spPr/>
    </dgm:pt>
    <dgm:pt modelId="{807D20D5-D4E3-46C6-A4C6-A4DE42617CB1}" type="pres">
      <dgm:prSet presAssocID="{6137B93D-7502-4B01-A627-95C53E327691}" presName="imagNode" presStyleLbl="fgImgPlace1" presStyleIdx="2" presStyleCnt="3"/>
      <dgm:spPr/>
    </dgm:pt>
  </dgm:ptLst>
  <dgm:cxnLst>
    <dgm:cxn modelId="{5B128308-4B16-4E11-86A3-561032709C8F}" srcId="{08696920-32BE-46D7-80A7-50682C46997B}" destId="{C016CA5C-31E2-4395-AE5B-BC1930E40F9C}" srcOrd="1" destOrd="0" parTransId="{F897D11C-C4A4-4AC8-A8DA-E8893BBF6F7C}" sibTransId="{2910FF03-9158-499E-A875-DEC1E0C45B91}"/>
    <dgm:cxn modelId="{C0C5B82A-56A6-46D5-82D8-D8BEC3CEA8DF}" type="presOf" srcId="{DDDFC748-2618-48BA-B8A6-3EC7EBDF6130}" destId="{6574C88A-4370-45FE-B045-B2F8E662DF36}" srcOrd="0" destOrd="0" presId="urn:microsoft.com/office/officeart/2005/8/layout/pList2"/>
    <dgm:cxn modelId="{5FE7CB2E-6BFB-4F82-9F45-608F5DF1F3C7}" type="presOf" srcId="{6137B93D-7502-4B01-A627-95C53E327691}" destId="{9F631481-5AE0-436C-8761-DD70E17689C2}" srcOrd="0" destOrd="0" presId="urn:microsoft.com/office/officeart/2005/8/layout/pList2"/>
    <dgm:cxn modelId="{76B4BB33-CDB3-4F20-A7E9-88687BFE4C5C}" type="presOf" srcId="{86B4D364-D3A0-4F32-9CCA-E2E40DA9A017}" destId="{84242FBA-12A8-4EC5-B50F-3DC3C83D9508}" srcOrd="0" destOrd="0" presId="urn:microsoft.com/office/officeart/2005/8/layout/pList2"/>
    <dgm:cxn modelId="{5849BB39-92E7-43D0-8370-8B7DCEB7B118}" type="presOf" srcId="{08696920-32BE-46D7-80A7-50682C46997B}" destId="{183A31FB-9472-46DA-8A37-57955C054699}" srcOrd="0" destOrd="0" presId="urn:microsoft.com/office/officeart/2005/8/layout/pList2"/>
    <dgm:cxn modelId="{4BC9719D-96A6-4690-919B-E10F7B1BED91}" srcId="{08696920-32BE-46D7-80A7-50682C46997B}" destId="{DDDFC748-2618-48BA-B8A6-3EC7EBDF6130}" srcOrd="0" destOrd="0" parTransId="{54447A6F-DCE5-4214-B801-D2C930E699BD}" sibTransId="{86B4D364-D3A0-4F32-9CCA-E2E40DA9A017}"/>
    <dgm:cxn modelId="{D06D26AA-0541-4706-9CC6-5DCE3EFA59E2}" srcId="{08696920-32BE-46D7-80A7-50682C46997B}" destId="{6137B93D-7502-4B01-A627-95C53E327691}" srcOrd="2" destOrd="0" parTransId="{0567CB12-4CAB-4EF9-8DB0-B2CB60BFDE66}" sibTransId="{9564B70A-562B-421B-A9A2-F0DA45A888BE}"/>
    <dgm:cxn modelId="{AC4FD3D6-BA1D-4D68-BE86-659EF7C16170}" type="presOf" srcId="{2910FF03-9158-499E-A875-DEC1E0C45B91}" destId="{8D44B719-9299-43C6-8F52-1719A3CDB149}" srcOrd="0" destOrd="0" presId="urn:microsoft.com/office/officeart/2005/8/layout/pList2"/>
    <dgm:cxn modelId="{D49C0AD9-0041-4392-BEB9-873B45ED260B}" type="presOf" srcId="{C016CA5C-31E2-4395-AE5B-BC1930E40F9C}" destId="{A2FAE1BC-6E3A-4A9E-8F63-93CCD177C806}" srcOrd="0" destOrd="0" presId="urn:microsoft.com/office/officeart/2005/8/layout/pList2"/>
    <dgm:cxn modelId="{8F082C9C-E86D-41CB-B379-0A568126A20A}" type="presParOf" srcId="{183A31FB-9472-46DA-8A37-57955C054699}" destId="{84EAA5A3-23B4-4521-AE1C-4FAFC0600F72}" srcOrd="0" destOrd="0" presId="urn:microsoft.com/office/officeart/2005/8/layout/pList2"/>
    <dgm:cxn modelId="{2DC19CFA-EF04-4800-9F93-CCB584616492}" type="presParOf" srcId="{183A31FB-9472-46DA-8A37-57955C054699}" destId="{3924788B-3447-48EA-9F1D-DE891B6C92A1}" srcOrd="1" destOrd="0" presId="urn:microsoft.com/office/officeart/2005/8/layout/pList2"/>
    <dgm:cxn modelId="{A14200C4-1C48-4BC5-ABE0-9C67C6C8FC0D}" type="presParOf" srcId="{3924788B-3447-48EA-9F1D-DE891B6C92A1}" destId="{8A2C9782-77CB-4744-B9BC-894027985B34}" srcOrd="0" destOrd="0" presId="urn:microsoft.com/office/officeart/2005/8/layout/pList2"/>
    <dgm:cxn modelId="{E15C8484-E268-4EE2-AC96-0FA5B17F8C1B}" type="presParOf" srcId="{8A2C9782-77CB-4744-B9BC-894027985B34}" destId="{6574C88A-4370-45FE-B045-B2F8E662DF36}" srcOrd="0" destOrd="0" presId="urn:microsoft.com/office/officeart/2005/8/layout/pList2"/>
    <dgm:cxn modelId="{CC7B803B-CD0F-4A39-AEB9-8F55BEB5A531}" type="presParOf" srcId="{8A2C9782-77CB-4744-B9BC-894027985B34}" destId="{A230D9F5-A914-44C9-B843-6189650F078F}" srcOrd="1" destOrd="0" presId="urn:microsoft.com/office/officeart/2005/8/layout/pList2"/>
    <dgm:cxn modelId="{16209B7B-1CFF-4DC5-AECC-C884E1CECC5B}" type="presParOf" srcId="{8A2C9782-77CB-4744-B9BC-894027985B34}" destId="{FED9FBA0-E890-4509-974B-A6CDF2EED6A5}" srcOrd="2" destOrd="0" presId="urn:microsoft.com/office/officeart/2005/8/layout/pList2"/>
    <dgm:cxn modelId="{9FEB54E9-B0CB-4F01-B2E8-4B95C04D799C}" type="presParOf" srcId="{3924788B-3447-48EA-9F1D-DE891B6C92A1}" destId="{84242FBA-12A8-4EC5-B50F-3DC3C83D9508}" srcOrd="1" destOrd="0" presId="urn:microsoft.com/office/officeart/2005/8/layout/pList2"/>
    <dgm:cxn modelId="{3608BD98-85D5-4407-9684-A635B3A78886}" type="presParOf" srcId="{3924788B-3447-48EA-9F1D-DE891B6C92A1}" destId="{E312645D-5160-47E0-BB3A-69E9FE61B899}" srcOrd="2" destOrd="0" presId="urn:microsoft.com/office/officeart/2005/8/layout/pList2"/>
    <dgm:cxn modelId="{7155338A-0230-41D4-9CEC-35CE3A8D934B}" type="presParOf" srcId="{E312645D-5160-47E0-BB3A-69E9FE61B899}" destId="{A2FAE1BC-6E3A-4A9E-8F63-93CCD177C806}" srcOrd="0" destOrd="0" presId="urn:microsoft.com/office/officeart/2005/8/layout/pList2"/>
    <dgm:cxn modelId="{8D7AD280-D9A4-45F1-B2D7-AE1E5D854D73}" type="presParOf" srcId="{E312645D-5160-47E0-BB3A-69E9FE61B899}" destId="{3E70942B-11B2-4EEC-8969-F90C9B123011}" srcOrd="1" destOrd="0" presId="urn:microsoft.com/office/officeart/2005/8/layout/pList2"/>
    <dgm:cxn modelId="{E0BC2A02-877E-4433-880F-0C9D6983B38E}" type="presParOf" srcId="{E312645D-5160-47E0-BB3A-69E9FE61B899}" destId="{BCF26FA0-C744-47AA-94BB-C55135C64E15}" srcOrd="2" destOrd="0" presId="urn:microsoft.com/office/officeart/2005/8/layout/pList2"/>
    <dgm:cxn modelId="{A97EA2AF-186F-4F16-A8ED-233166DC4335}" type="presParOf" srcId="{3924788B-3447-48EA-9F1D-DE891B6C92A1}" destId="{8D44B719-9299-43C6-8F52-1719A3CDB149}" srcOrd="3" destOrd="0" presId="urn:microsoft.com/office/officeart/2005/8/layout/pList2"/>
    <dgm:cxn modelId="{D942340F-B24C-4123-B373-47EB18DCB587}" type="presParOf" srcId="{3924788B-3447-48EA-9F1D-DE891B6C92A1}" destId="{7A7B7153-A71B-4ED0-8F76-F448E048D788}" srcOrd="4" destOrd="0" presId="urn:microsoft.com/office/officeart/2005/8/layout/pList2"/>
    <dgm:cxn modelId="{4B8625C6-0F53-468C-9611-DA6F9C483EB8}" type="presParOf" srcId="{7A7B7153-A71B-4ED0-8F76-F448E048D788}" destId="{9F631481-5AE0-436C-8761-DD70E17689C2}" srcOrd="0" destOrd="0" presId="urn:microsoft.com/office/officeart/2005/8/layout/pList2"/>
    <dgm:cxn modelId="{3A2D9C7A-28DF-4B0C-9C2A-73BCCD55B3AE}" type="presParOf" srcId="{7A7B7153-A71B-4ED0-8F76-F448E048D788}" destId="{3C4EBA6D-F0E1-4D92-B564-2BCC2B54AE0B}" srcOrd="1" destOrd="0" presId="urn:microsoft.com/office/officeart/2005/8/layout/pList2"/>
    <dgm:cxn modelId="{AE00EA6E-060D-4C88-BF42-4371D152A8D7}" type="presParOf" srcId="{7A7B7153-A71B-4ED0-8F76-F448E048D788}" destId="{807D20D5-D4E3-46C6-A4C6-A4DE42617CB1}" srcOrd="2" destOrd="0" presId="urn:microsoft.com/office/officeart/2005/8/layout/p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880D003-AF93-43A5-BFAE-EAD49DCA14FC}" type="doc">
      <dgm:prSet loTypeId="urn:microsoft.com/office/officeart/2005/8/layout/hList7" loCatId="list" qsTypeId="urn:microsoft.com/office/officeart/2005/8/quickstyle/simple1" qsCatId="simple" csTypeId="urn:microsoft.com/office/officeart/2005/8/colors/accent2_1" csCatId="accent2" phldr="1"/>
      <dgm:spPr/>
    </dgm:pt>
    <dgm:pt modelId="{343AE9AC-879E-4E60-9904-A313C12F4F46}">
      <dgm:prSet phldrT="[Text]"/>
      <dgm:spPr/>
      <dgm:t>
        <a:bodyPr/>
        <a:lstStyle/>
        <a:p>
          <a:endParaRPr lang="en-GB" dirty="0"/>
        </a:p>
      </dgm:t>
    </dgm:pt>
    <dgm:pt modelId="{8F68EF5B-BB51-47F4-9FAC-EAAB19C62284}" type="parTrans" cxnId="{CA7CAA7A-CDAB-40D7-9FEA-3A9BFF0ED220}">
      <dgm:prSet/>
      <dgm:spPr/>
      <dgm:t>
        <a:bodyPr/>
        <a:lstStyle/>
        <a:p>
          <a:endParaRPr lang="en-GB"/>
        </a:p>
      </dgm:t>
    </dgm:pt>
    <dgm:pt modelId="{38D0895F-43C6-49A6-8772-27E2DEA1C8BA}" type="sibTrans" cxnId="{CA7CAA7A-CDAB-40D7-9FEA-3A9BFF0ED220}">
      <dgm:prSet/>
      <dgm:spPr/>
      <dgm:t>
        <a:bodyPr/>
        <a:lstStyle/>
        <a:p>
          <a:endParaRPr lang="en-GB"/>
        </a:p>
      </dgm:t>
    </dgm:pt>
    <dgm:pt modelId="{DC292EA8-99A8-4AA0-AA67-28333BEA0CFE}">
      <dgm:prSet phldrT="[Text]"/>
      <dgm:spPr/>
      <dgm:t>
        <a:bodyPr/>
        <a:lstStyle/>
        <a:p>
          <a:endParaRPr lang="en-GB" dirty="0"/>
        </a:p>
      </dgm:t>
    </dgm:pt>
    <dgm:pt modelId="{A37832B9-55AC-45C5-9CA5-7161AB789F6F}" type="parTrans" cxnId="{C9659766-4F42-4FBD-8228-F5B5B755EED0}">
      <dgm:prSet/>
      <dgm:spPr/>
      <dgm:t>
        <a:bodyPr/>
        <a:lstStyle/>
        <a:p>
          <a:endParaRPr lang="en-GB"/>
        </a:p>
      </dgm:t>
    </dgm:pt>
    <dgm:pt modelId="{24D2B722-3D3D-4A79-A49B-9A1935862FAD}" type="sibTrans" cxnId="{C9659766-4F42-4FBD-8228-F5B5B755EED0}">
      <dgm:prSet/>
      <dgm:spPr/>
      <dgm:t>
        <a:bodyPr/>
        <a:lstStyle/>
        <a:p>
          <a:endParaRPr lang="en-GB"/>
        </a:p>
      </dgm:t>
    </dgm:pt>
    <dgm:pt modelId="{C3FE448B-FA91-4687-9449-A93067BA1D17}">
      <dgm:prSet phldrT="[Text]"/>
      <dgm:spPr/>
      <dgm:t>
        <a:bodyPr/>
        <a:lstStyle/>
        <a:p>
          <a:endParaRPr lang="en-GB" dirty="0"/>
        </a:p>
      </dgm:t>
    </dgm:pt>
    <dgm:pt modelId="{A45BCFAE-2C44-4DBB-92A7-F422AD419AFF}" type="parTrans" cxnId="{6D28F4B7-4357-4E2D-8E97-4AABD8CD584E}">
      <dgm:prSet/>
      <dgm:spPr/>
      <dgm:t>
        <a:bodyPr/>
        <a:lstStyle/>
        <a:p>
          <a:endParaRPr lang="en-GB"/>
        </a:p>
      </dgm:t>
    </dgm:pt>
    <dgm:pt modelId="{FB64BD56-3E19-4A39-87B5-1FBD573B64B9}" type="sibTrans" cxnId="{6D28F4B7-4357-4E2D-8E97-4AABD8CD584E}">
      <dgm:prSet/>
      <dgm:spPr/>
      <dgm:t>
        <a:bodyPr/>
        <a:lstStyle/>
        <a:p>
          <a:endParaRPr lang="en-GB"/>
        </a:p>
      </dgm:t>
    </dgm:pt>
    <dgm:pt modelId="{25558DAE-11F5-4773-97F9-7880A9D4CEAB}" type="pres">
      <dgm:prSet presAssocID="{7880D003-AF93-43A5-BFAE-EAD49DCA14FC}" presName="Name0" presStyleCnt="0">
        <dgm:presLayoutVars>
          <dgm:dir/>
          <dgm:resizeHandles val="exact"/>
        </dgm:presLayoutVars>
      </dgm:prSet>
      <dgm:spPr/>
    </dgm:pt>
    <dgm:pt modelId="{4729FABD-741D-443F-97DB-40B40CE60311}" type="pres">
      <dgm:prSet presAssocID="{7880D003-AF93-43A5-BFAE-EAD49DCA14FC}" presName="fgShape" presStyleLbl="fgShp" presStyleIdx="0" presStyleCnt="1" custLinFactNeighborX="914" custLinFactNeighborY="30406"/>
      <dgm:spPr/>
    </dgm:pt>
    <dgm:pt modelId="{38223BC1-41A2-4137-B6F6-8A121F6EF0F8}" type="pres">
      <dgm:prSet presAssocID="{7880D003-AF93-43A5-BFAE-EAD49DCA14FC}" presName="linComp" presStyleCnt="0"/>
      <dgm:spPr/>
    </dgm:pt>
    <dgm:pt modelId="{B69B0ACF-D93E-42EF-8FD7-9240DC1B3FCD}" type="pres">
      <dgm:prSet presAssocID="{343AE9AC-879E-4E60-9904-A313C12F4F46}" presName="compNode" presStyleCnt="0"/>
      <dgm:spPr/>
    </dgm:pt>
    <dgm:pt modelId="{4E428F3C-A13A-4000-9F15-277A374933BC}" type="pres">
      <dgm:prSet presAssocID="{343AE9AC-879E-4E60-9904-A313C12F4F46}" presName="bkgdShape" presStyleLbl="node1" presStyleIdx="0" presStyleCnt="3" custLinFactNeighborX="2933" custLinFactNeighborY="-519"/>
      <dgm:spPr/>
    </dgm:pt>
    <dgm:pt modelId="{6F23119C-1E28-4AE5-98CF-A799C3703502}" type="pres">
      <dgm:prSet presAssocID="{343AE9AC-879E-4E60-9904-A313C12F4F46}" presName="nodeTx" presStyleLbl="node1" presStyleIdx="0" presStyleCnt="3">
        <dgm:presLayoutVars>
          <dgm:bulletEnabled val="1"/>
        </dgm:presLayoutVars>
      </dgm:prSet>
      <dgm:spPr/>
    </dgm:pt>
    <dgm:pt modelId="{A8628638-6055-45C0-BB9B-AAC9C11F3F2B}" type="pres">
      <dgm:prSet presAssocID="{343AE9AC-879E-4E60-9904-A313C12F4F46}" presName="invisiNode" presStyleLbl="node1" presStyleIdx="0" presStyleCnt="3"/>
      <dgm:spPr/>
    </dgm:pt>
    <dgm:pt modelId="{CDBFE620-83DE-4942-AD62-DA7A6BD2489D}" type="pres">
      <dgm:prSet presAssocID="{343AE9AC-879E-4E60-9904-A313C12F4F46}" presName="imagNode" presStyleLbl="fgImgPlace1" presStyleIdx="0" presStyleCnt="3" custLinFactNeighborX="1384" custLinFactNeighborY="-10962"/>
      <dgm:spPr/>
    </dgm:pt>
    <dgm:pt modelId="{04712DF7-3874-4FBC-8ADE-F38F4C0AAAF2}" type="pres">
      <dgm:prSet presAssocID="{38D0895F-43C6-49A6-8772-27E2DEA1C8BA}" presName="sibTrans" presStyleLbl="sibTrans2D1" presStyleIdx="0" presStyleCnt="0"/>
      <dgm:spPr/>
    </dgm:pt>
    <dgm:pt modelId="{224E3DC8-8150-4F0D-8FAC-459A52CC2CDE}" type="pres">
      <dgm:prSet presAssocID="{DC292EA8-99A8-4AA0-AA67-28333BEA0CFE}" presName="compNode" presStyleCnt="0"/>
      <dgm:spPr/>
    </dgm:pt>
    <dgm:pt modelId="{90B0C160-BDFC-46A9-AA2B-29A744B3D274}" type="pres">
      <dgm:prSet presAssocID="{DC292EA8-99A8-4AA0-AA67-28333BEA0CFE}" presName="bkgdShape" presStyleLbl="node1" presStyleIdx="1" presStyleCnt="3" custLinFactNeighborX="1386" custLinFactNeighborY="-347"/>
      <dgm:spPr/>
    </dgm:pt>
    <dgm:pt modelId="{4775F8A8-0F96-4630-9F2F-6AD48DA128C5}" type="pres">
      <dgm:prSet presAssocID="{DC292EA8-99A8-4AA0-AA67-28333BEA0CFE}" presName="nodeTx" presStyleLbl="node1" presStyleIdx="1" presStyleCnt="3">
        <dgm:presLayoutVars>
          <dgm:bulletEnabled val="1"/>
        </dgm:presLayoutVars>
      </dgm:prSet>
      <dgm:spPr/>
    </dgm:pt>
    <dgm:pt modelId="{C09E0AF1-A1B3-44A9-8A17-F9746C73AE56}" type="pres">
      <dgm:prSet presAssocID="{DC292EA8-99A8-4AA0-AA67-28333BEA0CFE}" presName="invisiNode" presStyleLbl="node1" presStyleIdx="1" presStyleCnt="3"/>
      <dgm:spPr/>
    </dgm:pt>
    <dgm:pt modelId="{9EFFEC71-C627-40CE-8064-474FD261F800}" type="pres">
      <dgm:prSet presAssocID="{DC292EA8-99A8-4AA0-AA67-28333BEA0CFE}" presName="imagNode" presStyleLbl="fgImgPlace1" presStyleIdx="1" presStyleCnt="3" custLinFactNeighborX="3565" custLinFactNeighborY="-12837"/>
      <dgm:spPr/>
    </dgm:pt>
    <dgm:pt modelId="{BE124A26-099C-4F8B-B593-08A61BE56B3A}" type="pres">
      <dgm:prSet presAssocID="{24D2B722-3D3D-4A79-A49B-9A1935862FAD}" presName="sibTrans" presStyleLbl="sibTrans2D1" presStyleIdx="0" presStyleCnt="0"/>
      <dgm:spPr/>
    </dgm:pt>
    <dgm:pt modelId="{CF2D33F3-D052-49DD-B566-4D41F69AFA0C}" type="pres">
      <dgm:prSet presAssocID="{C3FE448B-FA91-4687-9449-A93067BA1D17}" presName="compNode" presStyleCnt="0"/>
      <dgm:spPr/>
    </dgm:pt>
    <dgm:pt modelId="{BAABC423-6076-444C-B080-7F04357B0267}" type="pres">
      <dgm:prSet presAssocID="{C3FE448B-FA91-4687-9449-A93067BA1D17}" presName="bkgdShape" presStyleLbl="node1" presStyleIdx="2" presStyleCnt="3" custLinFactNeighborX="11599" custLinFactNeighborY="460"/>
      <dgm:spPr/>
    </dgm:pt>
    <dgm:pt modelId="{2C591057-2B33-4E40-B069-58EF3F4DD858}" type="pres">
      <dgm:prSet presAssocID="{C3FE448B-FA91-4687-9449-A93067BA1D17}" presName="nodeTx" presStyleLbl="node1" presStyleIdx="2" presStyleCnt="3">
        <dgm:presLayoutVars>
          <dgm:bulletEnabled val="1"/>
        </dgm:presLayoutVars>
      </dgm:prSet>
      <dgm:spPr/>
    </dgm:pt>
    <dgm:pt modelId="{69705BFC-96E5-483F-A11F-F99E5DF92E34}" type="pres">
      <dgm:prSet presAssocID="{C3FE448B-FA91-4687-9449-A93067BA1D17}" presName="invisiNode" presStyleLbl="node1" presStyleIdx="2" presStyleCnt="3"/>
      <dgm:spPr/>
    </dgm:pt>
    <dgm:pt modelId="{77FA2053-65C6-4A4A-954E-1EF965D1AF2C}" type="pres">
      <dgm:prSet presAssocID="{C3FE448B-FA91-4687-9449-A93067BA1D17}" presName="imagNode" presStyleLbl="fgImgPlace1" presStyleIdx="2" presStyleCnt="3" custLinFactNeighborX="2032" custLinFactNeighborY="-9826"/>
      <dgm:spPr/>
    </dgm:pt>
  </dgm:ptLst>
  <dgm:cxnLst>
    <dgm:cxn modelId="{E02B740E-BF0D-485D-B226-5F90B51FC7F5}" type="presOf" srcId="{38D0895F-43C6-49A6-8772-27E2DEA1C8BA}" destId="{04712DF7-3874-4FBC-8ADE-F38F4C0AAAF2}" srcOrd="0" destOrd="0" presId="urn:microsoft.com/office/officeart/2005/8/layout/hList7"/>
    <dgm:cxn modelId="{D84B2631-19E8-409E-9177-59423F086B96}" type="presOf" srcId="{343AE9AC-879E-4E60-9904-A313C12F4F46}" destId="{6F23119C-1E28-4AE5-98CF-A799C3703502}" srcOrd="1" destOrd="0" presId="urn:microsoft.com/office/officeart/2005/8/layout/hList7"/>
    <dgm:cxn modelId="{3F5FDC31-FC43-404E-9C36-8822661F38E1}" type="presOf" srcId="{C3FE448B-FA91-4687-9449-A93067BA1D17}" destId="{2C591057-2B33-4E40-B069-58EF3F4DD858}" srcOrd="1" destOrd="0" presId="urn:microsoft.com/office/officeart/2005/8/layout/hList7"/>
    <dgm:cxn modelId="{2D081E33-0815-4537-B561-6F09C0BC820C}" type="presOf" srcId="{343AE9AC-879E-4E60-9904-A313C12F4F46}" destId="{4E428F3C-A13A-4000-9F15-277A374933BC}" srcOrd="0" destOrd="0" presId="urn:microsoft.com/office/officeart/2005/8/layout/hList7"/>
    <dgm:cxn modelId="{C9659766-4F42-4FBD-8228-F5B5B755EED0}" srcId="{7880D003-AF93-43A5-BFAE-EAD49DCA14FC}" destId="{DC292EA8-99A8-4AA0-AA67-28333BEA0CFE}" srcOrd="1" destOrd="0" parTransId="{A37832B9-55AC-45C5-9CA5-7161AB789F6F}" sibTransId="{24D2B722-3D3D-4A79-A49B-9A1935862FAD}"/>
    <dgm:cxn modelId="{78E64648-F234-45FE-835A-B95F76EB7AC8}" type="presOf" srcId="{C3FE448B-FA91-4687-9449-A93067BA1D17}" destId="{BAABC423-6076-444C-B080-7F04357B0267}" srcOrd="0" destOrd="0" presId="urn:microsoft.com/office/officeart/2005/8/layout/hList7"/>
    <dgm:cxn modelId="{56640F73-5376-4F1F-BDFF-00802A23C820}" type="presOf" srcId="{7880D003-AF93-43A5-BFAE-EAD49DCA14FC}" destId="{25558DAE-11F5-4773-97F9-7880A9D4CEAB}" srcOrd="0" destOrd="0" presId="urn:microsoft.com/office/officeart/2005/8/layout/hList7"/>
    <dgm:cxn modelId="{CA7CAA7A-CDAB-40D7-9FEA-3A9BFF0ED220}" srcId="{7880D003-AF93-43A5-BFAE-EAD49DCA14FC}" destId="{343AE9AC-879E-4E60-9904-A313C12F4F46}" srcOrd="0" destOrd="0" parTransId="{8F68EF5B-BB51-47F4-9FAC-EAAB19C62284}" sibTransId="{38D0895F-43C6-49A6-8772-27E2DEA1C8BA}"/>
    <dgm:cxn modelId="{CA3E4D90-535A-4A29-9BCF-38247BAC0051}" type="presOf" srcId="{DC292EA8-99A8-4AA0-AA67-28333BEA0CFE}" destId="{90B0C160-BDFC-46A9-AA2B-29A744B3D274}" srcOrd="0" destOrd="0" presId="urn:microsoft.com/office/officeart/2005/8/layout/hList7"/>
    <dgm:cxn modelId="{2C3DB6B1-82F5-4273-8E75-0F3F672C13D4}" type="presOf" srcId="{24D2B722-3D3D-4A79-A49B-9A1935862FAD}" destId="{BE124A26-099C-4F8B-B593-08A61BE56B3A}" srcOrd="0" destOrd="0" presId="urn:microsoft.com/office/officeart/2005/8/layout/hList7"/>
    <dgm:cxn modelId="{6D28F4B7-4357-4E2D-8E97-4AABD8CD584E}" srcId="{7880D003-AF93-43A5-BFAE-EAD49DCA14FC}" destId="{C3FE448B-FA91-4687-9449-A93067BA1D17}" srcOrd="2" destOrd="0" parTransId="{A45BCFAE-2C44-4DBB-92A7-F422AD419AFF}" sibTransId="{FB64BD56-3E19-4A39-87B5-1FBD573B64B9}"/>
    <dgm:cxn modelId="{C6BAB7F1-D094-49E8-A015-728B15B8B269}" type="presOf" srcId="{DC292EA8-99A8-4AA0-AA67-28333BEA0CFE}" destId="{4775F8A8-0F96-4630-9F2F-6AD48DA128C5}" srcOrd="1" destOrd="0" presId="urn:microsoft.com/office/officeart/2005/8/layout/hList7"/>
    <dgm:cxn modelId="{4EF7D5F1-4A1D-43FE-B65B-92AD85E7358B}" type="presParOf" srcId="{25558DAE-11F5-4773-97F9-7880A9D4CEAB}" destId="{4729FABD-741D-443F-97DB-40B40CE60311}" srcOrd="0" destOrd="0" presId="urn:microsoft.com/office/officeart/2005/8/layout/hList7"/>
    <dgm:cxn modelId="{97F3649C-1D91-4FFA-8AEB-C704A75140FE}" type="presParOf" srcId="{25558DAE-11F5-4773-97F9-7880A9D4CEAB}" destId="{38223BC1-41A2-4137-B6F6-8A121F6EF0F8}" srcOrd="1" destOrd="0" presId="urn:microsoft.com/office/officeart/2005/8/layout/hList7"/>
    <dgm:cxn modelId="{BC871177-EB45-4111-986E-C24DB6573C31}" type="presParOf" srcId="{38223BC1-41A2-4137-B6F6-8A121F6EF0F8}" destId="{B69B0ACF-D93E-42EF-8FD7-9240DC1B3FCD}" srcOrd="0" destOrd="0" presId="urn:microsoft.com/office/officeart/2005/8/layout/hList7"/>
    <dgm:cxn modelId="{58C3F5C9-9ABE-42FF-AF4A-0C09085D6BD5}" type="presParOf" srcId="{B69B0ACF-D93E-42EF-8FD7-9240DC1B3FCD}" destId="{4E428F3C-A13A-4000-9F15-277A374933BC}" srcOrd="0" destOrd="0" presId="urn:microsoft.com/office/officeart/2005/8/layout/hList7"/>
    <dgm:cxn modelId="{75A678FB-AA45-47CC-A7EE-89610D966A36}" type="presParOf" srcId="{B69B0ACF-D93E-42EF-8FD7-9240DC1B3FCD}" destId="{6F23119C-1E28-4AE5-98CF-A799C3703502}" srcOrd="1" destOrd="0" presId="urn:microsoft.com/office/officeart/2005/8/layout/hList7"/>
    <dgm:cxn modelId="{C12A3742-BB1E-4209-8AB8-D61EE313274F}" type="presParOf" srcId="{B69B0ACF-D93E-42EF-8FD7-9240DC1B3FCD}" destId="{A8628638-6055-45C0-BB9B-AAC9C11F3F2B}" srcOrd="2" destOrd="0" presId="urn:microsoft.com/office/officeart/2005/8/layout/hList7"/>
    <dgm:cxn modelId="{7439E03C-9547-42C7-A29C-3BE82ABB5F67}" type="presParOf" srcId="{B69B0ACF-D93E-42EF-8FD7-9240DC1B3FCD}" destId="{CDBFE620-83DE-4942-AD62-DA7A6BD2489D}" srcOrd="3" destOrd="0" presId="urn:microsoft.com/office/officeart/2005/8/layout/hList7"/>
    <dgm:cxn modelId="{C1A53223-744F-4D3A-8FF1-822324E19687}" type="presParOf" srcId="{38223BC1-41A2-4137-B6F6-8A121F6EF0F8}" destId="{04712DF7-3874-4FBC-8ADE-F38F4C0AAAF2}" srcOrd="1" destOrd="0" presId="urn:microsoft.com/office/officeart/2005/8/layout/hList7"/>
    <dgm:cxn modelId="{81866267-683C-44A8-BCFE-50493516A6EC}" type="presParOf" srcId="{38223BC1-41A2-4137-B6F6-8A121F6EF0F8}" destId="{224E3DC8-8150-4F0D-8FAC-459A52CC2CDE}" srcOrd="2" destOrd="0" presId="urn:microsoft.com/office/officeart/2005/8/layout/hList7"/>
    <dgm:cxn modelId="{75CE4D8D-5613-432B-A356-04228816D08E}" type="presParOf" srcId="{224E3DC8-8150-4F0D-8FAC-459A52CC2CDE}" destId="{90B0C160-BDFC-46A9-AA2B-29A744B3D274}" srcOrd="0" destOrd="0" presId="urn:microsoft.com/office/officeart/2005/8/layout/hList7"/>
    <dgm:cxn modelId="{F63EDB1D-040F-4ED1-B4D0-6A62E2D309C7}" type="presParOf" srcId="{224E3DC8-8150-4F0D-8FAC-459A52CC2CDE}" destId="{4775F8A8-0F96-4630-9F2F-6AD48DA128C5}" srcOrd="1" destOrd="0" presId="urn:microsoft.com/office/officeart/2005/8/layout/hList7"/>
    <dgm:cxn modelId="{54AD3AA8-BF78-414C-B2B5-CF2AB555570E}" type="presParOf" srcId="{224E3DC8-8150-4F0D-8FAC-459A52CC2CDE}" destId="{C09E0AF1-A1B3-44A9-8A17-F9746C73AE56}" srcOrd="2" destOrd="0" presId="urn:microsoft.com/office/officeart/2005/8/layout/hList7"/>
    <dgm:cxn modelId="{A69AF5D2-6D08-40D3-8490-7ADCA43BB96A}" type="presParOf" srcId="{224E3DC8-8150-4F0D-8FAC-459A52CC2CDE}" destId="{9EFFEC71-C627-40CE-8064-474FD261F800}" srcOrd="3" destOrd="0" presId="urn:microsoft.com/office/officeart/2005/8/layout/hList7"/>
    <dgm:cxn modelId="{412D235A-4030-4133-8AF0-73D4C18B1B16}" type="presParOf" srcId="{38223BC1-41A2-4137-B6F6-8A121F6EF0F8}" destId="{BE124A26-099C-4F8B-B593-08A61BE56B3A}" srcOrd="3" destOrd="0" presId="urn:microsoft.com/office/officeart/2005/8/layout/hList7"/>
    <dgm:cxn modelId="{A14EDDF6-5A88-493E-AA30-9830D541E3F6}" type="presParOf" srcId="{38223BC1-41A2-4137-B6F6-8A121F6EF0F8}" destId="{CF2D33F3-D052-49DD-B566-4D41F69AFA0C}" srcOrd="4" destOrd="0" presId="urn:microsoft.com/office/officeart/2005/8/layout/hList7"/>
    <dgm:cxn modelId="{0A01CF44-E183-4DEE-9CD6-FF1E504B2000}" type="presParOf" srcId="{CF2D33F3-D052-49DD-B566-4D41F69AFA0C}" destId="{BAABC423-6076-444C-B080-7F04357B0267}" srcOrd="0" destOrd="0" presId="urn:microsoft.com/office/officeart/2005/8/layout/hList7"/>
    <dgm:cxn modelId="{C077B44A-5AA9-4793-AA00-937B1DD4CF4D}" type="presParOf" srcId="{CF2D33F3-D052-49DD-B566-4D41F69AFA0C}" destId="{2C591057-2B33-4E40-B069-58EF3F4DD858}" srcOrd="1" destOrd="0" presId="urn:microsoft.com/office/officeart/2005/8/layout/hList7"/>
    <dgm:cxn modelId="{BA697686-94A9-45A3-B722-15B33B609315}" type="presParOf" srcId="{CF2D33F3-D052-49DD-B566-4D41F69AFA0C}" destId="{69705BFC-96E5-483F-A11F-F99E5DF92E34}" srcOrd="2" destOrd="0" presId="urn:microsoft.com/office/officeart/2005/8/layout/hList7"/>
    <dgm:cxn modelId="{918CC992-FFF0-4B03-96DE-F978E7DACD61}" type="presParOf" srcId="{CF2D33F3-D052-49DD-B566-4D41F69AFA0C}" destId="{77FA2053-65C6-4A4A-954E-1EF965D1AF2C}" srcOrd="3" destOrd="0" presId="urn:microsoft.com/office/officeart/2005/8/layout/hList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880D003-AF93-43A5-BFAE-EAD49DCA14FC}" type="doc">
      <dgm:prSet loTypeId="urn:microsoft.com/office/officeart/2005/8/layout/hList7" loCatId="list" qsTypeId="urn:microsoft.com/office/officeart/2005/8/quickstyle/simple1" qsCatId="simple" csTypeId="urn:microsoft.com/office/officeart/2005/8/colors/accent2_1" csCatId="accent2" phldr="1"/>
      <dgm:spPr/>
    </dgm:pt>
    <dgm:pt modelId="{343AE9AC-879E-4E60-9904-A313C12F4F46}">
      <dgm:prSet phldrT="[Text]"/>
      <dgm:spPr/>
      <dgm:t>
        <a:bodyPr/>
        <a:lstStyle/>
        <a:p>
          <a:endParaRPr lang="en-GB" dirty="0"/>
        </a:p>
      </dgm:t>
    </dgm:pt>
    <dgm:pt modelId="{8F68EF5B-BB51-47F4-9FAC-EAAB19C62284}" type="parTrans" cxnId="{CA7CAA7A-CDAB-40D7-9FEA-3A9BFF0ED220}">
      <dgm:prSet/>
      <dgm:spPr/>
      <dgm:t>
        <a:bodyPr/>
        <a:lstStyle/>
        <a:p>
          <a:endParaRPr lang="en-GB"/>
        </a:p>
      </dgm:t>
    </dgm:pt>
    <dgm:pt modelId="{38D0895F-43C6-49A6-8772-27E2DEA1C8BA}" type="sibTrans" cxnId="{CA7CAA7A-CDAB-40D7-9FEA-3A9BFF0ED220}">
      <dgm:prSet/>
      <dgm:spPr/>
      <dgm:t>
        <a:bodyPr/>
        <a:lstStyle/>
        <a:p>
          <a:endParaRPr lang="en-GB"/>
        </a:p>
      </dgm:t>
    </dgm:pt>
    <dgm:pt modelId="{DC292EA8-99A8-4AA0-AA67-28333BEA0CFE}">
      <dgm:prSet phldrT="[Text]"/>
      <dgm:spPr/>
      <dgm:t>
        <a:bodyPr/>
        <a:lstStyle/>
        <a:p>
          <a:endParaRPr lang="en-GB" dirty="0"/>
        </a:p>
      </dgm:t>
    </dgm:pt>
    <dgm:pt modelId="{A37832B9-55AC-45C5-9CA5-7161AB789F6F}" type="parTrans" cxnId="{C9659766-4F42-4FBD-8228-F5B5B755EED0}">
      <dgm:prSet/>
      <dgm:spPr/>
      <dgm:t>
        <a:bodyPr/>
        <a:lstStyle/>
        <a:p>
          <a:endParaRPr lang="en-GB"/>
        </a:p>
      </dgm:t>
    </dgm:pt>
    <dgm:pt modelId="{24D2B722-3D3D-4A79-A49B-9A1935862FAD}" type="sibTrans" cxnId="{C9659766-4F42-4FBD-8228-F5B5B755EED0}">
      <dgm:prSet/>
      <dgm:spPr/>
      <dgm:t>
        <a:bodyPr/>
        <a:lstStyle/>
        <a:p>
          <a:endParaRPr lang="en-GB"/>
        </a:p>
      </dgm:t>
    </dgm:pt>
    <dgm:pt modelId="{C3FE448B-FA91-4687-9449-A93067BA1D17}">
      <dgm:prSet phldrT="[Text]"/>
      <dgm:spPr/>
      <dgm:t>
        <a:bodyPr/>
        <a:lstStyle/>
        <a:p>
          <a:endParaRPr lang="en-GB" dirty="0"/>
        </a:p>
      </dgm:t>
    </dgm:pt>
    <dgm:pt modelId="{A45BCFAE-2C44-4DBB-92A7-F422AD419AFF}" type="parTrans" cxnId="{6D28F4B7-4357-4E2D-8E97-4AABD8CD584E}">
      <dgm:prSet/>
      <dgm:spPr/>
      <dgm:t>
        <a:bodyPr/>
        <a:lstStyle/>
        <a:p>
          <a:endParaRPr lang="en-GB"/>
        </a:p>
      </dgm:t>
    </dgm:pt>
    <dgm:pt modelId="{FB64BD56-3E19-4A39-87B5-1FBD573B64B9}" type="sibTrans" cxnId="{6D28F4B7-4357-4E2D-8E97-4AABD8CD584E}">
      <dgm:prSet/>
      <dgm:spPr/>
      <dgm:t>
        <a:bodyPr/>
        <a:lstStyle/>
        <a:p>
          <a:endParaRPr lang="en-GB"/>
        </a:p>
      </dgm:t>
    </dgm:pt>
    <dgm:pt modelId="{25558DAE-11F5-4773-97F9-7880A9D4CEAB}" type="pres">
      <dgm:prSet presAssocID="{7880D003-AF93-43A5-BFAE-EAD49DCA14FC}" presName="Name0" presStyleCnt="0">
        <dgm:presLayoutVars>
          <dgm:dir/>
          <dgm:resizeHandles val="exact"/>
        </dgm:presLayoutVars>
      </dgm:prSet>
      <dgm:spPr/>
    </dgm:pt>
    <dgm:pt modelId="{4729FABD-741D-443F-97DB-40B40CE60311}" type="pres">
      <dgm:prSet presAssocID="{7880D003-AF93-43A5-BFAE-EAD49DCA14FC}" presName="fgShape" presStyleLbl="fgShp" presStyleIdx="0" presStyleCnt="1" custLinFactNeighborX="914" custLinFactNeighborY="30406"/>
      <dgm:spPr/>
    </dgm:pt>
    <dgm:pt modelId="{38223BC1-41A2-4137-B6F6-8A121F6EF0F8}" type="pres">
      <dgm:prSet presAssocID="{7880D003-AF93-43A5-BFAE-EAD49DCA14FC}" presName="linComp" presStyleCnt="0"/>
      <dgm:spPr/>
    </dgm:pt>
    <dgm:pt modelId="{B69B0ACF-D93E-42EF-8FD7-9240DC1B3FCD}" type="pres">
      <dgm:prSet presAssocID="{343AE9AC-879E-4E60-9904-A313C12F4F46}" presName="compNode" presStyleCnt="0"/>
      <dgm:spPr/>
    </dgm:pt>
    <dgm:pt modelId="{4E428F3C-A13A-4000-9F15-277A374933BC}" type="pres">
      <dgm:prSet presAssocID="{343AE9AC-879E-4E60-9904-A313C12F4F46}" presName="bkgdShape" presStyleLbl="node1" presStyleIdx="0" presStyleCnt="3" custLinFactNeighborX="2933" custLinFactNeighborY="-519"/>
      <dgm:spPr/>
    </dgm:pt>
    <dgm:pt modelId="{6F23119C-1E28-4AE5-98CF-A799C3703502}" type="pres">
      <dgm:prSet presAssocID="{343AE9AC-879E-4E60-9904-A313C12F4F46}" presName="nodeTx" presStyleLbl="node1" presStyleIdx="0" presStyleCnt="3">
        <dgm:presLayoutVars>
          <dgm:bulletEnabled val="1"/>
        </dgm:presLayoutVars>
      </dgm:prSet>
      <dgm:spPr/>
    </dgm:pt>
    <dgm:pt modelId="{A8628638-6055-45C0-BB9B-AAC9C11F3F2B}" type="pres">
      <dgm:prSet presAssocID="{343AE9AC-879E-4E60-9904-A313C12F4F46}" presName="invisiNode" presStyleLbl="node1" presStyleIdx="0" presStyleCnt="3"/>
      <dgm:spPr/>
    </dgm:pt>
    <dgm:pt modelId="{CDBFE620-83DE-4942-AD62-DA7A6BD2489D}" type="pres">
      <dgm:prSet presAssocID="{343AE9AC-879E-4E60-9904-A313C12F4F46}" presName="imagNode" presStyleLbl="fgImgPlace1" presStyleIdx="0" presStyleCnt="3" custLinFactNeighborX="1384" custLinFactNeighborY="-10962"/>
      <dgm:spPr/>
    </dgm:pt>
    <dgm:pt modelId="{04712DF7-3874-4FBC-8ADE-F38F4C0AAAF2}" type="pres">
      <dgm:prSet presAssocID="{38D0895F-43C6-49A6-8772-27E2DEA1C8BA}" presName="sibTrans" presStyleLbl="sibTrans2D1" presStyleIdx="0" presStyleCnt="0"/>
      <dgm:spPr/>
    </dgm:pt>
    <dgm:pt modelId="{224E3DC8-8150-4F0D-8FAC-459A52CC2CDE}" type="pres">
      <dgm:prSet presAssocID="{DC292EA8-99A8-4AA0-AA67-28333BEA0CFE}" presName="compNode" presStyleCnt="0"/>
      <dgm:spPr/>
    </dgm:pt>
    <dgm:pt modelId="{90B0C160-BDFC-46A9-AA2B-29A744B3D274}" type="pres">
      <dgm:prSet presAssocID="{DC292EA8-99A8-4AA0-AA67-28333BEA0CFE}" presName="bkgdShape" presStyleLbl="node1" presStyleIdx="1" presStyleCnt="3" custLinFactNeighborX="1386" custLinFactNeighborY="-347"/>
      <dgm:spPr/>
    </dgm:pt>
    <dgm:pt modelId="{4775F8A8-0F96-4630-9F2F-6AD48DA128C5}" type="pres">
      <dgm:prSet presAssocID="{DC292EA8-99A8-4AA0-AA67-28333BEA0CFE}" presName="nodeTx" presStyleLbl="node1" presStyleIdx="1" presStyleCnt="3">
        <dgm:presLayoutVars>
          <dgm:bulletEnabled val="1"/>
        </dgm:presLayoutVars>
      </dgm:prSet>
      <dgm:spPr/>
    </dgm:pt>
    <dgm:pt modelId="{C09E0AF1-A1B3-44A9-8A17-F9746C73AE56}" type="pres">
      <dgm:prSet presAssocID="{DC292EA8-99A8-4AA0-AA67-28333BEA0CFE}" presName="invisiNode" presStyleLbl="node1" presStyleIdx="1" presStyleCnt="3"/>
      <dgm:spPr/>
    </dgm:pt>
    <dgm:pt modelId="{9EFFEC71-C627-40CE-8064-474FD261F800}" type="pres">
      <dgm:prSet presAssocID="{DC292EA8-99A8-4AA0-AA67-28333BEA0CFE}" presName="imagNode" presStyleLbl="fgImgPlace1" presStyleIdx="1" presStyleCnt="3" custLinFactNeighborX="3565" custLinFactNeighborY="-12837"/>
      <dgm:spPr/>
    </dgm:pt>
    <dgm:pt modelId="{BE124A26-099C-4F8B-B593-08A61BE56B3A}" type="pres">
      <dgm:prSet presAssocID="{24D2B722-3D3D-4A79-A49B-9A1935862FAD}" presName="sibTrans" presStyleLbl="sibTrans2D1" presStyleIdx="0" presStyleCnt="0"/>
      <dgm:spPr/>
    </dgm:pt>
    <dgm:pt modelId="{CF2D33F3-D052-49DD-B566-4D41F69AFA0C}" type="pres">
      <dgm:prSet presAssocID="{C3FE448B-FA91-4687-9449-A93067BA1D17}" presName="compNode" presStyleCnt="0"/>
      <dgm:spPr/>
    </dgm:pt>
    <dgm:pt modelId="{BAABC423-6076-444C-B080-7F04357B0267}" type="pres">
      <dgm:prSet presAssocID="{C3FE448B-FA91-4687-9449-A93067BA1D17}" presName="bkgdShape" presStyleLbl="node1" presStyleIdx="2" presStyleCnt="3" custLinFactNeighborX="11599" custLinFactNeighborY="460"/>
      <dgm:spPr/>
    </dgm:pt>
    <dgm:pt modelId="{2C591057-2B33-4E40-B069-58EF3F4DD858}" type="pres">
      <dgm:prSet presAssocID="{C3FE448B-FA91-4687-9449-A93067BA1D17}" presName="nodeTx" presStyleLbl="node1" presStyleIdx="2" presStyleCnt="3">
        <dgm:presLayoutVars>
          <dgm:bulletEnabled val="1"/>
        </dgm:presLayoutVars>
      </dgm:prSet>
      <dgm:spPr/>
    </dgm:pt>
    <dgm:pt modelId="{69705BFC-96E5-483F-A11F-F99E5DF92E34}" type="pres">
      <dgm:prSet presAssocID="{C3FE448B-FA91-4687-9449-A93067BA1D17}" presName="invisiNode" presStyleLbl="node1" presStyleIdx="2" presStyleCnt="3"/>
      <dgm:spPr/>
    </dgm:pt>
    <dgm:pt modelId="{77FA2053-65C6-4A4A-954E-1EF965D1AF2C}" type="pres">
      <dgm:prSet presAssocID="{C3FE448B-FA91-4687-9449-A93067BA1D17}" presName="imagNode" presStyleLbl="fgImgPlace1" presStyleIdx="2" presStyleCnt="3" custLinFactNeighborX="2032" custLinFactNeighborY="-9826"/>
      <dgm:spPr/>
    </dgm:pt>
  </dgm:ptLst>
  <dgm:cxnLst>
    <dgm:cxn modelId="{E02B740E-BF0D-485D-B226-5F90B51FC7F5}" type="presOf" srcId="{38D0895F-43C6-49A6-8772-27E2DEA1C8BA}" destId="{04712DF7-3874-4FBC-8ADE-F38F4C0AAAF2}" srcOrd="0" destOrd="0" presId="urn:microsoft.com/office/officeart/2005/8/layout/hList7"/>
    <dgm:cxn modelId="{D84B2631-19E8-409E-9177-59423F086B96}" type="presOf" srcId="{343AE9AC-879E-4E60-9904-A313C12F4F46}" destId="{6F23119C-1E28-4AE5-98CF-A799C3703502}" srcOrd="1" destOrd="0" presId="urn:microsoft.com/office/officeart/2005/8/layout/hList7"/>
    <dgm:cxn modelId="{3F5FDC31-FC43-404E-9C36-8822661F38E1}" type="presOf" srcId="{C3FE448B-FA91-4687-9449-A93067BA1D17}" destId="{2C591057-2B33-4E40-B069-58EF3F4DD858}" srcOrd="1" destOrd="0" presId="urn:microsoft.com/office/officeart/2005/8/layout/hList7"/>
    <dgm:cxn modelId="{2D081E33-0815-4537-B561-6F09C0BC820C}" type="presOf" srcId="{343AE9AC-879E-4E60-9904-A313C12F4F46}" destId="{4E428F3C-A13A-4000-9F15-277A374933BC}" srcOrd="0" destOrd="0" presId="urn:microsoft.com/office/officeart/2005/8/layout/hList7"/>
    <dgm:cxn modelId="{C9659766-4F42-4FBD-8228-F5B5B755EED0}" srcId="{7880D003-AF93-43A5-BFAE-EAD49DCA14FC}" destId="{DC292EA8-99A8-4AA0-AA67-28333BEA0CFE}" srcOrd="1" destOrd="0" parTransId="{A37832B9-55AC-45C5-9CA5-7161AB789F6F}" sibTransId="{24D2B722-3D3D-4A79-A49B-9A1935862FAD}"/>
    <dgm:cxn modelId="{78E64648-F234-45FE-835A-B95F76EB7AC8}" type="presOf" srcId="{C3FE448B-FA91-4687-9449-A93067BA1D17}" destId="{BAABC423-6076-444C-B080-7F04357B0267}" srcOrd="0" destOrd="0" presId="urn:microsoft.com/office/officeart/2005/8/layout/hList7"/>
    <dgm:cxn modelId="{56640F73-5376-4F1F-BDFF-00802A23C820}" type="presOf" srcId="{7880D003-AF93-43A5-BFAE-EAD49DCA14FC}" destId="{25558DAE-11F5-4773-97F9-7880A9D4CEAB}" srcOrd="0" destOrd="0" presId="urn:microsoft.com/office/officeart/2005/8/layout/hList7"/>
    <dgm:cxn modelId="{CA7CAA7A-CDAB-40D7-9FEA-3A9BFF0ED220}" srcId="{7880D003-AF93-43A5-BFAE-EAD49DCA14FC}" destId="{343AE9AC-879E-4E60-9904-A313C12F4F46}" srcOrd="0" destOrd="0" parTransId="{8F68EF5B-BB51-47F4-9FAC-EAAB19C62284}" sibTransId="{38D0895F-43C6-49A6-8772-27E2DEA1C8BA}"/>
    <dgm:cxn modelId="{CA3E4D90-535A-4A29-9BCF-38247BAC0051}" type="presOf" srcId="{DC292EA8-99A8-4AA0-AA67-28333BEA0CFE}" destId="{90B0C160-BDFC-46A9-AA2B-29A744B3D274}" srcOrd="0" destOrd="0" presId="urn:microsoft.com/office/officeart/2005/8/layout/hList7"/>
    <dgm:cxn modelId="{2C3DB6B1-82F5-4273-8E75-0F3F672C13D4}" type="presOf" srcId="{24D2B722-3D3D-4A79-A49B-9A1935862FAD}" destId="{BE124A26-099C-4F8B-B593-08A61BE56B3A}" srcOrd="0" destOrd="0" presId="urn:microsoft.com/office/officeart/2005/8/layout/hList7"/>
    <dgm:cxn modelId="{6D28F4B7-4357-4E2D-8E97-4AABD8CD584E}" srcId="{7880D003-AF93-43A5-BFAE-EAD49DCA14FC}" destId="{C3FE448B-FA91-4687-9449-A93067BA1D17}" srcOrd="2" destOrd="0" parTransId="{A45BCFAE-2C44-4DBB-92A7-F422AD419AFF}" sibTransId="{FB64BD56-3E19-4A39-87B5-1FBD573B64B9}"/>
    <dgm:cxn modelId="{C6BAB7F1-D094-49E8-A015-728B15B8B269}" type="presOf" srcId="{DC292EA8-99A8-4AA0-AA67-28333BEA0CFE}" destId="{4775F8A8-0F96-4630-9F2F-6AD48DA128C5}" srcOrd="1" destOrd="0" presId="urn:microsoft.com/office/officeart/2005/8/layout/hList7"/>
    <dgm:cxn modelId="{4EF7D5F1-4A1D-43FE-B65B-92AD85E7358B}" type="presParOf" srcId="{25558DAE-11F5-4773-97F9-7880A9D4CEAB}" destId="{4729FABD-741D-443F-97DB-40B40CE60311}" srcOrd="0" destOrd="0" presId="urn:microsoft.com/office/officeart/2005/8/layout/hList7"/>
    <dgm:cxn modelId="{97F3649C-1D91-4FFA-8AEB-C704A75140FE}" type="presParOf" srcId="{25558DAE-11F5-4773-97F9-7880A9D4CEAB}" destId="{38223BC1-41A2-4137-B6F6-8A121F6EF0F8}" srcOrd="1" destOrd="0" presId="urn:microsoft.com/office/officeart/2005/8/layout/hList7"/>
    <dgm:cxn modelId="{BC871177-EB45-4111-986E-C24DB6573C31}" type="presParOf" srcId="{38223BC1-41A2-4137-B6F6-8A121F6EF0F8}" destId="{B69B0ACF-D93E-42EF-8FD7-9240DC1B3FCD}" srcOrd="0" destOrd="0" presId="urn:microsoft.com/office/officeart/2005/8/layout/hList7"/>
    <dgm:cxn modelId="{58C3F5C9-9ABE-42FF-AF4A-0C09085D6BD5}" type="presParOf" srcId="{B69B0ACF-D93E-42EF-8FD7-9240DC1B3FCD}" destId="{4E428F3C-A13A-4000-9F15-277A374933BC}" srcOrd="0" destOrd="0" presId="urn:microsoft.com/office/officeart/2005/8/layout/hList7"/>
    <dgm:cxn modelId="{75A678FB-AA45-47CC-A7EE-89610D966A36}" type="presParOf" srcId="{B69B0ACF-D93E-42EF-8FD7-9240DC1B3FCD}" destId="{6F23119C-1E28-4AE5-98CF-A799C3703502}" srcOrd="1" destOrd="0" presId="urn:microsoft.com/office/officeart/2005/8/layout/hList7"/>
    <dgm:cxn modelId="{C12A3742-BB1E-4209-8AB8-D61EE313274F}" type="presParOf" srcId="{B69B0ACF-D93E-42EF-8FD7-9240DC1B3FCD}" destId="{A8628638-6055-45C0-BB9B-AAC9C11F3F2B}" srcOrd="2" destOrd="0" presId="urn:microsoft.com/office/officeart/2005/8/layout/hList7"/>
    <dgm:cxn modelId="{7439E03C-9547-42C7-A29C-3BE82ABB5F67}" type="presParOf" srcId="{B69B0ACF-D93E-42EF-8FD7-9240DC1B3FCD}" destId="{CDBFE620-83DE-4942-AD62-DA7A6BD2489D}" srcOrd="3" destOrd="0" presId="urn:microsoft.com/office/officeart/2005/8/layout/hList7"/>
    <dgm:cxn modelId="{C1A53223-744F-4D3A-8FF1-822324E19687}" type="presParOf" srcId="{38223BC1-41A2-4137-B6F6-8A121F6EF0F8}" destId="{04712DF7-3874-4FBC-8ADE-F38F4C0AAAF2}" srcOrd="1" destOrd="0" presId="urn:microsoft.com/office/officeart/2005/8/layout/hList7"/>
    <dgm:cxn modelId="{81866267-683C-44A8-BCFE-50493516A6EC}" type="presParOf" srcId="{38223BC1-41A2-4137-B6F6-8A121F6EF0F8}" destId="{224E3DC8-8150-4F0D-8FAC-459A52CC2CDE}" srcOrd="2" destOrd="0" presId="urn:microsoft.com/office/officeart/2005/8/layout/hList7"/>
    <dgm:cxn modelId="{75CE4D8D-5613-432B-A356-04228816D08E}" type="presParOf" srcId="{224E3DC8-8150-4F0D-8FAC-459A52CC2CDE}" destId="{90B0C160-BDFC-46A9-AA2B-29A744B3D274}" srcOrd="0" destOrd="0" presId="urn:microsoft.com/office/officeart/2005/8/layout/hList7"/>
    <dgm:cxn modelId="{F63EDB1D-040F-4ED1-B4D0-6A62E2D309C7}" type="presParOf" srcId="{224E3DC8-8150-4F0D-8FAC-459A52CC2CDE}" destId="{4775F8A8-0F96-4630-9F2F-6AD48DA128C5}" srcOrd="1" destOrd="0" presId="urn:microsoft.com/office/officeart/2005/8/layout/hList7"/>
    <dgm:cxn modelId="{54AD3AA8-BF78-414C-B2B5-CF2AB555570E}" type="presParOf" srcId="{224E3DC8-8150-4F0D-8FAC-459A52CC2CDE}" destId="{C09E0AF1-A1B3-44A9-8A17-F9746C73AE56}" srcOrd="2" destOrd="0" presId="urn:microsoft.com/office/officeart/2005/8/layout/hList7"/>
    <dgm:cxn modelId="{A69AF5D2-6D08-40D3-8490-7ADCA43BB96A}" type="presParOf" srcId="{224E3DC8-8150-4F0D-8FAC-459A52CC2CDE}" destId="{9EFFEC71-C627-40CE-8064-474FD261F800}" srcOrd="3" destOrd="0" presId="urn:microsoft.com/office/officeart/2005/8/layout/hList7"/>
    <dgm:cxn modelId="{412D235A-4030-4133-8AF0-73D4C18B1B16}" type="presParOf" srcId="{38223BC1-41A2-4137-B6F6-8A121F6EF0F8}" destId="{BE124A26-099C-4F8B-B593-08A61BE56B3A}" srcOrd="3" destOrd="0" presId="urn:microsoft.com/office/officeart/2005/8/layout/hList7"/>
    <dgm:cxn modelId="{A14EDDF6-5A88-493E-AA30-9830D541E3F6}" type="presParOf" srcId="{38223BC1-41A2-4137-B6F6-8A121F6EF0F8}" destId="{CF2D33F3-D052-49DD-B566-4D41F69AFA0C}" srcOrd="4" destOrd="0" presId="urn:microsoft.com/office/officeart/2005/8/layout/hList7"/>
    <dgm:cxn modelId="{0A01CF44-E183-4DEE-9CD6-FF1E504B2000}" type="presParOf" srcId="{CF2D33F3-D052-49DD-B566-4D41F69AFA0C}" destId="{BAABC423-6076-444C-B080-7F04357B0267}" srcOrd="0" destOrd="0" presId="urn:microsoft.com/office/officeart/2005/8/layout/hList7"/>
    <dgm:cxn modelId="{C077B44A-5AA9-4793-AA00-937B1DD4CF4D}" type="presParOf" srcId="{CF2D33F3-D052-49DD-B566-4D41F69AFA0C}" destId="{2C591057-2B33-4E40-B069-58EF3F4DD858}" srcOrd="1" destOrd="0" presId="urn:microsoft.com/office/officeart/2005/8/layout/hList7"/>
    <dgm:cxn modelId="{BA697686-94A9-45A3-B722-15B33B609315}" type="presParOf" srcId="{CF2D33F3-D052-49DD-B566-4D41F69AFA0C}" destId="{69705BFC-96E5-483F-A11F-F99E5DF92E34}" srcOrd="2" destOrd="0" presId="urn:microsoft.com/office/officeart/2005/8/layout/hList7"/>
    <dgm:cxn modelId="{918CC992-FFF0-4B03-96DE-F978E7DACD61}" type="presParOf" srcId="{CF2D33F3-D052-49DD-B566-4D41F69AFA0C}" destId="{77FA2053-65C6-4A4A-954E-1EF965D1AF2C}" srcOrd="3" destOrd="0" presId="urn:microsoft.com/office/officeart/2005/8/layout/hList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EAA5A3-23B4-4521-AE1C-4FAFC0600F72}">
      <dsp:nvSpPr>
        <dsp:cNvPr id="0" name=""/>
        <dsp:cNvSpPr/>
      </dsp:nvSpPr>
      <dsp:spPr>
        <a:xfrm>
          <a:off x="0" y="0"/>
          <a:ext cx="8127196" cy="2340254"/>
        </a:xfrm>
        <a:prstGeom prst="roundRect">
          <a:avLst>
            <a:gd name="adj" fmla="val 10000"/>
          </a:avLst>
        </a:prstGeom>
        <a:solidFill>
          <a:schemeClr val="lt1">
            <a:alpha val="90000"/>
            <a:tint val="40000"/>
            <a:hueOff val="0"/>
            <a:satOff val="0"/>
            <a:lumOff val="0"/>
            <a:alphaOff val="0"/>
          </a:schemeClr>
        </a:solidFill>
        <a:ln w="12700" cap="flat" cmpd="sng" algn="ctr">
          <a:solidFill>
            <a:schemeClr val="accent2">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ED9FBA0-E890-4509-974B-A6CDF2EED6A5}">
      <dsp:nvSpPr>
        <dsp:cNvPr id="0" name=""/>
        <dsp:cNvSpPr/>
      </dsp:nvSpPr>
      <dsp:spPr>
        <a:xfrm>
          <a:off x="243815" y="312033"/>
          <a:ext cx="2387363" cy="1716186"/>
        </a:xfrm>
        <a:prstGeom prst="roundRect">
          <a:avLst>
            <a:gd name="adj" fmla="val 10000"/>
          </a:avLst>
        </a:prstGeom>
        <a:solidFill>
          <a:schemeClr val="accent2">
            <a:tint val="40000"/>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574C88A-4370-45FE-B045-B2F8E662DF36}">
      <dsp:nvSpPr>
        <dsp:cNvPr id="0" name=""/>
        <dsp:cNvSpPr/>
      </dsp:nvSpPr>
      <dsp:spPr>
        <a:xfrm rot="10800000">
          <a:off x="311808" y="2340254"/>
          <a:ext cx="2387363" cy="2860311"/>
        </a:xfrm>
        <a:prstGeom prst="round2SameRect">
          <a:avLst>
            <a:gd name="adj1" fmla="val 10500"/>
            <a:gd name="adj2" fmla="val 0"/>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62280" tIns="462280" rIns="462280" bIns="462280" numCol="1" spcCol="1270" anchor="t" anchorCtr="0">
          <a:noAutofit/>
        </a:bodyPr>
        <a:lstStyle/>
        <a:p>
          <a:pPr marL="0" lvl="0" indent="0" algn="ctr" defTabSz="2889250">
            <a:lnSpc>
              <a:spcPct val="90000"/>
            </a:lnSpc>
            <a:spcBef>
              <a:spcPct val="0"/>
            </a:spcBef>
            <a:spcAft>
              <a:spcPct val="35000"/>
            </a:spcAft>
            <a:buNone/>
          </a:pPr>
          <a:endParaRPr lang="en-GB" sz="6500" kern="1200" dirty="0"/>
        </a:p>
      </dsp:txBody>
      <dsp:txXfrm rot="10800000">
        <a:off x="385228" y="2340254"/>
        <a:ext cx="2240523" cy="2786891"/>
      </dsp:txXfrm>
    </dsp:sp>
    <dsp:sp modelId="{BCF26FA0-C744-47AA-94BB-C55135C64E15}">
      <dsp:nvSpPr>
        <dsp:cNvPr id="0" name=""/>
        <dsp:cNvSpPr/>
      </dsp:nvSpPr>
      <dsp:spPr>
        <a:xfrm>
          <a:off x="2869916" y="312033"/>
          <a:ext cx="2387363" cy="1716186"/>
        </a:xfrm>
        <a:prstGeom prst="roundRect">
          <a:avLst>
            <a:gd name="adj" fmla="val 10000"/>
          </a:avLst>
        </a:prstGeom>
        <a:solidFill>
          <a:schemeClr val="accent2">
            <a:tint val="40000"/>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2FAE1BC-6E3A-4A9E-8F63-93CCD177C806}">
      <dsp:nvSpPr>
        <dsp:cNvPr id="0" name=""/>
        <dsp:cNvSpPr/>
      </dsp:nvSpPr>
      <dsp:spPr>
        <a:xfrm rot="10800000">
          <a:off x="2869916" y="2340254"/>
          <a:ext cx="2387363" cy="2860311"/>
        </a:xfrm>
        <a:prstGeom prst="round2SameRect">
          <a:avLst>
            <a:gd name="adj1" fmla="val 10500"/>
            <a:gd name="adj2" fmla="val 0"/>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62280" tIns="462280" rIns="462280" bIns="462280" numCol="1" spcCol="1270" anchor="t" anchorCtr="0">
          <a:noAutofit/>
        </a:bodyPr>
        <a:lstStyle/>
        <a:p>
          <a:pPr marL="0" lvl="0" indent="0" algn="ctr" defTabSz="2889250">
            <a:lnSpc>
              <a:spcPct val="90000"/>
            </a:lnSpc>
            <a:spcBef>
              <a:spcPct val="0"/>
            </a:spcBef>
            <a:spcAft>
              <a:spcPct val="35000"/>
            </a:spcAft>
            <a:buNone/>
          </a:pPr>
          <a:endParaRPr lang="en-GB" sz="6500" kern="1200" dirty="0"/>
        </a:p>
      </dsp:txBody>
      <dsp:txXfrm rot="10800000">
        <a:off x="2943336" y="2340254"/>
        <a:ext cx="2240523" cy="2786891"/>
      </dsp:txXfrm>
    </dsp:sp>
    <dsp:sp modelId="{807D20D5-D4E3-46C6-A4C6-A4DE42617CB1}">
      <dsp:nvSpPr>
        <dsp:cNvPr id="0" name=""/>
        <dsp:cNvSpPr/>
      </dsp:nvSpPr>
      <dsp:spPr>
        <a:xfrm>
          <a:off x="5496016" y="312033"/>
          <a:ext cx="2387363" cy="1716186"/>
        </a:xfrm>
        <a:prstGeom prst="roundRect">
          <a:avLst>
            <a:gd name="adj" fmla="val 10000"/>
          </a:avLst>
        </a:prstGeom>
        <a:solidFill>
          <a:schemeClr val="accent2">
            <a:tint val="40000"/>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F631481-5AE0-436C-8761-DD70E17689C2}">
      <dsp:nvSpPr>
        <dsp:cNvPr id="0" name=""/>
        <dsp:cNvSpPr/>
      </dsp:nvSpPr>
      <dsp:spPr>
        <a:xfrm rot="10800000">
          <a:off x="5496016" y="2340254"/>
          <a:ext cx="2387363" cy="2860311"/>
        </a:xfrm>
        <a:prstGeom prst="round2SameRect">
          <a:avLst>
            <a:gd name="adj1" fmla="val 10500"/>
            <a:gd name="adj2" fmla="val 0"/>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62280" tIns="462280" rIns="462280" bIns="462280" numCol="1" spcCol="1270" anchor="t" anchorCtr="0">
          <a:noAutofit/>
        </a:bodyPr>
        <a:lstStyle/>
        <a:p>
          <a:pPr marL="0" lvl="0" indent="0" algn="ctr" defTabSz="2889250">
            <a:lnSpc>
              <a:spcPct val="90000"/>
            </a:lnSpc>
            <a:spcBef>
              <a:spcPct val="0"/>
            </a:spcBef>
            <a:spcAft>
              <a:spcPct val="35000"/>
            </a:spcAft>
            <a:buNone/>
          </a:pPr>
          <a:endParaRPr lang="en-GB" sz="6500" kern="1200" dirty="0"/>
        </a:p>
      </dsp:txBody>
      <dsp:txXfrm rot="10800000">
        <a:off x="5569436" y="2340254"/>
        <a:ext cx="2240523" cy="278689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428F3C-A13A-4000-9F15-277A374933BC}">
      <dsp:nvSpPr>
        <dsp:cNvPr id="0" name=""/>
        <dsp:cNvSpPr/>
      </dsp:nvSpPr>
      <dsp:spPr>
        <a:xfrm>
          <a:off x="85012" y="0"/>
          <a:ext cx="2836330" cy="5282241"/>
        </a:xfrm>
        <a:prstGeom prst="roundRect">
          <a:avLst>
            <a:gd name="adj" fmla="val 10000"/>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62280" tIns="462280" rIns="462280" bIns="462280" numCol="1" spcCol="1270" anchor="ctr" anchorCtr="0">
          <a:noAutofit/>
        </a:bodyPr>
        <a:lstStyle/>
        <a:p>
          <a:pPr marL="0" lvl="0" indent="0" algn="ctr" defTabSz="2889250">
            <a:lnSpc>
              <a:spcPct val="90000"/>
            </a:lnSpc>
            <a:spcBef>
              <a:spcPct val="0"/>
            </a:spcBef>
            <a:spcAft>
              <a:spcPct val="35000"/>
            </a:spcAft>
            <a:buNone/>
          </a:pPr>
          <a:endParaRPr lang="en-GB" sz="6500" kern="1200" dirty="0"/>
        </a:p>
      </dsp:txBody>
      <dsp:txXfrm>
        <a:off x="85012" y="2112896"/>
        <a:ext cx="2836330" cy="2112896"/>
      </dsp:txXfrm>
    </dsp:sp>
    <dsp:sp modelId="{CDBFE620-83DE-4942-AD62-DA7A6BD2489D}">
      <dsp:nvSpPr>
        <dsp:cNvPr id="0" name=""/>
        <dsp:cNvSpPr/>
      </dsp:nvSpPr>
      <dsp:spPr>
        <a:xfrm>
          <a:off x="564839" y="124114"/>
          <a:ext cx="1758986" cy="1758986"/>
        </a:xfrm>
        <a:prstGeom prst="ellipse">
          <a:avLst/>
        </a:prstGeom>
        <a:solidFill>
          <a:schemeClr val="accent2">
            <a:tint val="40000"/>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0B0C160-BDFC-46A9-AA2B-29A744B3D274}">
      <dsp:nvSpPr>
        <dsp:cNvPr id="0" name=""/>
        <dsp:cNvSpPr/>
      </dsp:nvSpPr>
      <dsp:spPr>
        <a:xfrm>
          <a:off x="2962555" y="0"/>
          <a:ext cx="2836330" cy="5282241"/>
        </a:xfrm>
        <a:prstGeom prst="roundRect">
          <a:avLst>
            <a:gd name="adj" fmla="val 10000"/>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62280" tIns="462280" rIns="462280" bIns="462280" numCol="1" spcCol="1270" anchor="ctr" anchorCtr="0">
          <a:noAutofit/>
        </a:bodyPr>
        <a:lstStyle/>
        <a:p>
          <a:pPr marL="0" lvl="0" indent="0" algn="ctr" defTabSz="2889250">
            <a:lnSpc>
              <a:spcPct val="90000"/>
            </a:lnSpc>
            <a:spcBef>
              <a:spcPct val="0"/>
            </a:spcBef>
            <a:spcAft>
              <a:spcPct val="35000"/>
            </a:spcAft>
            <a:buNone/>
          </a:pPr>
          <a:endParaRPr lang="en-GB" sz="6500" kern="1200" dirty="0"/>
        </a:p>
      </dsp:txBody>
      <dsp:txXfrm>
        <a:off x="2962555" y="2112896"/>
        <a:ext cx="2836330" cy="2112896"/>
      </dsp:txXfrm>
    </dsp:sp>
    <dsp:sp modelId="{9EFFEC71-C627-40CE-8064-474FD261F800}">
      <dsp:nvSpPr>
        <dsp:cNvPr id="0" name=""/>
        <dsp:cNvSpPr/>
      </dsp:nvSpPr>
      <dsp:spPr>
        <a:xfrm>
          <a:off x="3524623" y="91133"/>
          <a:ext cx="1758986" cy="1758986"/>
        </a:xfrm>
        <a:prstGeom prst="ellipse">
          <a:avLst/>
        </a:prstGeom>
        <a:solidFill>
          <a:schemeClr val="accent2">
            <a:tint val="40000"/>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AABC423-6076-444C-B080-7F04357B0267}">
      <dsp:nvSpPr>
        <dsp:cNvPr id="0" name=""/>
        <dsp:cNvSpPr/>
      </dsp:nvSpPr>
      <dsp:spPr>
        <a:xfrm>
          <a:off x="5846487" y="0"/>
          <a:ext cx="2836330" cy="5282241"/>
        </a:xfrm>
        <a:prstGeom prst="roundRect">
          <a:avLst>
            <a:gd name="adj" fmla="val 10000"/>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62280" tIns="462280" rIns="462280" bIns="462280" numCol="1" spcCol="1270" anchor="ctr" anchorCtr="0">
          <a:noAutofit/>
        </a:bodyPr>
        <a:lstStyle/>
        <a:p>
          <a:pPr marL="0" lvl="0" indent="0" algn="ctr" defTabSz="2889250">
            <a:lnSpc>
              <a:spcPct val="90000"/>
            </a:lnSpc>
            <a:spcBef>
              <a:spcPct val="0"/>
            </a:spcBef>
            <a:spcAft>
              <a:spcPct val="35000"/>
            </a:spcAft>
            <a:buNone/>
          </a:pPr>
          <a:endParaRPr lang="en-GB" sz="6500" kern="1200" dirty="0"/>
        </a:p>
      </dsp:txBody>
      <dsp:txXfrm>
        <a:off x="5846487" y="2112896"/>
        <a:ext cx="2836330" cy="2112896"/>
      </dsp:txXfrm>
    </dsp:sp>
    <dsp:sp modelId="{77FA2053-65C6-4A4A-954E-1EF965D1AF2C}">
      <dsp:nvSpPr>
        <dsp:cNvPr id="0" name=""/>
        <dsp:cNvSpPr/>
      </dsp:nvSpPr>
      <dsp:spPr>
        <a:xfrm>
          <a:off x="6419079" y="144096"/>
          <a:ext cx="1758986" cy="1758986"/>
        </a:xfrm>
        <a:prstGeom prst="ellipse">
          <a:avLst/>
        </a:prstGeom>
        <a:solidFill>
          <a:schemeClr val="accent2">
            <a:tint val="40000"/>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729FABD-741D-443F-97DB-40B40CE60311}">
      <dsp:nvSpPr>
        <dsp:cNvPr id="0" name=""/>
        <dsp:cNvSpPr/>
      </dsp:nvSpPr>
      <dsp:spPr>
        <a:xfrm>
          <a:off x="420324" y="4466710"/>
          <a:ext cx="7988192" cy="792336"/>
        </a:xfrm>
        <a:prstGeom prst="leftRightArrow">
          <a:avLst/>
        </a:prstGeom>
        <a:solidFill>
          <a:schemeClr val="accent2">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428F3C-A13A-4000-9F15-277A374933BC}">
      <dsp:nvSpPr>
        <dsp:cNvPr id="0" name=""/>
        <dsp:cNvSpPr/>
      </dsp:nvSpPr>
      <dsp:spPr>
        <a:xfrm>
          <a:off x="85012" y="0"/>
          <a:ext cx="2836330" cy="5282241"/>
        </a:xfrm>
        <a:prstGeom prst="roundRect">
          <a:avLst>
            <a:gd name="adj" fmla="val 10000"/>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62280" tIns="462280" rIns="462280" bIns="462280" numCol="1" spcCol="1270" anchor="ctr" anchorCtr="0">
          <a:noAutofit/>
        </a:bodyPr>
        <a:lstStyle/>
        <a:p>
          <a:pPr marL="0" lvl="0" indent="0" algn="ctr" defTabSz="2889250">
            <a:lnSpc>
              <a:spcPct val="90000"/>
            </a:lnSpc>
            <a:spcBef>
              <a:spcPct val="0"/>
            </a:spcBef>
            <a:spcAft>
              <a:spcPct val="35000"/>
            </a:spcAft>
            <a:buNone/>
          </a:pPr>
          <a:endParaRPr lang="en-GB" sz="6500" kern="1200" dirty="0"/>
        </a:p>
      </dsp:txBody>
      <dsp:txXfrm>
        <a:off x="85012" y="2112896"/>
        <a:ext cx="2836330" cy="2112896"/>
      </dsp:txXfrm>
    </dsp:sp>
    <dsp:sp modelId="{CDBFE620-83DE-4942-AD62-DA7A6BD2489D}">
      <dsp:nvSpPr>
        <dsp:cNvPr id="0" name=""/>
        <dsp:cNvSpPr/>
      </dsp:nvSpPr>
      <dsp:spPr>
        <a:xfrm>
          <a:off x="564839" y="124114"/>
          <a:ext cx="1758986" cy="1758986"/>
        </a:xfrm>
        <a:prstGeom prst="ellipse">
          <a:avLst/>
        </a:prstGeom>
        <a:solidFill>
          <a:schemeClr val="accent2">
            <a:tint val="40000"/>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0B0C160-BDFC-46A9-AA2B-29A744B3D274}">
      <dsp:nvSpPr>
        <dsp:cNvPr id="0" name=""/>
        <dsp:cNvSpPr/>
      </dsp:nvSpPr>
      <dsp:spPr>
        <a:xfrm>
          <a:off x="2962555" y="0"/>
          <a:ext cx="2836330" cy="5282241"/>
        </a:xfrm>
        <a:prstGeom prst="roundRect">
          <a:avLst>
            <a:gd name="adj" fmla="val 10000"/>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62280" tIns="462280" rIns="462280" bIns="462280" numCol="1" spcCol="1270" anchor="ctr" anchorCtr="0">
          <a:noAutofit/>
        </a:bodyPr>
        <a:lstStyle/>
        <a:p>
          <a:pPr marL="0" lvl="0" indent="0" algn="ctr" defTabSz="2889250">
            <a:lnSpc>
              <a:spcPct val="90000"/>
            </a:lnSpc>
            <a:spcBef>
              <a:spcPct val="0"/>
            </a:spcBef>
            <a:spcAft>
              <a:spcPct val="35000"/>
            </a:spcAft>
            <a:buNone/>
          </a:pPr>
          <a:endParaRPr lang="en-GB" sz="6500" kern="1200" dirty="0"/>
        </a:p>
      </dsp:txBody>
      <dsp:txXfrm>
        <a:off x="2962555" y="2112896"/>
        <a:ext cx="2836330" cy="2112896"/>
      </dsp:txXfrm>
    </dsp:sp>
    <dsp:sp modelId="{9EFFEC71-C627-40CE-8064-474FD261F800}">
      <dsp:nvSpPr>
        <dsp:cNvPr id="0" name=""/>
        <dsp:cNvSpPr/>
      </dsp:nvSpPr>
      <dsp:spPr>
        <a:xfrm>
          <a:off x="3524623" y="91133"/>
          <a:ext cx="1758986" cy="1758986"/>
        </a:xfrm>
        <a:prstGeom prst="ellipse">
          <a:avLst/>
        </a:prstGeom>
        <a:solidFill>
          <a:schemeClr val="accent2">
            <a:tint val="40000"/>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AABC423-6076-444C-B080-7F04357B0267}">
      <dsp:nvSpPr>
        <dsp:cNvPr id="0" name=""/>
        <dsp:cNvSpPr/>
      </dsp:nvSpPr>
      <dsp:spPr>
        <a:xfrm>
          <a:off x="5846487" y="0"/>
          <a:ext cx="2836330" cy="5282241"/>
        </a:xfrm>
        <a:prstGeom prst="roundRect">
          <a:avLst>
            <a:gd name="adj" fmla="val 10000"/>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62280" tIns="462280" rIns="462280" bIns="462280" numCol="1" spcCol="1270" anchor="ctr" anchorCtr="0">
          <a:noAutofit/>
        </a:bodyPr>
        <a:lstStyle/>
        <a:p>
          <a:pPr marL="0" lvl="0" indent="0" algn="ctr" defTabSz="2889250">
            <a:lnSpc>
              <a:spcPct val="90000"/>
            </a:lnSpc>
            <a:spcBef>
              <a:spcPct val="0"/>
            </a:spcBef>
            <a:spcAft>
              <a:spcPct val="35000"/>
            </a:spcAft>
            <a:buNone/>
          </a:pPr>
          <a:endParaRPr lang="en-GB" sz="6500" kern="1200" dirty="0"/>
        </a:p>
      </dsp:txBody>
      <dsp:txXfrm>
        <a:off x="5846487" y="2112896"/>
        <a:ext cx="2836330" cy="2112896"/>
      </dsp:txXfrm>
    </dsp:sp>
    <dsp:sp modelId="{77FA2053-65C6-4A4A-954E-1EF965D1AF2C}">
      <dsp:nvSpPr>
        <dsp:cNvPr id="0" name=""/>
        <dsp:cNvSpPr/>
      </dsp:nvSpPr>
      <dsp:spPr>
        <a:xfrm>
          <a:off x="6419079" y="144096"/>
          <a:ext cx="1758986" cy="1758986"/>
        </a:xfrm>
        <a:prstGeom prst="ellipse">
          <a:avLst/>
        </a:prstGeom>
        <a:solidFill>
          <a:schemeClr val="accent2">
            <a:tint val="40000"/>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729FABD-741D-443F-97DB-40B40CE60311}">
      <dsp:nvSpPr>
        <dsp:cNvPr id="0" name=""/>
        <dsp:cNvSpPr/>
      </dsp:nvSpPr>
      <dsp:spPr>
        <a:xfrm>
          <a:off x="420324" y="4466710"/>
          <a:ext cx="7988192" cy="792336"/>
        </a:xfrm>
        <a:prstGeom prst="leftRightArrow">
          <a:avLst/>
        </a:prstGeom>
        <a:solidFill>
          <a:schemeClr val="accent2">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2.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C042433-7471-4BF9-9454-362971E0832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910426AA-D9C7-4D34-926F-EEDA1CC2473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4BB0CAA-05EE-4C9B-87E1-B84DD3F9BCC4}" type="datetimeFigureOut">
              <a:rPr lang="en-GB" smtClean="0"/>
              <a:t>02/06/2025</a:t>
            </a:fld>
            <a:endParaRPr lang="en-GB"/>
          </a:p>
        </p:txBody>
      </p:sp>
      <p:sp>
        <p:nvSpPr>
          <p:cNvPr id="4" name="Footer Placeholder 3">
            <a:extLst>
              <a:ext uri="{FF2B5EF4-FFF2-40B4-BE49-F238E27FC236}">
                <a16:creationId xmlns:a16="http://schemas.microsoft.com/office/drawing/2014/main" id="{364AA67F-0E09-493E-B802-2C4BF9A8D3D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AF40010E-F8C8-404A-82FF-B1A0AE7B82E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47F0B46-7623-4305-AEF1-309F386B26D6}" type="slidenum">
              <a:rPr lang="en-GB" smtClean="0"/>
              <a:t>‹#›</a:t>
            </a:fld>
            <a:endParaRPr lang="en-GB"/>
          </a:p>
        </p:txBody>
      </p:sp>
    </p:spTree>
    <p:extLst>
      <p:ext uri="{BB962C8B-B14F-4D97-AF65-F5344CB8AC3E}">
        <p14:creationId xmlns:p14="http://schemas.microsoft.com/office/powerpoint/2010/main" val="26164617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6CD3110-32D0-4452-834B-9411AA728368}" type="datetimeFigureOut">
              <a:rPr lang="en-GB" smtClean="0"/>
              <a:t>02/06/2025</a:t>
            </a:fld>
            <a:endParaRPr lang="en-GB"/>
          </a:p>
        </p:txBody>
      </p:sp>
      <p:sp>
        <p:nvSpPr>
          <p:cNvPr id="4" name="Slide Image Placeholder 3"/>
          <p:cNvSpPr>
            <a:spLocks noGrp="1" noRot="1" noChangeAspect="1"/>
          </p:cNvSpPr>
          <p:nvPr>
            <p:ph type="sldImg" idx="2"/>
          </p:nvPr>
        </p:nvSpPr>
        <p:spPr>
          <a:xfrm>
            <a:off x="1200150" y="1143000"/>
            <a:ext cx="44577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2CF7F3D-A76E-462C-91BC-6AD2B2EFE72A}" type="slidenum">
              <a:rPr lang="en-GB" smtClean="0"/>
              <a:t>‹#›</a:t>
            </a:fld>
            <a:endParaRPr lang="en-GB"/>
          </a:p>
        </p:txBody>
      </p:sp>
    </p:spTree>
    <p:extLst>
      <p:ext uri="{BB962C8B-B14F-4D97-AF65-F5344CB8AC3E}">
        <p14:creationId xmlns:p14="http://schemas.microsoft.com/office/powerpoint/2010/main" val="21231353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AF16B567-11FF-1C89-44EC-26710636A637}"/>
              </a:ext>
            </a:extLst>
          </p:cNvPr>
          <p:cNvGrpSpPr/>
          <p:nvPr userDrawn="1"/>
        </p:nvGrpSpPr>
        <p:grpSpPr>
          <a:xfrm>
            <a:off x="8575639" y="48954"/>
            <a:ext cx="928650" cy="783194"/>
            <a:chOff x="5725297" y="44835"/>
            <a:chExt cx="928650" cy="783194"/>
          </a:xfrm>
        </p:grpSpPr>
        <p:sp>
          <p:nvSpPr>
            <p:cNvPr id="3" name="Trapezoid 2">
              <a:extLst>
                <a:ext uri="{FF2B5EF4-FFF2-40B4-BE49-F238E27FC236}">
                  <a16:creationId xmlns:a16="http://schemas.microsoft.com/office/drawing/2014/main" id="{7088AAB2-5652-568B-8CAB-400DF6650268}"/>
                </a:ext>
              </a:extLst>
            </p:cNvPr>
            <p:cNvSpPr/>
            <p:nvPr userDrawn="1"/>
          </p:nvSpPr>
          <p:spPr>
            <a:xfrm>
              <a:off x="5725297" y="44835"/>
              <a:ext cx="928650" cy="783194"/>
            </a:xfrm>
            <a:prstGeom prst="trapezoid">
              <a:avLst>
                <a:gd name="adj" fmla="val 6949"/>
              </a:avLst>
            </a:prstGeom>
            <a:solidFill>
              <a:srgbClr val="E6E6E6"/>
            </a:solidFill>
            <a:ln w="12700" cap="flat" cmpd="sng" algn="ctr">
              <a:solidFill>
                <a:schemeClr val="tx2"/>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000000"/>
                </a:solidFill>
                <a:effectLst/>
                <a:uLnTx/>
                <a:uFillTx/>
                <a:latin typeface="Calibri" panose="020F0502020204030204"/>
                <a:ea typeface="+mn-ea"/>
                <a:cs typeface="+mn-cs"/>
              </a:endParaRPr>
            </a:p>
          </p:txBody>
        </p:sp>
        <p:sp>
          <p:nvSpPr>
            <p:cNvPr id="4" name="Oval 3">
              <a:extLst>
                <a:ext uri="{FF2B5EF4-FFF2-40B4-BE49-F238E27FC236}">
                  <a16:creationId xmlns:a16="http://schemas.microsoft.com/office/drawing/2014/main" id="{CB9BAE8E-A2FD-29F0-7FBF-750B8D04E0C4}"/>
                </a:ext>
              </a:extLst>
            </p:cNvPr>
            <p:cNvSpPr/>
            <p:nvPr/>
          </p:nvSpPr>
          <p:spPr>
            <a:xfrm>
              <a:off x="5840016" y="86825"/>
              <a:ext cx="699212" cy="699214"/>
            </a:xfrm>
            <a:prstGeom prst="ellipse">
              <a:avLst/>
            </a:prstGeom>
            <a:solidFill>
              <a:srgbClr val="FFFFFF"/>
            </a:solidFill>
            <a:ln w="12700" cap="flat" cmpd="sng" algn="ctr">
              <a:solidFill>
                <a:schemeClr val="tx2"/>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EF"/>
                </a:solidFill>
                <a:effectLst/>
                <a:uLnTx/>
                <a:uFillTx/>
                <a:latin typeface="Calibri" panose="020F0502020204030204"/>
                <a:ea typeface="+mn-ea"/>
                <a:cs typeface="+mn-cs"/>
              </a:endParaRPr>
            </a:p>
          </p:txBody>
        </p:sp>
      </p:grpSp>
      <p:sp>
        <p:nvSpPr>
          <p:cNvPr id="5" name="Rectangle 2">
            <a:extLst>
              <a:ext uri="{FF2B5EF4-FFF2-40B4-BE49-F238E27FC236}">
                <a16:creationId xmlns:a16="http://schemas.microsoft.com/office/drawing/2014/main" id="{50863EAF-42E2-A246-678B-8BD1B6B3F0EC}"/>
              </a:ext>
            </a:extLst>
          </p:cNvPr>
          <p:cNvSpPr/>
          <p:nvPr userDrawn="1"/>
        </p:nvSpPr>
        <p:spPr>
          <a:xfrm>
            <a:off x="54057" y="175630"/>
            <a:ext cx="8133979" cy="650018"/>
          </a:xfrm>
          <a:custGeom>
            <a:avLst/>
            <a:gdLst>
              <a:gd name="connsiteX0" fmla="*/ 0 w 6901416"/>
              <a:gd name="connsiteY0" fmla="*/ 0 h 866547"/>
              <a:gd name="connsiteX1" fmla="*/ 6901416 w 6901416"/>
              <a:gd name="connsiteY1" fmla="*/ 0 h 866547"/>
              <a:gd name="connsiteX2" fmla="*/ 6901416 w 6901416"/>
              <a:gd name="connsiteY2" fmla="*/ 866547 h 866547"/>
              <a:gd name="connsiteX3" fmla="*/ 0 w 6901416"/>
              <a:gd name="connsiteY3" fmla="*/ 866547 h 866547"/>
              <a:gd name="connsiteX4" fmla="*/ 0 w 6901416"/>
              <a:gd name="connsiteY4" fmla="*/ 0 h 866547"/>
              <a:gd name="connsiteX0" fmla="*/ 0 w 6901416"/>
              <a:gd name="connsiteY0" fmla="*/ 0 h 866547"/>
              <a:gd name="connsiteX1" fmla="*/ 6855696 w 6901416"/>
              <a:gd name="connsiteY1" fmla="*/ 0 h 866547"/>
              <a:gd name="connsiteX2" fmla="*/ 6901416 w 6901416"/>
              <a:gd name="connsiteY2" fmla="*/ 866547 h 866547"/>
              <a:gd name="connsiteX3" fmla="*/ 0 w 6901416"/>
              <a:gd name="connsiteY3" fmla="*/ 866547 h 866547"/>
              <a:gd name="connsiteX4" fmla="*/ 0 w 6901416"/>
              <a:gd name="connsiteY4" fmla="*/ 0 h 866547"/>
              <a:gd name="connsiteX0" fmla="*/ 0 w 6901416"/>
              <a:gd name="connsiteY0" fmla="*/ 0 h 866547"/>
              <a:gd name="connsiteX1" fmla="*/ 6836646 w 6901416"/>
              <a:gd name="connsiteY1" fmla="*/ 0 h 866547"/>
              <a:gd name="connsiteX2" fmla="*/ 6901416 w 6901416"/>
              <a:gd name="connsiteY2" fmla="*/ 866547 h 866547"/>
              <a:gd name="connsiteX3" fmla="*/ 0 w 6901416"/>
              <a:gd name="connsiteY3" fmla="*/ 866547 h 866547"/>
              <a:gd name="connsiteX4" fmla="*/ 0 w 6901416"/>
              <a:gd name="connsiteY4" fmla="*/ 0 h 866547"/>
              <a:gd name="connsiteX0" fmla="*/ 0 w 6901416"/>
              <a:gd name="connsiteY0" fmla="*/ 0 h 866547"/>
              <a:gd name="connsiteX1" fmla="*/ 6754730 w 6901416"/>
              <a:gd name="connsiteY1" fmla="*/ 0 h 866547"/>
              <a:gd name="connsiteX2" fmla="*/ 6901416 w 6901416"/>
              <a:gd name="connsiteY2" fmla="*/ 866547 h 866547"/>
              <a:gd name="connsiteX3" fmla="*/ 0 w 6901416"/>
              <a:gd name="connsiteY3" fmla="*/ 866547 h 866547"/>
              <a:gd name="connsiteX4" fmla="*/ 0 w 6901416"/>
              <a:gd name="connsiteY4" fmla="*/ 0 h 8665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01416" h="866547">
                <a:moveTo>
                  <a:pt x="0" y="0"/>
                </a:moveTo>
                <a:lnTo>
                  <a:pt x="6754730" y="0"/>
                </a:lnTo>
                <a:lnTo>
                  <a:pt x="6901416" y="866547"/>
                </a:lnTo>
                <a:lnTo>
                  <a:pt x="0" y="866547"/>
                </a:lnTo>
                <a:lnTo>
                  <a:pt x="0" y="0"/>
                </a:lnTo>
                <a:close/>
              </a:path>
            </a:pathLst>
          </a:custGeom>
          <a:solidFill>
            <a:schemeClr val="bg2"/>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800">
              <a:latin typeface="United Curriculum" pitchFamily="2" charset="0"/>
            </a:endParaRPr>
          </a:p>
        </p:txBody>
      </p:sp>
    </p:spTree>
    <p:extLst>
      <p:ext uri="{BB962C8B-B14F-4D97-AF65-F5344CB8AC3E}">
        <p14:creationId xmlns:p14="http://schemas.microsoft.com/office/powerpoint/2010/main" val="78040022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0F92058-8AAF-4ECA-9A9A-D3F6257BE0A9}"/>
              </a:ext>
            </a:extLst>
          </p:cNvPr>
          <p:cNvSpPr/>
          <p:nvPr userDrawn="1"/>
        </p:nvSpPr>
        <p:spPr>
          <a:xfrm>
            <a:off x="49939" y="50141"/>
            <a:ext cx="9806122" cy="6528212"/>
          </a:xfrm>
          <a:prstGeom prst="rect">
            <a:avLst/>
          </a:prstGeom>
          <a:no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latin typeface="United Curriculum" pitchFamily="2" charset="0"/>
            </a:endParaRPr>
          </a:p>
        </p:txBody>
      </p:sp>
      <p:grpSp>
        <p:nvGrpSpPr>
          <p:cNvPr id="24" name="Group 23">
            <a:extLst>
              <a:ext uri="{FF2B5EF4-FFF2-40B4-BE49-F238E27FC236}">
                <a16:creationId xmlns:a16="http://schemas.microsoft.com/office/drawing/2014/main" id="{72984C4A-A5D2-4617-843C-1F63552727CE}"/>
              </a:ext>
            </a:extLst>
          </p:cNvPr>
          <p:cNvGrpSpPr/>
          <p:nvPr userDrawn="1"/>
        </p:nvGrpSpPr>
        <p:grpSpPr>
          <a:xfrm>
            <a:off x="-735408" y="6217602"/>
            <a:ext cx="1555380" cy="1321435"/>
            <a:chOff x="-735408" y="6217602"/>
            <a:chExt cx="1555380" cy="1321435"/>
          </a:xfrm>
        </p:grpSpPr>
        <p:sp>
          <p:nvSpPr>
            <p:cNvPr id="16" name="Arc 15">
              <a:extLst>
                <a:ext uri="{FF2B5EF4-FFF2-40B4-BE49-F238E27FC236}">
                  <a16:creationId xmlns:a16="http://schemas.microsoft.com/office/drawing/2014/main" id="{01182683-9D42-42D0-9602-36D469B9729E}"/>
                </a:ext>
              </a:extLst>
            </p:cNvPr>
            <p:cNvSpPr/>
            <p:nvPr userDrawn="1"/>
          </p:nvSpPr>
          <p:spPr>
            <a:xfrm>
              <a:off x="-735408" y="6217602"/>
              <a:ext cx="1555380" cy="1321435"/>
            </a:xfrm>
            <a:prstGeom prst="arc">
              <a:avLst>
                <a:gd name="adj1" fmla="val 16252508"/>
                <a:gd name="adj2" fmla="val 20226505"/>
              </a:avLst>
            </a:prstGeom>
            <a:solidFill>
              <a:schemeClr val="bg1"/>
            </a:solidFill>
            <a:ln w="19050">
              <a:solidFill>
                <a:schemeClr val="tx2"/>
              </a:solidFill>
            </a:ln>
          </p:spPr>
          <p:style>
            <a:lnRef idx="1">
              <a:schemeClr val="accent1"/>
            </a:lnRef>
            <a:fillRef idx="0">
              <a:schemeClr val="accent1"/>
            </a:fillRef>
            <a:effectRef idx="0">
              <a:schemeClr val="accent1"/>
            </a:effectRef>
            <a:fontRef idx="minor">
              <a:schemeClr val="tx1"/>
            </a:fontRef>
          </p:style>
          <p:txBody>
            <a:bodyPr wrap="square" rtlCol="0" anchor="ctr">
              <a:noAutofit/>
            </a:bodyPr>
            <a:lstStyle/>
            <a:p>
              <a:endParaRPr lang="en-GB" sz="1800">
                <a:latin typeface="United Curriculum" pitchFamily="2" charset="0"/>
              </a:endParaRPr>
            </a:p>
          </p:txBody>
        </p:sp>
        <p:sp>
          <p:nvSpPr>
            <p:cNvPr id="23" name="Rectangle 22">
              <a:extLst>
                <a:ext uri="{FF2B5EF4-FFF2-40B4-BE49-F238E27FC236}">
                  <a16:creationId xmlns:a16="http://schemas.microsoft.com/office/drawing/2014/main" id="{9FE93BA2-1701-400C-9A06-E03063623C2F}"/>
                </a:ext>
              </a:extLst>
            </p:cNvPr>
            <p:cNvSpPr/>
            <p:nvPr userDrawn="1"/>
          </p:nvSpPr>
          <p:spPr>
            <a:xfrm>
              <a:off x="6125" y="6227445"/>
              <a:ext cx="45719" cy="876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United Curriculum" pitchFamily="2" charset="0"/>
              </a:endParaRPr>
            </a:p>
          </p:txBody>
        </p:sp>
      </p:grpSp>
      <p:pic>
        <p:nvPicPr>
          <p:cNvPr id="21" name="Picture 20" descr="Shape&#10;&#10;Description automatically generated with medium confidence">
            <a:extLst>
              <a:ext uri="{FF2B5EF4-FFF2-40B4-BE49-F238E27FC236}">
                <a16:creationId xmlns:a16="http://schemas.microsoft.com/office/drawing/2014/main" id="{E9F49053-895A-469C-83C4-4142EFBB233B}"/>
              </a:ext>
            </a:extLst>
          </p:cNvPr>
          <p:cNvPicPr/>
          <p:nvPr userDrawn="1"/>
        </p:nvPicPr>
        <p:blipFill>
          <a:blip r:embed="rId3">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29619" y="6388663"/>
            <a:ext cx="560705" cy="379730"/>
          </a:xfrm>
          <a:prstGeom prst="rect">
            <a:avLst/>
          </a:prstGeom>
        </p:spPr>
      </p:pic>
      <p:sp>
        <p:nvSpPr>
          <p:cNvPr id="2" name="Rectangle 1">
            <a:extLst>
              <a:ext uri="{FF2B5EF4-FFF2-40B4-BE49-F238E27FC236}">
                <a16:creationId xmlns:a16="http://schemas.microsoft.com/office/drawing/2014/main" id="{8C52DCFF-E57C-948E-5C73-D4035C1C1603}"/>
              </a:ext>
            </a:extLst>
          </p:cNvPr>
          <p:cNvSpPr/>
          <p:nvPr userDrawn="1"/>
        </p:nvSpPr>
        <p:spPr>
          <a:xfrm>
            <a:off x="29619" y="6230357"/>
            <a:ext cx="45719" cy="415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126119338"/>
      </p:ext>
    </p:extLst>
  </p:cSld>
  <p:clrMap bg1="lt1" tx1="dk1" bg2="lt2" tx2="dk2" accent1="accent1" accent2="accent2" accent3="accent3" accent4="accent4" accent5="accent5" accent6="accent6" hlink="hlink" folHlink="folHlink"/>
  <p:sldLayoutIdLst>
    <p:sldLayoutId id="214748368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20.png"/><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23.png"/><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image" Target="../media/image25.png"/></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29.png"/><Relationship Id="rId4" Type="http://schemas.openxmlformats.org/officeDocument/2006/relationships/image" Target="../media/image28.png"/></Relationships>
</file>

<file path=ppt/slides/_rels/slide1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32.png"/><Relationship Id="rId4" Type="http://schemas.openxmlformats.org/officeDocument/2006/relationships/image" Target="../media/image31.png"/></Relationships>
</file>

<file path=ppt/slides/_rels/slide1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35.png"/><Relationship Id="rId4" Type="http://schemas.openxmlformats.org/officeDocument/2006/relationships/image" Target="../media/image34.png"/></Relationships>
</file>

<file path=ppt/slides/_rels/slide1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38.png"/><Relationship Id="rId4" Type="http://schemas.openxmlformats.org/officeDocument/2006/relationships/image" Target="../media/image37.png"/></Relationships>
</file>

<file path=ppt/slides/_rels/slide1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41.png"/><Relationship Id="rId4" Type="http://schemas.openxmlformats.org/officeDocument/2006/relationships/image" Target="../media/image40.png"/></Relationships>
</file>

<file path=ppt/slides/_rels/slide1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44.png"/><Relationship Id="rId4" Type="http://schemas.openxmlformats.org/officeDocument/2006/relationships/image" Target="../media/image43.png"/></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47.png"/><Relationship Id="rId4" Type="http://schemas.openxmlformats.org/officeDocument/2006/relationships/image" Target="../media/image46.png"/></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1">
            <a:extLst>
              <a:ext uri="{FF2B5EF4-FFF2-40B4-BE49-F238E27FC236}">
                <a16:creationId xmlns:a16="http://schemas.microsoft.com/office/drawing/2014/main" id="{6B9B7142-C494-78C7-0CFC-B85C6BFD8DED}"/>
              </a:ext>
            </a:extLst>
          </p:cNvPr>
          <p:cNvSpPr txBox="1">
            <a:spLocks/>
          </p:cNvSpPr>
          <p:nvPr/>
        </p:nvSpPr>
        <p:spPr>
          <a:xfrm>
            <a:off x="5026024" y="6576695"/>
            <a:ext cx="4872990" cy="281305"/>
          </a:xfrm>
          <a:prstGeom prst="rect">
            <a:avLst/>
          </a:prstGeom>
        </p:spPr>
        <p:txBody>
          <a:bodyPr vert="horz" wrap="square" lIns="91440" tIns="45720" rIns="91440" bIns="45720" rtlCol="0">
            <a:noAutofit/>
          </a:bodyPr>
          <a:lstStyle/>
          <a:p>
            <a:pPr algn="r">
              <a:lnSpc>
                <a:spcPct val="120000"/>
              </a:lnSpc>
              <a:spcAft>
                <a:spcPts val="1200"/>
              </a:spcAft>
            </a:pPr>
            <a:r>
              <a:rPr lang="en-US" sz="1000" kern="1200" dirty="0">
                <a:solidFill>
                  <a:schemeClr val="tx2"/>
                </a:solidFill>
                <a:effectLst/>
                <a:latin typeface="United Curriculum" pitchFamily="50" charset="0"/>
                <a:ea typeface="Calibri" panose="020F0502020204030204" pitchFamily="34" charset="0"/>
                <a:cs typeface="Times New Roman" panose="02020603050405020304" pitchFamily="18" charset="0"/>
              </a:rPr>
              <a:t> </a:t>
            </a:r>
            <a:endParaRPr lang="en-GB" sz="1100" dirty="0">
              <a:solidFill>
                <a:schemeClr val="tx2"/>
              </a:solidFill>
              <a:effectLst/>
              <a:latin typeface="United Curriculum" pitchFamily="50" charset="0"/>
              <a:ea typeface="Calibri" panose="020F0502020204030204" pitchFamily="34" charset="0"/>
              <a:cs typeface="Times New Roman" panose="02020603050405020304" pitchFamily="18" charset="0"/>
            </a:endParaRPr>
          </a:p>
        </p:txBody>
      </p:sp>
      <p:sp>
        <p:nvSpPr>
          <p:cNvPr id="24" name="Freeform: Shape 23">
            <a:extLst>
              <a:ext uri="{FF2B5EF4-FFF2-40B4-BE49-F238E27FC236}">
                <a16:creationId xmlns:a16="http://schemas.microsoft.com/office/drawing/2014/main" id="{3003C2D6-7463-2227-0B15-C40C3549448B}"/>
              </a:ext>
            </a:extLst>
          </p:cNvPr>
          <p:cNvSpPr/>
          <p:nvPr/>
        </p:nvSpPr>
        <p:spPr>
          <a:xfrm>
            <a:off x="5768658" y="5026515"/>
            <a:ext cx="5657" cy="44371"/>
          </a:xfrm>
          <a:custGeom>
            <a:avLst/>
            <a:gdLst>
              <a:gd name="connsiteX0" fmla="*/ 0 w 5657"/>
              <a:gd name="connsiteY0" fmla="*/ 0 h 44371"/>
              <a:gd name="connsiteX1" fmla="*/ 5657 w 5657"/>
              <a:gd name="connsiteY1" fmla="*/ 0 h 44371"/>
              <a:gd name="connsiteX2" fmla="*/ 5657 w 5657"/>
              <a:gd name="connsiteY2" fmla="*/ 44371 h 44371"/>
              <a:gd name="connsiteX3" fmla="*/ 0 w 5657"/>
              <a:gd name="connsiteY3" fmla="*/ 44371 h 44371"/>
            </a:gdLst>
            <a:ahLst/>
            <a:cxnLst>
              <a:cxn ang="0">
                <a:pos x="connsiteX0" y="connsiteY0"/>
              </a:cxn>
              <a:cxn ang="0">
                <a:pos x="connsiteX1" y="connsiteY1"/>
              </a:cxn>
              <a:cxn ang="0">
                <a:pos x="connsiteX2" y="connsiteY2"/>
              </a:cxn>
              <a:cxn ang="0">
                <a:pos x="connsiteX3" y="connsiteY3"/>
              </a:cxn>
            </a:cxnLst>
            <a:rect l="l" t="t" r="r" b="b"/>
            <a:pathLst>
              <a:path w="5657" h="44371">
                <a:moveTo>
                  <a:pt x="0" y="0"/>
                </a:moveTo>
                <a:lnTo>
                  <a:pt x="5657" y="0"/>
                </a:lnTo>
                <a:lnTo>
                  <a:pt x="5657" y="44371"/>
                </a:lnTo>
                <a:lnTo>
                  <a:pt x="0" y="44371"/>
                </a:lnTo>
                <a:close/>
              </a:path>
            </a:pathLst>
          </a:custGeom>
          <a:solidFill>
            <a:srgbClr val="FFFFFF"/>
          </a:solidFill>
          <a:ln w="11092" cap="flat">
            <a:noFill/>
            <a:prstDash val="solid"/>
            <a:miter/>
          </a:ln>
        </p:spPr>
        <p:txBody>
          <a:bodyPr rtlCol="0" anchor="ctr"/>
          <a:lstStyle/>
          <a:p>
            <a:endParaRPr lang="en-GB"/>
          </a:p>
        </p:txBody>
      </p:sp>
      <p:sp>
        <p:nvSpPr>
          <p:cNvPr id="62" name="TextBox 61">
            <a:extLst>
              <a:ext uri="{FF2B5EF4-FFF2-40B4-BE49-F238E27FC236}">
                <a16:creationId xmlns:a16="http://schemas.microsoft.com/office/drawing/2014/main" id="{5096ECA1-B4A2-9CBB-C54A-83FE9E8691D6}"/>
              </a:ext>
            </a:extLst>
          </p:cNvPr>
          <p:cNvSpPr txBox="1"/>
          <p:nvPr/>
        </p:nvSpPr>
        <p:spPr>
          <a:xfrm>
            <a:off x="833924" y="1309836"/>
            <a:ext cx="704039" cy="338554"/>
          </a:xfrm>
          <a:prstGeom prst="rect">
            <a:avLst/>
          </a:prstGeom>
          <a:noFill/>
        </p:spPr>
        <p:txBody>
          <a:bodyPr wrap="none" rtlCol="0">
            <a:spAutoFit/>
          </a:bodyPr>
          <a:lstStyle/>
          <a:p>
            <a:pPr algn="ctr"/>
            <a:r>
              <a:rPr lang="en-GB" sz="1600" spc="0" baseline="0" dirty="0">
                <a:ln w="1569" cap="flat">
                  <a:solidFill>
                    <a:srgbClr val="FFFFFF"/>
                  </a:solidFill>
                  <a:miter/>
                </a:ln>
                <a:solidFill>
                  <a:srgbClr val="FFFFFF"/>
                </a:solidFill>
                <a:latin typeface="Arial Rounded MT Bold" panose="020F0704030504030204" pitchFamily="34" charset="0"/>
                <a:sym typeface="United Curriculum"/>
                <a:rtl val="0"/>
              </a:rPr>
              <a:t>N 3-4</a:t>
            </a:r>
          </a:p>
        </p:txBody>
      </p:sp>
      <p:sp>
        <p:nvSpPr>
          <p:cNvPr id="69" name="TextBox 68">
            <a:extLst>
              <a:ext uri="{FF2B5EF4-FFF2-40B4-BE49-F238E27FC236}">
                <a16:creationId xmlns:a16="http://schemas.microsoft.com/office/drawing/2014/main" id="{98259B73-26C3-86C3-349C-73034D47D263}"/>
              </a:ext>
            </a:extLst>
          </p:cNvPr>
          <p:cNvSpPr txBox="1"/>
          <p:nvPr/>
        </p:nvSpPr>
        <p:spPr>
          <a:xfrm>
            <a:off x="1500350" y="5427009"/>
            <a:ext cx="635109" cy="584775"/>
          </a:xfrm>
          <a:prstGeom prst="rect">
            <a:avLst/>
          </a:prstGeom>
          <a:noFill/>
        </p:spPr>
        <p:txBody>
          <a:bodyPr wrap="none" rtlCol="0">
            <a:spAutoFit/>
          </a:bodyPr>
          <a:lstStyle/>
          <a:p>
            <a:pPr algn="ctr"/>
            <a:r>
              <a:rPr lang="en-GB" sz="1600" spc="0" baseline="0" dirty="0">
                <a:ln w="1569" cap="flat">
                  <a:solidFill>
                    <a:srgbClr val="FFFFFF"/>
                  </a:solidFill>
                  <a:miter/>
                </a:ln>
                <a:solidFill>
                  <a:srgbClr val="FFFFFF"/>
                </a:solidFill>
                <a:latin typeface="Arial Rounded MT Bold" panose="020F0704030504030204" pitchFamily="34" charset="0"/>
                <a:sym typeface="United Curriculum"/>
                <a:rtl val="0"/>
              </a:rPr>
              <a:t>Year</a:t>
            </a:r>
          </a:p>
          <a:p>
            <a:pPr algn="ctr"/>
            <a:r>
              <a:rPr lang="en-GB" sz="1600" spc="0" baseline="0" dirty="0">
                <a:ln w="1569" cap="flat">
                  <a:solidFill>
                    <a:srgbClr val="FFFFFF"/>
                  </a:solidFill>
                  <a:miter/>
                </a:ln>
                <a:solidFill>
                  <a:srgbClr val="FFFFFF"/>
                </a:solidFill>
                <a:latin typeface="Arial Rounded MT Bold" panose="020F0704030504030204" pitchFamily="34" charset="0"/>
                <a:sym typeface="United Curriculum"/>
                <a:rtl val="0"/>
              </a:rPr>
              <a:t>1</a:t>
            </a:r>
          </a:p>
        </p:txBody>
      </p:sp>
      <p:sp>
        <p:nvSpPr>
          <p:cNvPr id="89" name="TextBox 88">
            <a:extLst>
              <a:ext uri="{FF2B5EF4-FFF2-40B4-BE49-F238E27FC236}">
                <a16:creationId xmlns:a16="http://schemas.microsoft.com/office/drawing/2014/main" id="{1550B725-3912-7262-289B-882EF90B3FD5}"/>
              </a:ext>
            </a:extLst>
          </p:cNvPr>
          <p:cNvSpPr txBox="1"/>
          <p:nvPr/>
        </p:nvSpPr>
        <p:spPr>
          <a:xfrm>
            <a:off x="5274821" y="1493107"/>
            <a:ext cx="635110" cy="584775"/>
          </a:xfrm>
          <a:prstGeom prst="rect">
            <a:avLst/>
          </a:prstGeom>
          <a:noFill/>
        </p:spPr>
        <p:txBody>
          <a:bodyPr wrap="none" rtlCol="0">
            <a:spAutoFit/>
          </a:bodyPr>
          <a:lstStyle/>
          <a:p>
            <a:pPr algn="ctr"/>
            <a:r>
              <a:rPr lang="en-GB" sz="1600" spc="0" baseline="0" dirty="0">
                <a:ln w="1569" cap="flat">
                  <a:solidFill>
                    <a:srgbClr val="FFFFFF"/>
                  </a:solidFill>
                  <a:miter/>
                </a:ln>
                <a:solidFill>
                  <a:srgbClr val="FFFFFF"/>
                </a:solidFill>
                <a:latin typeface="Arial Rounded MT Bold" panose="020F0704030504030204" pitchFamily="34" charset="0"/>
                <a:sym typeface="United Curriculum"/>
                <a:rtl val="0"/>
              </a:rPr>
              <a:t>Year</a:t>
            </a:r>
          </a:p>
          <a:p>
            <a:pPr algn="ctr"/>
            <a:r>
              <a:rPr lang="en-GB" sz="1600" spc="0" baseline="0" dirty="0">
                <a:ln w="1569" cap="flat">
                  <a:solidFill>
                    <a:srgbClr val="FFFFFF"/>
                  </a:solidFill>
                  <a:miter/>
                </a:ln>
                <a:solidFill>
                  <a:srgbClr val="FFFFFF"/>
                </a:solidFill>
                <a:latin typeface="Arial Rounded MT Bold" panose="020F0704030504030204" pitchFamily="34" charset="0"/>
                <a:sym typeface="United Curriculum"/>
                <a:rtl val="0"/>
              </a:rPr>
              <a:t>4</a:t>
            </a:r>
          </a:p>
        </p:txBody>
      </p:sp>
      <p:sp>
        <p:nvSpPr>
          <p:cNvPr id="96" name="TextBox 95">
            <a:extLst>
              <a:ext uri="{FF2B5EF4-FFF2-40B4-BE49-F238E27FC236}">
                <a16:creationId xmlns:a16="http://schemas.microsoft.com/office/drawing/2014/main" id="{88226996-3B22-28B3-E1F2-380E176EA805}"/>
              </a:ext>
            </a:extLst>
          </p:cNvPr>
          <p:cNvSpPr txBox="1"/>
          <p:nvPr/>
        </p:nvSpPr>
        <p:spPr>
          <a:xfrm>
            <a:off x="6536943" y="5417648"/>
            <a:ext cx="635110" cy="584775"/>
          </a:xfrm>
          <a:prstGeom prst="rect">
            <a:avLst/>
          </a:prstGeom>
          <a:noFill/>
        </p:spPr>
        <p:txBody>
          <a:bodyPr wrap="none" rtlCol="0">
            <a:spAutoFit/>
          </a:bodyPr>
          <a:lstStyle/>
          <a:p>
            <a:pPr algn="ctr"/>
            <a:r>
              <a:rPr lang="en-GB" sz="1600" dirty="0">
                <a:ln w="1569" cap="flat">
                  <a:solidFill>
                    <a:srgbClr val="FFFFFF"/>
                  </a:solidFill>
                  <a:miter/>
                </a:ln>
                <a:solidFill>
                  <a:srgbClr val="FFFFFF"/>
                </a:solidFill>
                <a:latin typeface="Arial Rounded MT Bold" panose="020F0704030504030204" pitchFamily="34" charset="0"/>
                <a:sym typeface="ABeeZee"/>
                <a:rtl val="0"/>
              </a:rPr>
              <a:t>Ye</a:t>
            </a:r>
            <a:r>
              <a:rPr lang="en-GB" sz="1600" spc="0" baseline="0" dirty="0">
                <a:ln w="1569" cap="flat">
                  <a:solidFill>
                    <a:srgbClr val="FFFFFF"/>
                  </a:solidFill>
                  <a:miter/>
                </a:ln>
                <a:solidFill>
                  <a:srgbClr val="FFFFFF"/>
                </a:solidFill>
                <a:latin typeface="Arial Rounded MT Bold" panose="020F0704030504030204" pitchFamily="34" charset="0"/>
                <a:sym typeface="ABeeZee"/>
                <a:rtl val="0"/>
              </a:rPr>
              <a:t>ar</a:t>
            </a:r>
          </a:p>
          <a:p>
            <a:pPr algn="ctr"/>
            <a:r>
              <a:rPr lang="en-GB" sz="1600" spc="0" baseline="0" dirty="0">
                <a:ln w="1569" cap="flat">
                  <a:solidFill>
                    <a:srgbClr val="FFFFFF"/>
                  </a:solidFill>
                  <a:miter/>
                </a:ln>
                <a:solidFill>
                  <a:srgbClr val="FFFFFF"/>
                </a:solidFill>
                <a:latin typeface="Arial Rounded MT Bold" panose="020F0704030504030204" pitchFamily="34" charset="0"/>
                <a:sym typeface="ABeeZee"/>
                <a:rtl val="0"/>
              </a:rPr>
              <a:t>5</a:t>
            </a:r>
          </a:p>
        </p:txBody>
      </p:sp>
      <p:sp>
        <p:nvSpPr>
          <p:cNvPr id="98" name="TextBox 97">
            <a:extLst>
              <a:ext uri="{FF2B5EF4-FFF2-40B4-BE49-F238E27FC236}">
                <a16:creationId xmlns:a16="http://schemas.microsoft.com/office/drawing/2014/main" id="{0F3B352B-366C-5488-F31C-4304B9A64A71}"/>
              </a:ext>
            </a:extLst>
          </p:cNvPr>
          <p:cNvSpPr txBox="1"/>
          <p:nvPr/>
        </p:nvSpPr>
        <p:spPr>
          <a:xfrm>
            <a:off x="8283209" y="5771148"/>
            <a:ext cx="884656" cy="461665"/>
          </a:xfrm>
          <a:prstGeom prst="rect">
            <a:avLst/>
          </a:prstGeom>
          <a:noFill/>
        </p:spPr>
        <p:txBody>
          <a:bodyPr wrap="square" rtlCol="0">
            <a:spAutoFit/>
          </a:bodyPr>
          <a:lstStyle/>
          <a:p>
            <a:pPr algn="ctr"/>
            <a:r>
              <a:rPr lang="en-GB" sz="1200" spc="0" baseline="0" dirty="0">
                <a:ln w="1569" cap="flat">
                  <a:solidFill>
                    <a:srgbClr val="FFFFFF"/>
                  </a:solidFill>
                  <a:miter/>
                </a:ln>
                <a:solidFill>
                  <a:srgbClr val="FFFFFF"/>
                </a:solidFill>
                <a:latin typeface="Arial Rounded MT Bold" panose="020F0704030504030204" pitchFamily="34" charset="0"/>
                <a:sym typeface="ABeeZee"/>
                <a:rtl val="0"/>
              </a:rPr>
              <a:t>Key Stage 3</a:t>
            </a:r>
          </a:p>
        </p:txBody>
      </p:sp>
      <p:sp>
        <p:nvSpPr>
          <p:cNvPr id="4" name="Rectangle 3">
            <a:extLst>
              <a:ext uri="{FF2B5EF4-FFF2-40B4-BE49-F238E27FC236}">
                <a16:creationId xmlns:a16="http://schemas.microsoft.com/office/drawing/2014/main" id="{6BB1BB31-A5A5-4579-8676-322A90FB8F46}"/>
              </a:ext>
            </a:extLst>
          </p:cNvPr>
          <p:cNvSpPr/>
          <p:nvPr/>
        </p:nvSpPr>
        <p:spPr>
          <a:xfrm>
            <a:off x="3182248" y="0"/>
            <a:ext cx="2465740" cy="937180"/>
          </a:xfrm>
          <a:prstGeom prst="rect">
            <a:avLst/>
          </a:prstGeom>
        </p:spPr>
        <p:txBody>
          <a:bodyPr wrap="none">
            <a:spAutoFit/>
          </a:bodyPr>
          <a:lstStyle/>
          <a:p>
            <a:pPr algn="ctr">
              <a:lnSpc>
                <a:spcPct val="107000"/>
              </a:lnSpc>
              <a:spcAft>
                <a:spcPts val="800"/>
              </a:spcAft>
              <a:tabLst>
                <a:tab pos="2947670" algn="l"/>
              </a:tabLst>
            </a:pPr>
            <a:r>
              <a:rPr lang="en-GB" sz="5400" b="1" dirty="0">
                <a:solidFill>
                  <a:srgbClr val="002060"/>
                </a:solidFill>
                <a:latin typeface="+mj-lt"/>
                <a:ea typeface="Calibri" panose="020F0502020204030204" pitchFamily="34" charset="0"/>
                <a:cs typeface="Times New Roman" panose="02020603050405020304" pitchFamily="18" charset="0"/>
              </a:rPr>
              <a:t>History</a:t>
            </a:r>
            <a:endParaRPr lang="en-GB" sz="5400" dirty="0">
              <a:effectLst/>
              <a:latin typeface="+mj-lt"/>
              <a:ea typeface="Calibri" panose="020F0502020204030204" pitchFamily="34" charset="0"/>
              <a:cs typeface="Times New Roman" panose="02020603050405020304" pitchFamily="18" charset="0"/>
            </a:endParaRPr>
          </a:p>
        </p:txBody>
      </p:sp>
      <p:pic>
        <p:nvPicPr>
          <p:cNvPr id="81" name="Picture 80">
            <a:extLst>
              <a:ext uri="{FF2B5EF4-FFF2-40B4-BE49-F238E27FC236}">
                <a16:creationId xmlns:a16="http://schemas.microsoft.com/office/drawing/2014/main" id="{B1CB9F86-4649-4C25-B8AF-78AD3AFF5E2D}"/>
              </a:ext>
            </a:extLst>
          </p:cNvPr>
          <p:cNvPicPr/>
          <p:nvPr/>
        </p:nvPicPr>
        <p:blipFill rotWithShape="1">
          <a:blip r:embed="rId2"/>
          <a:srcRect l="7807" t="7443" r="8178" b="10090"/>
          <a:stretch/>
        </p:blipFill>
        <p:spPr>
          <a:xfrm>
            <a:off x="8615082" y="12289"/>
            <a:ext cx="884656" cy="825513"/>
          </a:xfrm>
          <a:prstGeom prst="ellipse">
            <a:avLst/>
          </a:prstGeom>
          <a:ln>
            <a:noFill/>
          </a:ln>
          <a:effectLst>
            <a:softEdge rad="112500"/>
          </a:effectLst>
        </p:spPr>
      </p:pic>
      <p:sp>
        <p:nvSpPr>
          <p:cNvPr id="6" name="Rectangle 5">
            <a:extLst>
              <a:ext uri="{FF2B5EF4-FFF2-40B4-BE49-F238E27FC236}">
                <a16:creationId xmlns:a16="http://schemas.microsoft.com/office/drawing/2014/main" id="{4D08BA2D-6884-4CE9-96B0-66452B983308}"/>
              </a:ext>
            </a:extLst>
          </p:cNvPr>
          <p:cNvSpPr/>
          <p:nvPr/>
        </p:nvSpPr>
        <p:spPr>
          <a:xfrm>
            <a:off x="298265" y="2130752"/>
            <a:ext cx="9006114" cy="3114955"/>
          </a:xfrm>
          <a:prstGeom prst="rect">
            <a:avLst/>
          </a:prstGeom>
        </p:spPr>
        <p:txBody>
          <a:bodyPr wrap="square">
            <a:spAutoFit/>
          </a:bodyPr>
          <a:lstStyle/>
          <a:p>
            <a:pPr algn="ctr">
              <a:lnSpc>
                <a:spcPct val="107000"/>
              </a:lnSpc>
              <a:spcAft>
                <a:spcPts val="800"/>
              </a:spcAft>
              <a:tabLst>
                <a:tab pos="2947670" algn="l"/>
              </a:tabLst>
            </a:pPr>
            <a:r>
              <a:rPr lang="en-GB" sz="6000" b="1" dirty="0">
                <a:solidFill>
                  <a:srgbClr val="002060"/>
                </a:solidFill>
                <a:latin typeface="+mj-lt"/>
                <a:ea typeface="Calibri" panose="020F0502020204030204" pitchFamily="34" charset="0"/>
                <a:cs typeface="Times New Roman" panose="02020603050405020304" pitchFamily="18" charset="0"/>
              </a:rPr>
              <a:t>Curriculum Map and Assessment </a:t>
            </a:r>
          </a:p>
          <a:p>
            <a:pPr algn="ctr">
              <a:lnSpc>
                <a:spcPct val="107000"/>
              </a:lnSpc>
              <a:spcAft>
                <a:spcPts val="800"/>
              </a:spcAft>
              <a:tabLst>
                <a:tab pos="2947670" algn="l"/>
              </a:tabLst>
            </a:pPr>
            <a:r>
              <a:rPr lang="en-GB" sz="6000" b="1" dirty="0">
                <a:solidFill>
                  <a:srgbClr val="002060"/>
                </a:solidFill>
                <a:latin typeface="+mj-lt"/>
                <a:ea typeface="Calibri" panose="020F0502020204030204" pitchFamily="34" charset="0"/>
                <a:cs typeface="Times New Roman" panose="02020603050405020304" pitchFamily="18" charset="0"/>
              </a:rPr>
              <a:t>Framework</a:t>
            </a:r>
            <a:endParaRPr lang="en-GB" sz="6000" dirty="0">
              <a:effectLst/>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821349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1">
            <a:extLst>
              <a:ext uri="{FF2B5EF4-FFF2-40B4-BE49-F238E27FC236}">
                <a16:creationId xmlns:a16="http://schemas.microsoft.com/office/drawing/2014/main" id="{6B9B7142-C494-78C7-0CFC-B85C6BFD8DED}"/>
              </a:ext>
            </a:extLst>
          </p:cNvPr>
          <p:cNvSpPr txBox="1">
            <a:spLocks/>
          </p:cNvSpPr>
          <p:nvPr/>
        </p:nvSpPr>
        <p:spPr>
          <a:xfrm>
            <a:off x="5026024" y="6576695"/>
            <a:ext cx="4872990" cy="281305"/>
          </a:xfrm>
          <a:prstGeom prst="rect">
            <a:avLst/>
          </a:prstGeom>
        </p:spPr>
        <p:txBody>
          <a:bodyPr vert="horz" wrap="square" lIns="91440" tIns="45720" rIns="91440" bIns="45720" rtlCol="0">
            <a:noAutofit/>
          </a:bodyPr>
          <a:lstStyle/>
          <a:p>
            <a:pPr algn="r">
              <a:lnSpc>
                <a:spcPct val="120000"/>
              </a:lnSpc>
              <a:spcAft>
                <a:spcPts val="1200"/>
              </a:spcAft>
            </a:pPr>
            <a:r>
              <a:rPr lang="en-US" sz="1000" kern="1200" dirty="0">
                <a:solidFill>
                  <a:schemeClr val="tx2"/>
                </a:solidFill>
                <a:effectLst/>
                <a:latin typeface="United Curriculum" pitchFamily="50" charset="0"/>
                <a:ea typeface="Calibri" panose="020F0502020204030204" pitchFamily="34" charset="0"/>
                <a:cs typeface="Times New Roman" panose="02020603050405020304" pitchFamily="18" charset="0"/>
              </a:rPr>
              <a:t> </a:t>
            </a:r>
            <a:endParaRPr lang="en-GB" sz="1100" dirty="0">
              <a:solidFill>
                <a:schemeClr val="tx2"/>
              </a:solidFill>
              <a:effectLst/>
              <a:latin typeface="United Curriculum" pitchFamily="50" charset="0"/>
              <a:ea typeface="Calibri" panose="020F0502020204030204" pitchFamily="34" charset="0"/>
              <a:cs typeface="Times New Roman" panose="02020603050405020304" pitchFamily="18" charset="0"/>
            </a:endParaRPr>
          </a:p>
        </p:txBody>
      </p:sp>
      <p:sp>
        <p:nvSpPr>
          <p:cNvPr id="24" name="Freeform: Shape 23">
            <a:extLst>
              <a:ext uri="{FF2B5EF4-FFF2-40B4-BE49-F238E27FC236}">
                <a16:creationId xmlns:a16="http://schemas.microsoft.com/office/drawing/2014/main" id="{3003C2D6-7463-2227-0B15-C40C3549448B}"/>
              </a:ext>
            </a:extLst>
          </p:cNvPr>
          <p:cNvSpPr/>
          <p:nvPr/>
        </p:nvSpPr>
        <p:spPr>
          <a:xfrm>
            <a:off x="5768658" y="5026515"/>
            <a:ext cx="5657" cy="44371"/>
          </a:xfrm>
          <a:custGeom>
            <a:avLst/>
            <a:gdLst>
              <a:gd name="connsiteX0" fmla="*/ 0 w 5657"/>
              <a:gd name="connsiteY0" fmla="*/ 0 h 44371"/>
              <a:gd name="connsiteX1" fmla="*/ 5657 w 5657"/>
              <a:gd name="connsiteY1" fmla="*/ 0 h 44371"/>
              <a:gd name="connsiteX2" fmla="*/ 5657 w 5657"/>
              <a:gd name="connsiteY2" fmla="*/ 44371 h 44371"/>
              <a:gd name="connsiteX3" fmla="*/ 0 w 5657"/>
              <a:gd name="connsiteY3" fmla="*/ 44371 h 44371"/>
            </a:gdLst>
            <a:ahLst/>
            <a:cxnLst>
              <a:cxn ang="0">
                <a:pos x="connsiteX0" y="connsiteY0"/>
              </a:cxn>
              <a:cxn ang="0">
                <a:pos x="connsiteX1" y="connsiteY1"/>
              </a:cxn>
              <a:cxn ang="0">
                <a:pos x="connsiteX2" y="connsiteY2"/>
              </a:cxn>
              <a:cxn ang="0">
                <a:pos x="connsiteX3" y="connsiteY3"/>
              </a:cxn>
            </a:cxnLst>
            <a:rect l="l" t="t" r="r" b="b"/>
            <a:pathLst>
              <a:path w="5657" h="44371">
                <a:moveTo>
                  <a:pt x="0" y="0"/>
                </a:moveTo>
                <a:lnTo>
                  <a:pt x="5657" y="0"/>
                </a:lnTo>
                <a:lnTo>
                  <a:pt x="5657" y="44371"/>
                </a:lnTo>
                <a:lnTo>
                  <a:pt x="0" y="44371"/>
                </a:lnTo>
                <a:close/>
              </a:path>
            </a:pathLst>
          </a:custGeom>
          <a:solidFill>
            <a:srgbClr val="FFFFFF"/>
          </a:solidFill>
          <a:ln w="11092" cap="flat">
            <a:noFill/>
            <a:prstDash val="solid"/>
            <a:miter/>
          </a:ln>
        </p:spPr>
        <p:txBody>
          <a:bodyPr rtlCol="0" anchor="ctr"/>
          <a:lstStyle/>
          <a:p>
            <a:endParaRPr lang="en-GB"/>
          </a:p>
        </p:txBody>
      </p:sp>
      <p:sp>
        <p:nvSpPr>
          <p:cNvPr id="62" name="TextBox 61">
            <a:extLst>
              <a:ext uri="{FF2B5EF4-FFF2-40B4-BE49-F238E27FC236}">
                <a16:creationId xmlns:a16="http://schemas.microsoft.com/office/drawing/2014/main" id="{5096ECA1-B4A2-9CBB-C54A-83FE9E8691D6}"/>
              </a:ext>
            </a:extLst>
          </p:cNvPr>
          <p:cNvSpPr txBox="1"/>
          <p:nvPr/>
        </p:nvSpPr>
        <p:spPr>
          <a:xfrm>
            <a:off x="833924" y="1309836"/>
            <a:ext cx="704039" cy="338554"/>
          </a:xfrm>
          <a:prstGeom prst="rect">
            <a:avLst/>
          </a:prstGeom>
          <a:noFill/>
        </p:spPr>
        <p:txBody>
          <a:bodyPr wrap="none" rtlCol="0">
            <a:spAutoFit/>
          </a:bodyPr>
          <a:lstStyle/>
          <a:p>
            <a:pPr algn="ctr"/>
            <a:r>
              <a:rPr lang="en-GB" sz="1600" spc="0" baseline="0" dirty="0">
                <a:ln w="1569" cap="flat">
                  <a:solidFill>
                    <a:srgbClr val="FFFFFF"/>
                  </a:solidFill>
                  <a:miter/>
                </a:ln>
                <a:solidFill>
                  <a:srgbClr val="FFFFFF"/>
                </a:solidFill>
                <a:latin typeface="Arial Rounded MT Bold" panose="020F0704030504030204" pitchFamily="34" charset="0"/>
                <a:sym typeface="United Curriculum"/>
                <a:rtl val="0"/>
              </a:rPr>
              <a:t>N 3-4</a:t>
            </a:r>
          </a:p>
        </p:txBody>
      </p:sp>
      <p:sp>
        <p:nvSpPr>
          <p:cNvPr id="69" name="TextBox 68">
            <a:extLst>
              <a:ext uri="{FF2B5EF4-FFF2-40B4-BE49-F238E27FC236}">
                <a16:creationId xmlns:a16="http://schemas.microsoft.com/office/drawing/2014/main" id="{98259B73-26C3-86C3-349C-73034D47D263}"/>
              </a:ext>
            </a:extLst>
          </p:cNvPr>
          <p:cNvSpPr txBox="1"/>
          <p:nvPr/>
        </p:nvSpPr>
        <p:spPr>
          <a:xfrm>
            <a:off x="1500350" y="5427009"/>
            <a:ext cx="635109" cy="584775"/>
          </a:xfrm>
          <a:prstGeom prst="rect">
            <a:avLst/>
          </a:prstGeom>
          <a:noFill/>
        </p:spPr>
        <p:txBody>
          <a:bodyPr wrap="none" rtlCol="0">
            <a:spAutoFit/>
          </a:bodyPr>
          <a:lstStyle/>
          <a:p>
            <a:pPr algn="ctr"/>
            <a:r>
              <a:rPr lang="en-GB" sz="1600" spc="0" baseline="0" dirty="0">
                <a:ln w="1569" cap="flat">
                  <a:solidFill>
                    <a:srgbClr val="FFFFFF"/>
                  </a:solidFill>
                  <a:miter/>
                </a:ln>
                <a:solidFill>
                  <a:srgbClr val="FFFFFF"/>
                </a:solidFill>
                <a:latin typeface="Arial Rounded MT Bold" panose="020F0704030504030204" pitchFamily="34" charset="0"/>
                <a:sym typeface="United Curriculum"/>
                <a:rtl val="0"/>
              </a:rPr>
              <a:t>Year</a:t>
            </a:r>
          </a:p>
          <a:p>
            <a:pPr algn="ctr"/>
            <a:r>
              <a:rPr lang="en-GB" sz="1600" spc="0" baseline="0" dirty="0">
                <a:ln w="1569" cap="flat">
                  <a:solidFill>
                    <a:srgbClr val="FFFFFF"/>
                  </a:solidFill>
                  <a:miter/>
                </a:ln>
                <a:solidFill>
                  <a:srgbClr val="FFFFFF"/>
                </a:solidFill>
                <a:latin typeface="Arial Rounded MT Bold" panose="020F0704030504030204" pitchFamily="34" charset="0"/>
                <a:sym typeface="United Curriculum"/>
                <a:rtl val="0"/>
              </a:rPr>
              <a:t>1</a:t>
            </a:r>
          </a:p>
        </p:txBody>
      </p:sp>
      <p:sp>
        <p:nvSpPr>
          <p:cNvPr id="89" name="TextBox 88">
            <a:extLst>
              <a:ext uri="{FF2B5EF4-FFF2-40B4-BE49-F238E27FC236}">
                <a16:creationId xmlns:a16="http://schemas.microsoft.com/office/drawing/2014/main" id="{1550B725-3912-7262-289B-882EF90B3FD5}"/>
              </a:ext>
            </a:extLst>
          </p:cNvPr>
          <p:cNvSpPr txBox="1"/>
          <p:nvPr/>
        </p:nvSpPr>
        <p:spPr>
          <a:xfrm>
            <a:off x="5274821" y="1493107"/>
            <a:ext cx="635110" cy="584775"/>
          </a:xfrm>
          <a:prstGeom prst="rect">
            <a:avLst/>
          </a:prstGeom>
          <a:noFill/>
        </p:spPr>
        <p:txBody>
          <a:bodyPr wrap="none" rtlCol="0">
            <a:spAutoFit/>
          </a:bodyPr>
          <a:lstStyle/>
          <a:p>
            <a:pPr algn="ctr"/>
            <a:r>
              <a:rPr lang="en-GB" sz="1600" spc="0" baseline="0" dirty="0">
                <a:ln w="1569" cap="flat">
                  <a:solidFill>
                    <a:srgbClr val="FFFFFF"/>
                  </a:solidFill>
                  <a:miter/>
                </a:ln>
                <a:solidFill>
                  <a:srgbClr val="FFFFFF"/>
                </a:solidFill>
                <a:latin typeface="Arial Rounded MT Bold" panose="020F0704030504030204" pitchFamily="34" charset="0"/>
                <a:sym typeface="United Curriculum"/>
                <a:rtl val="0"/>
              </a:rPr>
              <a:t>Year</a:t>
            </a:r>
          </a:p>
          <a:p>
            <a:pPr algn="ctr"/>
            <a:r>
              <a:rPr lang="en-GB" sz="1600" spc="0" baseline="0" dirty="0">
                <a:ln w="1569" cap="flat">
                  <a:solidFill>
                    <a:srgbClr val="FFFFFF"/>
                  </a:solidFill>
                  <a:miter/>
                </a:ln>
                <a:solidFill>
                  <a:srgbClr val="FFFFFF"/>
                </a:solidFill>
                <a:latin typeface="Arial Rounded MT Bold" panose="020F0704030504030204" pitchFamily="34" charset="0"/>
                <a:sym typeface="United Curriculum"/>
                <a:rtl val="0"/>
              </a:rPr>
              <a:t>4</a:t>
            </a:r>
          </a:p>
        </p:txBody>
      </p:sp>
      <p:sp>
        <p:nvSpPr>
          <p:cNvPr id="96" name="TextBox 95">
            <a:extLst>
              <a:ext uri="{FF2B5EF4-FFF2-40B4-BE49-F238E27FC236}">
                <a16:creationId xmlns:a16="http://schemas.microsoft.com/office/drawing/2014/main" id="{88226996-3B22-28B3-E1F2-380E176EA805}"/>
              </a:ext>
            </a:extLst>
          </p:cNvPr>
          <p:cNvSpPr txBox="1"/>
          <p:nvPr/>
        </p:nvSpPr>
        <p:spPr>
          <a:xfrm>
            <a:off x="6536943" y="5417648"/>
            <a:ext cx="635110" cy="584775"/>
          </a:xfrm>
          <a:prstGeom prst="rect">
            <a:avLst/>
          </a:prstGeom>
          <a:noFill/>
        </p:spPr>
        <p:txBody>
          <a:bodyPr wrap="none" rtlCol="0">
            <a:spAutoFit/>
          </a:bodyPr>
          <a:lstStyle/>
          <a:p>
            <a:pPr algn="ctr"/>
            <a:r>
              <a:rPr lang="en-GB" sz="1600" dirty="0">
                <a:ln w="1569" cap="flat">
                  <a:solidFill>
                    <a:srgbClr val="FFFFFF"/>
                  </a:solidFill>
                  <a:miter/>
                </a:ln>
                <a:solidFill>
                  <a:srgbClr val="FFFFFF"/>
                </a:solidFill>
                <a:latin typeface="Arial Rounded MT Bold" panose="020F0704030504030204" pitchFamily="34" charset="0"/>
                <a:sym typeface="ABeeZee"/>
                <a:rtl val="0"/>
              </a:rPr>
              <a:t>Ye</a:t>
            </a:r>
            <a:r>
              <a:rPr lang="en-GB" sz="1600" spc="0" baseline="0" dirty="0">
                <a:ln w="1569" cap="flat">
                  <a:solidFill>
                    <a:srgbClr val="FFFFFF"/>
                  </a:solidFill>
                  <a:miter/>
                </a:ln>
                <a:solidFill>
                  <a:srgbClr val="FFFFFF"/>
                </a:solidFill>
                <a:latin typeface="Arial Rounded MT Bold" panose="020F0704030504030204" pitchFamily="34" charset="0"/>
                <a:sym typeface="ABeeZee"/>
                <a:rtl val="0"/>
              </a:rPr>
              <a:t>ar</a:t>
            </a:r>
          </a:p>
          <a:p>
            <a:pPr algn="ctr"/>
            <a:r>
              <a:rPr lang="en-GB" sz="1600" spc="0" baseline="0" dirty="0">
                <a:ln w="1569" cap="flat">
                  <a:solidFill>
                    <a:srgbClr val="FFFFFF"/>
                  </a:solidFill>
                  <a:miter/>
                </a:ln>
                <a:solidFill>
                  <a:srgbClr val="FFFFFF"/>
                </a:solidFill>
                <a:latin typeface="Arial Rounded MT Bold" panose="020F0704030504030204" pitchFamily="34" charset="0"/>
                <a:sym typeface="ABeeZee"/>
                <a:rtl val="0"/>
              </a:rPr>
              <a:t>5</a:t>
            </a:r>
          </a:p>
        </p:txBody>
      </p:sp>
      <p:sp>
        <p:nvSpPr>
          <p:cNvPr id="98" name="TextBox 97">
            <a:extLst>
              <a:ext uri="{FF2B5EF4-FFF2-40B4-BE49-F238E27FC236}">
                <a16:creationId xmlns:a16="http://schemas.microsoft.com/office/drawing/2014/main" id="{0F3B352B-366C-5488-F31C-4304B9A64A71}"/>
              </a:ext>
            </a:extLst>
          </p:cNvPr>
          <p:cNvSpPr txBox="1"/>
          <p:nvPr/>
        </p:nvSpPr>
        <p:spPr>
          <a:xfrm>
            <a:off x="8283209" y="5771148"/>
            <a:ext cx="884656" cy="461665"/>
          </a:xfrm>
          <a:prstGeom prst="rect">
            <a:avLst/>
          </a:prstGeom>
          <a:noFill/>
        </p:spPr>
        <p:txBody>
          <a:bodyPr wrap="square" rtlCol="0">
            <a:spAutoFit/>
          </a:bodyPr>
          <a:lstStyle/>
          <a:p>
            <a:pPr algn="ctr"/>
            <a:r>
              <a:rPr lang="en-GB" sz="1200" spc="0" baseline="0" dirty="0">
                <a:ln w="1569" cap="flat">
                  <a:solidFill>
                    <a:srgbClr val="FFFFFF"/>
                  </a:solidFill>
                  <a:miter/>
                </a:ln>
                <a:solidFill>
                  <a:srgbClr val="FFFFFF"/>
                </a:solidFill>
                <a:latin typeface="Arial Rounded MT Bold" panose="020F0704030504030204" pitchFamily="34" charset="0"/>
                <a:sym typeface="ABeeZee"/>
                <a:rtl val="0"/>
              </a:rPr>
              <a:t>Key Stage 3</a:t>
            </a:r>
          </a:p>
        </p:txBody>
      </p:sp>
      <p:pic>
        <p:nvPicPr>
          <p:cNvPr id="81" name="Picture 80">
            <a:extLst>
              <a:ext uri="{FF2B5EF4-FFF2-40B4-BE49-F238E27FC236}">
                <a16:creationId xmlns:a16="http://schemas.microsoft.com/office/drawing/2014/main" id="{B1CB9F86-4649-4C25-B8AF-78AD3AFF5E2D}"/>
              </a:ext>
            </a:extLst>
          </p:cNvPr>
          <p:cNvPicPr/>
          <p:nvPr/>
        </p:nvPicPr>
        <p:blipFill rotWithShape="1">
          <a:blip r:embed="rId2"/>
          <a:srcRect l="7807" t="7443" r="8178" b="10090"/>
          <a:stretch/>
        </p:blipFill>
        <p:spPr>
          <a:xfrm>
            <a:off x="8615082" y="12289"/>
            <a:ext cx="884656" cy="825513"/>
          </a:xfrm>
          <a:prstGeom prst="ellipse">
            <a:avLst/>
          </a:prstGeom>
          <a:ln>
            <a:noFill/>
          </a:ln>
          <a:effectLst>
            <a:softEdge rad="112500"/>
          </a:effectLst>
        </p:spPr>
      </p:pic>
      <p:sp>
        <p:nvSpPr>
          <p:cNvPr id="9" name="TextBox 8">
            <a:extLst>
              <a:ext uri="{FF2B5EF4-FFF2-40B4-BE49-F238E27FC236}">
                <a16:creationId xmlns:a16="http://schemas.microsoft.com/office/drawing/2014/main" id="{FB9D3874-4A95-4ED9-8DE0-70BFFEC28415}"/>
              </a:ext>
            </a:extLst>
          </p:cNvPr>
          <p:cNvSpPr txBox="1"/>
          <p:nvPr/>
        </p:nvSpPr>
        <p:spPr>
          <a:xfrm>
            <a:off x="6108899" y="4394600"/>
            <a:ext cx="2108226" cy="2308324"/>
          </a:xfrm>
          <a:prstGeom prst="rect">
            <a:avLst/>
          </a:prstGeom>
          <a:noFill/>
        </p:spPr>
        <p:txBody>
          <a:bodyPr wrap="square" rtlCol="0">
            <a:spAutoFit/>
          </a:bodyPr>
          <a:lstStyle/>
          <a:p>
            <a:endParaRPr lang="en-GB" dirty="0"/>
          </a:p>
        </p:txBody>
      </p:sp>
      <p:sp>
        <p:nvSpPr>
          <p:cNvPr id="5" name="TextBox 4">
            <a:extLst>
              <a:ext uri="{FF2B5EF4-FFF2-40B4-BE49-F238E27FC236}">
                <a16:creationId xmlns:a16="http://schemas.microsoft.com/office/drawing/2014/main" id="{DC491752-CD37-4B1F-AC03-62AD326E4C72}"/>
              </a:ext>
            </a:extLst>
          </p:cNvPr>
          <p:cNvSpPr txBox="1"/>
          <p:nvPr/>
        </p:nvSpPr>
        <p:spPr>
          <a:xfrm>
            <a:off x="1185943" y="294830"/>
            <a:ext cx="6552994" cy="461665"/>
          </a:xfrm>
          <a:prstGeom prst="rect">
            <a:avLst/>
          </a:prstGeom>
          <a:noFill/>
        </p:spPr>
        <p:txBody>
          <a:bodyPr wrap="square" rtlCol="0">
            <a:spAutoFit/>
          </a:bodyPr>
          <a:lstStyle/>
          <a:p>
            <a:pPr algn="ctr"/>
            <a:r>
              <a:rPr lang="en-GB" sz="2400" dirty="0">
                <a:solidFill>
                  <a:srgbClr val="44375E"/>
                </a:solidFill>
              </a:rPr>
              <a:t>Key Stage 1 – Year 2</a:t>
            </a:r>
          </a:p>
        </p:txBody>
      </p:sp>
      <p:graphicFrame>
        <p:nvGraphicFramePr>
          <p:cNvPr id="8" name="Table 7">
            <a:extLst>
              <a:ext uri="{FF2B5EF4-FFF2-40B4-BE49-F238E27FC236}">
                <a16:creationId xmlns:a16="http://schemas.microsoft.com/office/drawing/2014/main" id="{AF2EB28A-353A-40D3-9B0A-A3D21D66254B}"/>
              </a:ext>
            </a:extLst>
          </p:cNvPr>
          <p:cNvGraphicFramePr>
            <a:graphicFrameLocks noGrp="1"/>
          </p:cNvGraphicFramePr>
          <p:nvPr>
            <p:extLst>
              <p:ext uri="{D42A27DB-BD31-4B8C-83A1-F6EECF244321}">
                <p14:modId xmlns:p14="http://schemas.microsoft.com/office/powerpoint/2010/main" val="3661627276"/>
              </p:ext>
            </p:extLst>
          </p:nvPr>
        </p:nvGraphicFramePr>
        <p:xfrm>
          <a:off x="287188" y="1031771"/>
          <a:ext cx="9333249" cy="5278875"/>
        </p:xfrm>
        <a:graphic>
          <a:graphicData uri="http://schemas.openxmlformats.org/drawingml/2006/table">
            <a:tbl>
              <a:tblPr firstRow="1" bandRow="1">
                <a:tableStyleId>{8A107856-5554-42FB-B03E-39F5DBC370BA}</a:tableStyleId>
              </a:tblPr>
              <a:tblGrid>
                <a:gridCol w="655414">
                  <a:extLst>
                    <a:ext uri="{9D8B030D-6E8A-4147-A177-3AD203B41FA5}">
                      <a16:colId xmlns:a16="http://schemas.microsoft.com/office/drawing/2014/main" val="3993469012"/>
                    </a:ext>
                  </a:extLst>
                </a:gridCol>
                <a:gridCol w="1217736">
                  <a:extLst>
                    <a:ext uri="{9D8B030D-6E8A-4147-A177-3AD203B41FA5}">
                      <a16:colId xmlns:a16="http://schemas.microsoft.com/office/drawing/2014/main" val="62550763"/>
                    </a:ext>
                  </a:extLst>
                </a:gridCol>
                <a:gridCol w="1009483">
                  <a:extLst>
                    <a:ext uri="{9D8B030D-6E8A-4147-A177-3AD203B41FA5}">
                      <a16:colId xmlns:a16="http://schemas.microsoft.com/office/drawing/2014/main" val="1504996340"/>
                    </a:ext>
                  </a:extLst>
                </a:gridCol>
                <a:gridCol w="4583966">
                  <a:extLst>
                    <a:ext uri="{9D8B030D-6E8A-4147-A177-3AD203B41FA5}">
                      <a16:colId xmlns:a16="http://schemas.microsoft.com/office/drawing/2014/main" val="1503854659"/>
                    </a:ext>
                  </a:extLst>
                </a:gridCol>
                <a:gridCol w="1866650">
                  <a:extLst>
                    <a:ext uri="{9D8B030D-6E8A-4147-A177-3AD203B41FA5}">
                      <a16:colId xmlns:a16="http://schemas.microsoft.com/office/drawing/2014/main" val="799716772"/>
                    </a:ext>
                  </a:extLst>
                </a:gridCol>
              </a:tblGrid>
              <a:tr h="706409">
                <a:tc>
                  <a:txBody>
                    <a:bodyPr/>
                    <a:lstStyle/>
                    <a:p>
                      <a:pPr algn="ctr">
                        <a:lnSpc>
                          <a:spcPct val="107000"/>
                        </a:lnSpc>
                        <a:spcAft>
                          <a:spcPts val="0"/>
                        </a:spcAft>
                      </a:pPr>
                      <a:r>
                        <a:rPr lang="en-GB" sz="1000" b="1" dirty="0">
                          <a:effectLst/>
                          <a:latin typeface="+mj-lt"/>
                          <a:ea typeface="Calibri" panose="020F0502020204030204" pitchFamily="34" charset="0"/>
                          <a:cs typeface="Times New Roman" panose="02020603050405020304" pitchFamily="18" charset="0"/>
                        </a:rPr>
                        <a:t>Term</a:t>
                      </a:r>
                      <a:endParaRPr lang="en-GB" sz="1100" dirty="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1000" b="1" dirty="0">
                          <a:effectLst/>
                          <a:latin typeface="+mj-lt"/>
                          <a:ea typeface="Calibri" panose="020F0502020204030204" pitchFamily="34" charset="0"/>
                          <a:cs typeface="Times New Roman" panose="02020603050405020304" pitchFamily="18" charset="0"/>
                        </a:rPr>
                        <a:t>NC objectives</a:t>
                      </a:r>
                      <a:endParaRPr lang="en-GB" sz="1100" dirty="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1000" b="1" dirty="0">
                          <a:effectLst/>
                          <a:latin typeface="+mj-lt"/>
                          <a:ea typeface="Calibri" panose="020F0502020204030204" pitchFamily="34" charset="0"/>
                          <a:cs typeface="Times New Roman" panose="02020603050405020304" pitchFamily="18" charset="0"/>
                        </a:rPr>
                        <a:t>The Big Idea</a:t>
                      </a:r>
                      <a:endParaRPr lang="en-GB" sz="1100" dirty="0">
                        <a:effectLst/>
                        <a:latin typeface="+mj-lt"/>
                        <a:ea typeface="Calibri" panose="020F0502020204030204" pitchFamily="34" charset="0"/>
                        <a:cs typeface="Times New Roman" panose="02020603050405020304" pitchFamily="18" charset="0"/>
                      </a:endParaRPr>
                    </a:p>
                    <a:p>
                      <a:pPr algn="ctr">
                        <a:lnSpc>
                          <a:spcPct val="107000"/>
                        </a:lnSpc>
                        <a:spcAft>
                          <a:spcPts val="0"/>
                        </a:spcAft>
                      </a:pPr>
                      <a:r>
                        <a:rPr lang="en-GB" sz="1000" b="1" dirty="0">
                          <a:effectLst/>
                          <a:latin typeface="+mj-lt"/>
                          <a:ea typeface="Calibri" panose="020F0502020204030204" pitchFamily="34" charset="0"/>
                          <a:cs typeface="Times New Roman" panose="02020603050405020304" pitchFamily="18" charset="0"/>
                        </a:rPr>
                        <a:t> </a:t>
                      </a:r>
                      <a:endParaRPr lang="en-GB" sz="1100" dirty="0">
                        <a:effectLst/>
                        <a:latin typeface="+mj-lt"/>
                        <a:ea typeface="Calibri" panose="020F0502020204030204" pitchFamily="34" charset="0"/>
                        <a:cs typeface="Times New Roman" panose="02020603050405020304" pitchFamily="18" charset="0"/>
                      </a:endParaRPr>
                    </a:p>
                    <a:p>
                      <a:pPr algn="ctr">
                        <a:lnSpc>
                          <a:spcPct val="107000"/>
                        </a:lnSpc>
                        <a:spcAft>
                          <a:spcPts val="0"/>
                        </a:spcAft>
                      </a:pPr>
                      <a:r>
                        <a:rPr lang="en-GB" sz="1000" b="1" dirty="0">
                          <a:effectLst/>
                          <a:latin typeface="+mj-lt"/>
                          <a:ea typeface="Calibri" panose="020F0502020204030204" pitchFamily="34" charset="0"/>
                          <a:cs typeface="Times New Roman" panose="02020603050405020304" pitchFamily="18" charset="0"/>
                        </a:rPr>
                        <a:t>Substantive Concepts</a:t>
                      </a:r>
                      <a:endParaRPr lang="en-GB" sz="1100" dirty="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1000" b="1" dirty="0">
                          <a:effectLst/>
                          <a:latin typeface="+mj-lt"/>
                          <a:ea typeface="Calibri" panose="020F0502020204030204" pitchFamily="34" charset="0"/>
                          <a:cs typeface="Times New Roman" panose="02020603050405020304" pitchFamily="18" charset="0"/>
                        </a:rPr>
                        <a:t>How will I think and act like a Historian</a:t>
                      </a:r>
                      <a:endParaRPr lang="en-GB" sz="1100" dirty="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1000" b="1" dirty="0">
                          <a:effectLst/>
                          <a:latin typeface="+mj-lt"/>
                          <a:ea typeface="Calibri" panose="020F0502020204030204" pitchFamily="34" charset="0"/>
                          <a:cs typeface="Times New Roman" panose="02020603050405020304" pitchFamily="18" charset="0"/>
                        </a:rPr>
                        <a:t>Pupil Outcomes</a:t>
                      </a:r>
                      <a:endParaRPr lang="en-GB" sz="1100" dirty="0">
                        <a:effectLst/>
                        <a:latin typeface="+mj-lt"/>
                        <a:ea typeface="Calibri" panose="020F0502020204030204" pitchFamily="34" charset="0"/>
                        <a:cs typeface="Times New Roman" panose="02020603050405020304" pitchFamily="18" charset="0"/>
                      </a:endParaRPr>
                    </a:p>
                    <a:p>
                      <a:pPr algn="ctr">
                        <a:lnSpc>
                          <a:spcPct val="107000"/>
                        </a:lnSpc>
                        <a:spcAft>
                          <a:spcPts val="0"/>
                        </a:spcAft>
                      </a:pPr>
                      <a:r>
                        <a:rPr lang="en-GB" sz="1000" b="1" dirty="0">
                          <a:effectLst/>
                          <a:latin typeface="+mj-lt"/>
                          <a:ea typeface="Calibri" panose="020F0502020204030204" pitchFamily="34" charset="0"/>
                          <a:cs typeface="Times New Roman" panose="02020603050405020304" pitchFamily="18" charset="0"/>
                        </a:rPr>
                        <a:t>Historical knowledge and understanding</a:t>
                      </a:r>
                      <a:endParaRPr lang="en-GB" sz="1100" dirty="0">
                        <a:effectLst/>
                        <a:latin typeface="+mj-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61393765"/>
                  </a:ext>
                </a:extLst>
              </a:tr>
              <a:tr h="3061606">
                <a:tc>
                  <a:txBody>
                    <a:bodyPr/>
                    <a:lstStyle/>
                    <a:p>
                      <a:pPr>
                        <a:lnSpc>
                          <a:spcPct val="107000"/>
                        </a:lnSpc>
                        <a:spcAft>
                          <a:spcPts val="0"/>
                        </a:spcAft>
                      </a:pPr>
                      <a:r>
                        <a:rPr lang="en-GB" sz="1000" b="1" dirty="0">
                          <a:effectLst/>
                          <a:latin typeface="+mn-lt"/>
                          <a:ea typeface="Calibri" panose="020F0502020204030204" pitchFamily="34" charset="0"/>
                          <a:cs typeface="Calibri" panose="020F0502020204030204" pitchFamily="34" charset="0"/>
                        </a:rPr>
                        <a:t>Year 2 Summer Term</a:t>
                      </a:r>
                      <a:endParaRPr lang="en-GB" sz="1000" dirty="0">
                        <a:effectLst/>
                        <a:latin typeface="+mn-lt"/>
                        <a:ea typeface="Calibri" panose="020F0502020204030204" pitchFamily="34" charset="0"/>
                        <a:cs typeface="Times New Roman" panose="02020603050405020304" pitchFamily="18" charset="0"/>
                      </a:endParaRPr>
                    </a:p>
                    <a:p>
                      <a:pPr>
                        <a:lnSpc>
                          <a:spcPct val="107000"/>
                        </a:lnSpc>
                        <a:spcAft>
                          <a:spcPts val="0"/>
                        </a:spcAft>
                      </a:pPr>
                      <a:r>
                        <a:rPr lang="en-GB" sz="1000" b="1" dirty="0">
                          <a:effectLst/>
                          <a:latin typeface="+mn-lt"/>
                          <a:ea typeface="Calibri" panose="020F0502020204030204" pitchFamily="34" charset="0"/>
                          <a:cs typeface="Calibri" panose="020F0502020204030204" pitchFamily="34" charset="0"/>
                        </a:rPr>
                        <a:t> </a:t>
                      </a:r>
                      <a:endParaRPr lang="en-GB" sz="1000" dirty="0">
                        <a:effectLst/>
                        <a:latin typeface="+mn-lt"/>
                        <a:ea typeface="Calibri" panose="020F0502020204030204" pitchFamily="34" charset="0"/>
                        <a:cs typeface="Times New Roman" panose="02020603050405020304" pitchFamily="18" charset="0"/>
                      </a:endParaRPr>
                    </a:p>
                    <a:p>
                      <a:pPr>
                        <a:lnSpc>
                          <a:spcPct val="107000"/>
                        </a:lnSpc>
                        <a:spcAft>
                          <a:spcPts val="0"/>
                        </a:spcAft>
                      </a:pPr>
                      <a:r>
                        <a:rPr lang="en-GB" sz="1000" b="1" dirty="0">
                          <a:effectLst/>
                          <a:latin typeface="+mn-lt"/>
                          <a:ea typeface="Calibri" panose="020F0502020204030204" pitchFamily="34" charset="0"/>
                          <a:cs typeface="Calibri" panose="020F0502020204030204" pitchFamily="34" charset="0"/>
                        </a:rPr>
                        <a:t> </a:t>
                      </a:r>
                      <a:endParaRPr lang="en-GB" sz="1000" dirty="0">
                        <a:effectLst/>
                        <a:latin typeface="+mn-lt"/>
                        <a:ea typeface="Calibri" panose="020F0502020204030204" pitchFamily="34" charset="0"/>
                        <a:cs typeface="Times New Roman" panose="02020603050405020304" pitchFamily="18" charset="0"/>
                      </a:endParaRPr>
                    </a:p>
                    <a:p>
                      <a:pPr>
                        <a:lnSpc>
                          <a:spcPct val="107000"/>
                        </a:lnSpc>
                        <a:spcAft>
                          <a:spcPts val="0"/>
                        </a:spcAft>
                      </a:pPr>
                      <a:r>
                        <a:rPr lang="en-GB" sz="1000" dirty="0">
                          <a:effectLst/>
                          <a:latin typeface="+mn-lt"/>
                          <a:ea typeface="Calibri" panose="020F0502020204030204" pitchFamily="34" charset="0"/>
                          <a:cs typeface="Calibri" panose="020F0502020204030204" pitchFamily="34" charset="0"/>
                        </a:rPr>
                        <a:t> </a:t>
                      </a:r>
                      <a:endParaRPr lang="en-GB" sz="10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000" kern="1200" dirty="0">
                          <a:solidFill>
                            <a:schemeClr val="dk1"/>
                          </a:solidFill>
                          <a:effectLst/>
                          <a:latin typeface="+mn-lt"/>
                          <a:ea typeface="+mn-ea"/>
                          <a:cs typeface="+mn-cs"/>
                        </a:rPr>
                        <a:t>Events beyond living memory that are significant nationally or globally </a:t>
                      </a:r>
                      <a:endParaRPr lang="en-GB" sz="10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r>
                        <a:rPr lang="en-GB" sz="1000" b="1" kern="1200" dirty="0">
                          <a:solidFill>
                            <a:schemeClr val="dk1"/>
                          </a:solidFill>
                          <a:effectLst/>
                          <a:latin typeface="+mn-lt"/>
                          <a:ea typeface="+mn-ea"/>
                          <a:cs typeface="+mn-cs"/>
                        </a:rPr>
                        <a:t>REVISIT</a:t>
                      </a:r>
                      <a:endParaRPr lang="en-GB" sz="1000" kern="1200" dirty="0">
                        <a:solidFill>
                          <a:schemeClr val="dk1"/>
                        </a:solidFill>
                        <a:effectLst/>
                        <a:latin typeface="+mn-lt"/>
                        <a:ea typeface="+mn-ea"/>
                        <a:cs typeface="+mn-cs"/>
                      </a:endParaRPr>
                    </a:p>
                    <a:p>
                      <a:r>
                        <a:rPr lang="en-GB" sz="1000" kern="1200" dirty="0">
                          <a:solidFill>
                            <a:schemeClr val="dk1"/>
                          </a:solidFill>
                          <a:effectLst/>
                          <a:latin typeface="+mn-lt"/>
                          <a:ea typeface="+mn-ea"/>
                          <a:cs typeface="+mn-cs"/>
                        </a:rPr>
                        <a:t>Events beyond living memory </a:t>
                      </a:r>
                    </a:p>
                    <a:p>
                      <a:endParaRPr lang="en-GB" sz="1000" kern="1200" dirty="0">
                        <a:solidFill>
                          <a:schemeClr val="dk1"/>
                        </a:solidFill>
                        <a:effectLst/>
                        <a:latin typeface="+mn-lt"/>
                        <a:ea typeface="+mn-ea"/>
                        <a:cs typeface="+mn-cs"/>
                      </a:endParaRPr>
                    </a:p>
                    <a:p>
                      <a:r>
                        <a:rPr lang="en-GB" sz="1000" kern="1200" dirty="0">
                          <a:solidFill>
                            <a:schemeClr val="dk1"/>
                          </a:solidFill>
                          <a:effectLst/>
                          <a:latin typeface="+mn-lt"/>
                          <a:ea typeface="+mn-ea"/>
                          <a:cs typeface="+mn-cs"/>
                        </a:rPr>
                        <a:t>The Great Fire of London</a:t>
                      </a:r>
                    </a:p>
                    <a:p>
                      <a:r>
                        <a:rPr lang="en-GB" sz="1000" kern="1200" dirty="0">
                          <a:solidFill>
                            <a:schemeClr val="dk1"/>
                          </a:solidFill>
                          <a:effectLst/>
                          <a:latin typeface="+mn-lt"/>
                          <a:ea typeface="+mn-ea"/>
                          <a:cs typeface="+mn-cs"/>
                        </a:rPr>
                        <a:t> </a:t>
                      </a:r>
                    </a:p>
                    <a:p>
                      <a:r>
                        <a:rPr lang="en-GB" sz="1000" b="1" kern="1200" dirty="0">
                          <a:solidFill>
                            <a:schemeClr val="dk1"/>
                          </a:solidFill>
                          <a:effectLst/>
                          <a:latin typeface="+mn-lt"/>
                          <a:ea typeface="+mn-ea"/>
                          <a:cs typeface="+mn-cs"/>
                        </a:rPr>
                        <a:t>Community</a:t>
                      </a:r>
                      <a:endParaRPr lang="en-GB" sz="1000" kern="1200" dirty="0">
                        <a:solidFill>
                          <a:schemeClr val="dk1"/>
                        </a:solidFill>
                        <a:effectLst/>
                        <a:latin typeface="+mn-lt"/>
                        <a:ea typeface="+mn-ea"/>
                        <a:cs typeface="+mn-cs"/>
                      </a:endParaRPr>
                    </a:p>
                    <a:p>
                      <a:r>
                        <a:rPr lang="en-GB" sz="1000" b="1" kern="1200" dirty="0">
                          <a:solidFill>
                            <a:schemeClr val="dk1"/>
                          </a:solidFill>
                          <a:effectLst/>
                          <a:latin typeface="+mn-lt"/>
                          <a:ea typeface="+mn-ea"/>
                          <a:cs typeface="+mn-cs"/>
                        </a:rPr>
                        <a:t>Knowledge</a:t>
                      </a:r>
                      <a:endParaRPr lang="en-GB" sz="1000" kern="1200" dirty="0">
                        <a:solidFill>
                          <a:schemeClr val="dk1"/>
                        </a:solidFill>
                        <a:effectLst/>
                        <a:latin typeface="+mn-lt"/>
                        <a:ea typeface="+mn-ea"/>
                        <a:cs typeface="+mn-cs"/>
                      </a:endParaRPr>
                    </a:p>
                    <a:p>
                      <a:r>
                        <a:rPr lang="en-GB" sz="1000" b="1" kern="1200" dirty="0">
                          <a:solidFill>
                            <a:schemeClr val="dk1"/>
                          </a:solidFill>
                          <a:effectLst/>
                          <a:latin typeface="+mn-lt"/>
                          <a:ea typeface="+mn-ea"/>
                          <a:cs typeface="+mn-cs"/>
                        </a:rPr>
                        <a:t>Power</a:t>
                      </a:r>
                      <a:endParaRPr lang="en-GB" sz="1000" kern="1200" dirty="0">
                        <a:solidFill>
                          <a:schemeClr val="dk1"/>
                        </a:solidFill>
                        <a:effectLst/>
                        <a:latin typeface="+mn-lt"/>
                        <a:ea typeface="+mn-ea"/>
                        <a:cs typeface="+mn-cs"/>
                      </a:endParaRPr>
                    </a:p>
                    <a:p>
                      <a:r>
                        <a:rPr lang="en-GB" sz="1000" b="1" kern="1200" dirty="0">
                          <a:solidFill>
                            <a:schemeClr val="dk1"/>
                          </a:solidFill>
                          <a:effectLst/>
                          <a:latin typeface="+mn-lt"/>
                          <a:ea typeface="+mn-ea"/>
                          <a:cs typeface="+mn-cs"/>
                        </a:rPr>
                        <a:t>Democracy</a:t>
                      </a:r>
                      <a:endParaRPr lang="en-GB" sz="10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endParaRPr lang="en-GB" dirty="0"/>
                    </a:p>
                  </a:txBody>
                  <a:tcPr/>
                </a:tc>
                <a:tc>
                  <a:txBody>
                    <a:bodyPr/>
                    <a:lstStyle/>
                    <a:p>
                      <a:pPr marL="171450" lvl="0" indent="-171450">
                        <a:buFont typeface="Arial" panose="020B0604020202020204" pitchFamily="34" charset="0"/>
                        <a:buChar char="•"/>
                      </a:pPr>
                      <a:r>
                        <a:rPr lang="en-GB" sz="1000" kern="1200" dirty="0">
                          <a:solidFill>
                            <a:schemeClr val="dk1"/>
                          </a:solidFill>
                          <a:effectLst/>
                          <a:latin typeface="+mn-lt"/>
                          <a:ea typeface="+mn-ea"/>
                          <a:cs typeface="+mn-cs"/>
                        </a:rPr>
                        <a:t>I can state when and where the Great Fire of London occurred.</a:t>
                      </a:r>
                    </a:p>
                    <a:p>
                      <a:pPr marL="171450" lvl="0" indent="-171450">
                        <a:buFont typeface="Arial" panose="020B0604020202020204" pitchFamily="34" charset="0"/>
                        <a:buChar char="•"/>
                      </a:pPr>
                      <a:r>
                        <a:rPr lang="en-GB" sz="1000" kern="1200" dirty="0">
                          <a:solidFill>
                            <a:schemeClr val="dk1"/>
                          </a:solidFill>
                          <a:effectLst/>
                          <a:latin typeface="+mn-lt"/>
                          <a:ea typeface="+mn-ea"/>
                          <a:cs typeface="+mn-cs"/>
                        </a:rPr>
                        <a:t>I can say how the Great Fire of London.</a:t>
                      </a:r>
                    </a:p>
                    <a:p>
                      <a:pPr marL="171450" lvl="0" indent="-171450">
                        <a:buFont typeface="Arial" panose="020B0604020202020204" pitchFamily="34" charset="0"/>
                        <a:buChar char="•"/>
                      </a:pPr>
                      <a:r>
                        <a:rPr lang="en-GB" sz="1000" kern="1200" dirty="0">
                          <a:solidFill>
                            <a:schemeClr val="dk1"/>
                          </a:solidFill>
                          <a:effectLst/>
                          <a:latin typeface="+mn-lt"/>
                          <a:ea typeface="+mn-ea"/>
                          <a:cs typeface="+mn-cs"/>
                        </a:rPr>
                        <a:t>I can give reasons why the Great Fire of London spread quickly.</a:t>
                      </a:r>
                    </a:p>
                    <a:p>
                      <a:pPr marL="171450" lvl="0" indent="-171450">
                        <a:buFont typeface="Arial" panose="020B0604020202020204" pitchFamily="34" charset="0"/>
                        <a:buChar char="•"/>
                      </a:pPr>
                      <a:r>
                        <a:rPr lang="en-GB" sz="1000" kern="1200" dirty="0">
                          <a:solidFill>
                            <a:schemeClr val="dk1"/>
                          </a:solidFill>
                          <a:effectLst/>
                          <a:latin typeface="+mn-lt"/>
                          <a:ea typeface="+mn-ea"/>
                          <a:cs typeface="+mn-cs"/>
                        </a:rPr>
                        <a:t>I can name places including monuments that the fire spread to.</a:t>
                      </a:r>
                    </a:p>
                    <a:p>
                      <a:pPr marL="171450" lvl="0" indent="-171450">
                        <a:buFont typeface="Arial" panose="020B0604020202020204" pitchFamily="34" charset="0"/>
                        <a:buChar char="•"/>
                      </a:pPr>
                      <a:r>
                        <a:rPr lang="en-GB" sz="1000" kern="1200" dirty="0">
                          <a:solidFill>
                            <a:schemeClr val="dk1"/>
                          </a:solidFill>
                          <a:effectLst/>
                          <a:latin typeface="+mn-lt"/>
                          <a:ea typeface="+mn-ea"/>
                          <a:cs typeface="+mn-cs"/>
                        </a:rPr>
                        <a:t>I can explain how we know about the events of the Great Fire of London.</a:t>
                      </a:r>
                    </a:p>
                    <a:p>
                      <a:pPr marL="171450" lvl="0" indent="-171450">
                        <a:buFont typeface="Arial" panose="020B0604020202020204" pitchFamily="34" charset="0"/>
                        <a:buChar char="•"/>
                      </a:pPr>
                      <a:r>
                        <a:rPr lang="en-GB" sz="1000" kern="1200" dirty="0">
                          <a:solidFill>
                            <a:schemeClr val="dk1"/>
                          </a:solidFill>
                          <a:effectLst/>
                          <a:latin typeface="+mn-lt"/>
                          <a:ea typeface="+mn-ea"/>
                          <a:cs typeface="+mn-cs"/>
                        </a:rPr>
                        <a:t>I can explain the effect the Great Fire of London had on London and discuss how London changed as a result.</a:t>
                      </a:r>
                    </a:p>
                  </a:txBody>
                  <a:tcPr/>
                </a:tc>
                <a:extLst>
                  <a:ext uri="{0D108BD9-81ED-4DB2-BD59-A6C34878D82A}">
                    <a16:rowId xmlns:a16="http://schemas.microsoft.com/office/drawing/2014/main" val="956065142"/>
                  </a:ext>
                </a:extLst>
              </a:tr>
              <a:tr h="267302">
                <a:tc gridSpan="5">
                  <a:txBody>
                    <a:bodyPr/>
                    <a:lstStyle/>
                    <a:p>
                      <a:pPr algn="ctr"/>
                      <a:r>
                        <a:rPr lang="en-GB" sz="1100" b="1" kern="1200" dirty="0">
                          <a:solidFill>
                            <a:schemeClr val="dk1"/>
                          </a:solidFill>
                          <a:effectLst/>
                          <a:latin typeface="+mn-lt"/>
                          <a:ea typeface="+mn-ea"/>
                          <a:cs typeface="+mn-cs"/>
                        </a:rPr>
                        <a:t>Curriculum Narrative</a:t>
                      </a:r>
                      <a:r>
                        <a:rPr lang="en-GB" sz="1100" b="0" kern="1200" dirty="0">
                          <a:solidFill>
                            <a:schemeClr val="dk1"/>
                          </a:solidFill>
                          <a:effectLst/>
                          <a:latin typeface="+mn-lt"/>
                          <a:ea typeface="+mn-ea"/>
                          <a:cs typeface="+mn-cs"/>
                        </a:rPr>
                        <a:t> </a:t>
                      </a:r>
                      <a:r>
                        <a:rPr lang="en-GB" sz="1100" b="1" kern="1200" dirty="0">
                          <a:solidFill>
                            <a:schemeClr val="dk1"/>
                          </a:solidFill>
                          <a:effectLst/>
                          <a:latin typeface="+mn-lt"/>
                          <a:ea typeface="+mn-ea"/>
                          <a:cs typeface="+mn-cs"/>
                        </a:rPr>
                        <a:t>and Previous Learning</a:t>
                      </a:r>
                      <a:endParaRPr lang="en-GB" sz="1100" dirty="0"/>
                    </a:p>
                  </a:txBody>
                  <a:tcPr marL="68580" marR="68580" marT="0" marB="0" anchor="ctr"/>
                </a:tc>
                <a:tc hMerge="1">
                  <a:txBody>
                    <a:bodyPr/>
                    <a:lstStyle/>
                    <a:p>
                      <a:pPr>
                        <a:lnSpc>
                          <a:spcPct val="107000"/>
                        </a:lnSpc>
                        <a:spcAft>
                          <a:spcPts val="0"/>
                        </a:spcAft>
                      </a:pPr>
                      <a:endParaRPr lang="en-GB" sz="1100" dirty="0">
                        <a:effectLst/>
                        <a:latin typeface="+mn-lt"/>
                        <a:ea typeface="Calibri" panose="020F0502020204030204" pitchFamily="34" charset="0"/>
                        <a:cs typeface="Times New Roman" panose="02020603050405020304" pitchFamily="18" charset="0"/>
                      </a:endParaRPr>
                    </a:p>
                  </a:txBody>
                  <a:tcPr marL="68580" marR="68580" marT="0" marB="0"/>
                </a:tc>
                <a:tc hMerge="1">
                  <a:txBody>
                    <a:bodyPr/>
                    <a:lstStyle/>
                    <a:p>
                      <a:pPr>
                        <a:lnSpc>
                          <a:spcPct val="107000"/>
                        </a:lnSpc>
                        <a:spcAft>
                          <a:spcPts val="0"/>
                        </a:spcAft>
                      </a:pPr>
                      <a:endParaRPr lang="en-GB" sz="1100" dirty="0">
                        <a:effectLst/>
                        <a:latin typeface="+mn-lt"/>
                        <a:ea typeface="Calibri" panose="020F0502020204030204" pitchFamily="34" charset="0"/>
                        <a:cs typeface="Times New Roman" panose="02020603050405020304" pitchFamily="18" charset="0"/>
                      </a:endParaRPr>
                    </a:p>
                  </a:txBody>
                  <a:tcPr marL="68580" marR="68580" marT="0" marB="0"/>
                </a:tc>
                <a:tc hMerge="1">
                  <a:txBody>
                    <a:bodyPr/>
                    <a:lstStyle/>
                    <a:p>
                      <a:endParaRPr lang="en-GB" dirty="0"/>
                    </a:p>
                  </a:txBody>
                  <a:tcPr/>
                </a:tc>
                <a:tc hMerge="1">
                  <a:txBody>
                    <a:bodyPr/>
                    <a:lstStyle/>
                    <a:p>
                      <a:endParaRPr lang="en-GB" dirty="0"/>
                    </a:p>
                  </a:txBody>
                  <a:tcPr/>
                </a:tc>
                <a:extLst>
                  <a:ext uri="{0D108BD9-81ED-4DB2-BD59-A6C34878D82A}">
                    <a16:rowId xmlns:a16="http://schemas.microsoft.com/office/drawing/2014/main" val="3048601186"/>
                  </a:ext>
                </a:extLst>
              </a:tr>
              <a:tr h="1165724">
                <a:tc gridSpan="5">
                  <a:txBody>
                    <a:bodyPr/>
                    <a:lstStyle/>
                    <a:p>
                      <a:endParaRPr lang="en-GB" sz="900"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extLst>
                  <a:ext uri="{0D108BD9-81ED-4DB2-BD59-A6C34878D82A}">
                    <a16:rowId xmlns:a16="http://schemas.microsoft.com/office/drawing/2014/main" val="2184194118"/>
                  </a:ext>
                </a:extLst>
              </a:tr>
            </a:tbl>
          </a:graphicData>
        </a:graphic>
      </p:graphicFrame>
      <p:pic>
        <p:nvPicPr>
          <p:cNvPr id="13" name="Picture 12">
            <a:extLst>
              <a:ext uri="{FF2B5EF4-FFF2-40B4-BE49-F238E27FC236}">
                <a16:creationId xmlns:a16="http://schemas.microsoft.com/office/drawing/2014/main" id="{D2CD1774-D261-40A1-A730-3B517664D517}"/>
              </a:ext>
            </a:extLst>
          </p:cNvPr>
          <p:cNvPicPr/>
          <p:nvPr/>
        </p:nvPicPr>
        <p:blipFill>
          <a:blip r:embed="rId3">
            <a:extLst>
              <a:ext uri="{28A0092B-C50C-407E-A947-70E740481C1C}">
                <a14:useLocalDpi xmlns:a14="http://schemas.microsoft.com/office/drawing/2010/main" val="0"/>
              </a:ext>
            </a:extLst>
          </a:blip>
          <a:stretch>
            <a:fillRect/>
          </a:stretch>
        </p:blipFill>
        <p:spPr>
          <a:xfrm>
            <a:off x="3324160" y="1870075"/>
            <a:ext cx="4298315" cy="2364740"/>
          </a:xfrm>
          <a:prstGeom prst="rect">
            <a:avLst/>
          </a:prstGeom>
        </p:spPr>
      </p:pic>
      <p:pic>
        <p:nvPicPr>
          <p:cNvPr id="14" name="Picture 13">
            <a:extLst>
              <a:ext uri="{FF2B5EF4-FFF2-40B4-BE49-F238E27FC236}">
                <a16:creationId xmlns:a16="http://schemas.microsoft.com/office/drawing/2014/main" id="{1E0FFA52-B21F-4CFB-8CBC-01950FE896C6}"/>
              </a:ext>
            </a:extLst>
          </p:cNvPr>
          <p:cNvPicPr/>
          <p:nvPr/>
        </p:nvPicPr>
        <p:blipFill rotWithShape="1">
          <a:blip r:embed="rId4">
            <a:extLst>
              <a:ext uri="{28A0092B-C50C-407E-A947-70E740481C1C}">
                <a14:useLocalDpi xmlns:a14="http://schemas.microsoft.com/office/drawing/2010/main" val="0"/>
              </a:ext>
            </a:extLst>
          </a:blip>
          <a:srcRect t="67648"/>
          <a:stretch/>
        </p:blipFill>
        <p:spPr bwMode="auto">
          <a:xfrm>
            <a:off x="395618" y="5383991"/>
            <a:ext cx="5875020" cy="607297"/>
          </a:xfrm>
          <a:prstGeom prst="rect">
            <a:avLst/>
          </a:prstGeom>
          <a:ln>
            <a:noFill/>
          </a:ln>
          <a:extLst>
            <a:ext uri="{53640926-AAD7-44D8-BBD7-CCE9431645EC}">
              <a14:shadowObscured xmlns:a14="http://schemas.microsoft.com/office/drawing/2010/main"/>
            </a:ext>
          </a:extLst>
        </p:spPr>
      </p:pic>
      <p:pic>
        <p:nvPicPr>
          <p:cNvPr id="15" name="Picture 14">
            <a:extLst>
              <a:ext uri="{FF2B5EF4-FFF2-40B4-BE49-F238E27FC236}">
                <a16:creationId xmlns:a16="http://schemas.microsoft.com/office/drawing/2014/main" id="{EF553422-116C-4DB8-88FC-A8F2180435B4}"/>
              </a:ext>
            </a:extLst>
          </p:cNvPr>
          <p:cNvPicPr/>
          <p:nvPr/>
        </p:nvPicPr>
        <p:blipFill rotWithShape="1">
          <a:blip r:embed="rId5">
            <a:extLst>
              <a:ext uri="{28A0092B-C50C-407E-A947-70E740481C1C}">
                <a14:useLocalDpi xmlns:a14="http://schemas.microsoft.com/office/drawing/2010/main" val="0"/>
              </a:ext>
            </a:extLst>
          </a:blip>
          <a:srcRect t="11451" r="48773" b="18642"/>
          <a:stretch/>
        </p:blipFill>
        <p:spPr>
          <a:xfrm>
            <a:off x="6432376" y="5264855"/>
            <a:ext cx="3049587" cy="461666"/>
          </a:xfrm>
          <a:prstGeom prst="rect">
            <a:avLst/>
          </a:prstGeom>
        </p:spPr>
      </p:pic>
      <p:pic>
        <p:nvPicPr>
          <p:cNvPr id="16" name="Picture 15">
            <a:extLst>
              <a:ext uri="{FF2B5EF4-FFF2-40B4-BE49-F238E27FC236}">
                <a16:creationId xmlns:a16="http://schemas.microsoft.com/office/drawing/2014/main" id="{BC9164C5-C28B-4FA5-A5B4-74CFB32FA119}"/>
              </a:ext>
            </a:extLst>
          </p:cNvPr>
          <p:cNvPicPr/>
          <p:nvPr/>
        </p:nvPicPr>
        <p:blipFill rotWithShape="1">
          <a:blip r:embed="rId5">
            <a:extLst>
              <a:ext uri="{28A0092B-C50C-407E-A947-70E740481C1C}">
                <a14:useLocalDpi xmlns:a14="http://schemas.microsoft.com/office/drawing/2010/main" val="0"/>
              </a:ext>
            </a:extLst>
          </a:blip>
          <a:srcRect l="53840" t="17827" r="5159" b="16578"/>
          <a:stretch/>
        </p:blipFill>
        <p:spPr>
          <a:xfrm>
            <a:off x="6432376" y="5814968"/>
            <a:ext cx="2440875" cy="433193"/>
          </a:xfrm>
          <a:prstGeom prst="rect">
            <a:avLst/>
          </a:prstGeom>
        </p:spPr>
      </p:pic>
    </p:spTree>
    <p:extLst>
      <p:ext uri="{BB962C8B-B14F-4D97-AF65-F5344CB8AC3E}">
        <p14:creationId xmlns:p14="http://schemas.microsoft.com/office/powerpoint/2010/main" val="14549191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1">
            <a:extLst>
              <a:ext uri="{FF2B5EF4-FFF2-40B4-BE49-F238E27FC236}">
                <a16:creationId xmlns:a16="http://schemas.microsoft.com/office/drawing/2014/main" id="{6B9B7142-C494-78C7-0CFC-B85C6BFD8DED}"/>
              </a:ext>
            </a:extLst>
          </p:cNvPr>
          <p:cNvSpPr txBox="1">
            <a:spLocks/>
          </p:cNvSpPr>
          <p:nvPr/>
        </p:nvSpPr>
        <p:spPr>
          <a:xfrm>
            <a:off x="5026024" y="6576695"/>
            <a:ext cx="4872990" cy="281305"/>
          </a:xfrm>
          <a:prstGeom prst="rect">
            <a:avLst/>
          </a:prstGeom>
        </p:spPr>
        <p:txBody>
          <a:bodyPr vert="horz" wrap="square" lIns="91440" tIns="45720" rIns="91440" bIns="45720" rtlCol="0">
            <a:noAutofit/>
          </a:bodyPr>
          <a:lstStyle/>
          <a:p>
            <a:pPr algn="r">
              <a:lnSpc>
                <a:spcPct val="120000"/>
              </a:lnSpc>
              <a:spcAft>
                <a:spcPts val="1200"/>
              </a:spcAft>
            </a:pPr>
            <a:r>
              <a:rPr lang="en-US" sz="1000" kern="1200" dirty="0">
                <a:solidFill>
                  <a:schemeClr val="tx2"/>
                </a:solidFill>
                <a:effectLst/>
                <a:latin typeface="United Curriculum" pitchFamily="50" charset="0"/>
                <a:ea typeface="Calibri" panose="020F0502020204030204" pitchFamily="34" charset="0"/>
                <a:cs typeface="Times New Roman" panose="02020603050405020304" pitchFamily="18" charset="0"/>
              </a:rPr>
              <a:t> </a:t>
            </a:r>
            <a:endParaRPr lang="en-GB" sz="1100" dirty="0">
              <a:solidFill>
                <a:schemeClr val="tx2"/>
              </a:solidFill>
              <a:effectLst/>
              <a:latin typeface="United Curriculum" pitchFamily="50" charset="0"/>
              <a:ea typeface="Calibri" panose="020F0502020204030204" pitchFamily="34" charset="0"/>
              <a:cs typeface="Times New Roman" panose="02020603050405020304" pitchFamily="18" charset="0"/>
            </a:endParaRPr>
          </a:p>
        </p:txBody>
      </p:sp>
      <p:sp>
        <p:nvSpPr>
          <p:cNvPr id="24" name="Freeform: Shape 23">
            <a:extLst>
              <a:ext uri="{FF2B5EF4-FFF2-40B4-BE49-F238E27FC236}">
                <a16:creationId xmlns:a16="http://schemas.microsoft.com/office/drawing/2014/main" id="{3003C2D6-7463-2227-0B15-C40C3549448B}"/>
              </a:ext>
            </a:extLst>
          </p:cNvPr>
          <p:cNvSpPr/>
          <p:nvPr/>
        </p:nvSpPr>
        <p:spPr>
          <a:xfrm>
            <a:off x="5768658" y="5026515"/>
            <a:ext cx="5657" cy="44371"/>
          </a:xfrm>
          <a:custGeom>
            <a:avLst/>
            <a:gdLst>
              <a:gd name="connsiteX0" fmla="*/ 0 w 5657"/>
              <a:gd name="connsiteY0" fmla="*/ 0 h 44371"/>
              <a:gd name="connsiteX1" fmla="*/ 5657 w 5657"/>
              <a:gd name="connsiteY1" fmla="*/ 0 h 44371"/>
              <a:gd name="connsiteX2" fmla="*/ 5657 w 5657"/>
              <a:gd name="connsiteY2" fmla="*/ 44371 h 44371"/>
              <a:gd name="connsiteX3" fmla="*/ 0 w 5657"/>
              <a:gd name="connsiteY3" fmla="*/ 44371 h 44371"/>
            </a:gdLst>
            <a:ahLst/>
            <a:cxnLst>
              <a:cxn ang="0">
                <a:pos x="connsiteX0" y="connsiteY0"/>
              </a:cxn>
              <a:cxn ang="0">
                <a:pos x="connsiteX1" y="connsiteY1"/>
              </a:cxn>
              <a:cxn ang="0">
                <a:pos x="connsiteX2" y="connsiteY2"/>
              </a:cxn>
              <a:cxn ang="0">
                <a:pos x="connsiteX3" y="connsiteY3"/>
              </a:cxn>
            </a:cxnLst>
            <a:rect l="l" t="t" r="r" b="b"/>
            <a:pathLst>
              <a:path w="5657" h="44371">
                <a:moveTo>
                  <a:pt x="0" y="0"/>
                </a:moveTo>
                <a:lnTo>
                  <a:pt x="5657" y="0"/>
                </a:lnTo>
                <a:lnTo>
                  <a:pt x="5657" y="44371"/>
                </a:lnTo>
                <a:lnTo>
                  <a:pt x="0" y="44371"/>
                </a:lnTo>
                <a:close/>
              </a:path>
            </a:pathLst>
          </a:custGeom>
          <a:solidFill>
            <a:srgbClr val="FFFFFF"/>
          </a:solidFill>
          <a:ln w="11092" cap="flat">
            <a:noFill/>
            <a:prstDash val="solid"/>
            <a:miter/>
          </a:ln>
        </p:spPr>
        <p:txBody>
          <a:bodyPr rtlCol="0" anchor="ctr"/>
          <a:lstStyle/>
          <a:p>
            <a:endParaRPr lang="en-GB"/>
          </a:p>
        </p:txBody>
      </p:sp>
      <p:sp>
        <p:nvSpPr>
          <p:cNvPr id="62" name="TextBox 61">
            <a:extLst>
              <a:ext uri="{FF2B5EF4-FFF2-40B4-BE49-F238E27FC236}">
                <a16:creationId xmlns:a16="http://schemas.microsoft.com/office/drawing/2014/main" id="{5096ECA1-B4A2-9CBB-C54A-83FE9E8691D6}"/>
              </a:ext>
            </a:extLst>
          </p:cNvPr>
          <p:cNvSpPr txBox="1"/>
          <p:nvPr/>
        </p:nvSpPr>
        <p:spPr>
          <a:xfrm>
            <a:off x="833924" y="1309836"/>
            <a:ext cx="704039" cy="338554"/>
          </a:xfrm>
          <a:prstGeom prst="rect">
            <a:avLst/>
          </a:prstGeom>
          <a:noFill/>
        </p:spPr>
        <p:txBody>
          <a:bodyPr wrap="none" rtlCol="0">
            <a:spAutoFit/>
          </a:bodyPr>
          <a:lstStyle/>
          <a:p>
            <a:pPr algn="ctr"/>
            <a:r>
              <a:rPr lang="en-GB" sz="1600" spc="0" baseline="0" dirty="0">
                <a:ln w="1569" cap="flat">
                  <a:solidFill>
                    <a:srgbClr val="FFFFFF"/>
                  </a:solidFill>
                  <a:miter/>
                </a:ln>
                <a:solidFill>
                  <a:srgbClr val="FFFFFF"/>
                </a:solidFill>
                <a:latin typeface="Arial Rounded MT Bold" panose="020F0704030504030204" pitchFamily="34" charset="0"/>
                <a:sym typeface="United Curriculum"/>
                <a:rtl val="0"/>
              </a:rPr>
              <a:t>N 3-4</a:t>
            </a:r>
          </a:p>
        </p:txBody>
      </p:sp>
      <p:sp>
        <p:nvSpPr>
          <p:cNvPr id="69" name="TextBox 68">
            <a:extLst>
              <a:ext uri="{FF2B5EF4-FFF2-40B4-BE49-F238E27FC236}">
                <a16:creationId xmlns:a16="http://schemas.microsoft.com/office/drawing/2014/main" id="{98259B73-26C3-86C3-349C-73034D47D263}"/>
              </a:ext>
            </a:extLst>
          </p:cNvPr>
          <p:cNvSpPr txBox="1"/>
          <p:nvPr/>
        </p:nvSpPr>
        <p:spPr>
          <a:xfrm>
            <a:off x="1500350" y="5427009"/>
            <a:ext cx="635109" cy="584775"/>
          </a:xfrm>
          <a:prstGeom prst="rect">
            <a:avLst/>
          </a:prstGeom>
          <a:noFill/>
        </p:spPr>
        <p:txBody>
          <a:bodyPr wrap="none" rtlCol="0">
            <a:spAutoFit/>
          </a:bodyPr>
          <a:lstStyle/>
          <a:p>
            <a:pPr algn="ctr"/>
            <a:r>
              <a:rPr lang="en-GB" sz="1600" spc="0" baseline="0" dirty="0">
                <a:ln w="1569" cap="flat">
                  <a:solidFill>
                    <a:srgbClr val="FFFFFF"/>
                  </a:solidFill>
                  <a:miter/>
                </a:ln>
                <a:solidFill>
                  <a:srgbClr val="FFFFFF"/>
                </a:solidFill>
                <a:latin typeface="Arial Rounded MT Bold" panose="020F0704030504030204" pitchFamily="34" charset="0"/>
                <a:sym typeface="United Curriculum"/>
                <a:rtl val="0"/>
              </a:rPr>
              <a:t>Year</a:t>
            </a:r>
          </a:p>
          <a:p>
            <a:pPr algn="ctr"/>
            <a:r>
              <a:rPr lang="en-GB" sz="1600" spc="0" baseline="0" dirty="0">
                <a:ln w="1569" cap="flat">
                  <a:solidFill>
                    <a:srgbClr val="FFFFFF"/>
                  </a:solidFill>
                  <a:miter/>
                </a:ln>
                <a:solidFill>
                  <a:srgbClr val="FFFFFF"/>
                </a:solidFill>
                <a:latin typeface="Arial Rounded MT Bold" panose="020F0704030504030204" pitchFamily="34" charset="0"/>
                <a:sym typeface="United Curriculum"/>
                <a:rtl val="0"/>
              </a:rPr>
              <a:t>1</a:t>
            </a:r>
          </a:p>
        </p:txBody>
      </p:sp>
      <p:sp>
        <p:nvSpPr>
          <p:cNvPr id="89" name="TextBox 88">
            <a:extLst>
              <a:ext uri="{FF2B5EF4-FFF2-40B4-BE49-F238E27FC236}">
                <a16:creationId xmlns:a16="http://schemas.microsoft.com/office/drawing/2014/main" id="{1550B725-3912-7262-289B-882EF90B3FD5}"/>
              </a:ext>
            </a:extLst>
          </p:cNvPr>
          <p:cNvSpPr txBox="1"/>
          <p:nvPr/>
        </p:nvSpPr>
        <p:spPr>
          <a:xfrm>
            <a:off x="5274821" y="1493107"/>
            <a:ext cx="635110" cy="584775"/>
          </a:xfrm>
          <a:prstGeom prst="rect">
            <a:avLst/>
          </a:prstGeom>
          <a:noFill/>
        </p:spPr>
        <p:txBody>
          <a:bodyPr wrap="none" rtlCol="0">
            <a:spAutoFit/>
          </a:bodyPr>
          <a:lstStyle/>
          <a:p>
            <a:pPr algn="ctr"/>
            <a:r>
              <a:rPr lang="en-GB" sz="1600" spc="0" baseline="0" dirty="0">
                <a:ln w="1569" cap="flat">
                  <a:solidFill>
                    <a:srgbClr val="FFFFFF"/>
                  </a:solidFill>
                  <a:miter/>
                </a:ln>
                <a:solidFill>
                  <a:srgbClr val="FFFFFF"/>
                </a:solidFill>
                <a:latin typeface="Arial Rounded MT Bold" panose="020F0704030504030204" pitchFamily="34" charset="0"/>
                <a:sym typeface="United Curriculum"/>
                <a:rtl val="0"/>
              </a:rPr>
              <a:t>Year</a:t>
            </a:r>
          </a:p>
          <a:p>
            <a:pPr algn="ctr"/>
            <a:r>
              <a:rPr lang="en-GB" sz="1600" spc="0" baseline="0" dirty="0">
                <a:ln w="1569" cap="flat">
                  <a:solidFill>
                    <a:srgbClr val="FFFFFF"/>
                  </a:solidFill>
                  <a:miter/>
                </a:ln>
                <a:solidFill>
                  <a:srgbClr val="FFFFFF"/>
                </a:solidFill>
                <a:latin typeface="Arial Rounded MT Bold" panose="020F0704030504030204" pitchFamily="34" charset="0"/>
                <a:sym typeface="United Curriculum"/>
                <a:rtl val="0"/>
              </a:rPr>
              <a:t>4</a:t>
            </a:r>
          </a:p>
        </p:txBody>
      </p:sp>
      <p:sp>
        <p:nvSpPr>
          <p:cNvPr id="96" name="TextBox 95">
            <a:extLst>
              <a:ext uri="{FF2B5EF4-FFF2-40B4-BE49-F238E27FC236}">
                <a16:creationId xmlns:a16="http://schemas.microsoft.com/office/drawing/2014/main" id="{88226996-3B22-28B3-E1F2-380E176EA805}"/>
              </a:ext>
            </a:extLst>
          </p:cNvPr>
          <p:cNvSpPr txBox="1"/>
          <p:nvPr/>
        </p:nvSpPr>
        <p:spPr>
          <a:xfrm>
            <a:off x="6536943" y="5417648"/>
            <a:ext cx="635110" cy="584775"/>
          </a:xfrm>
          <a:prstGeom prst="rect">
            <a:avLst/>
          </a:prstGeom>
          <a:noFill/>
        </p:spPr>
        <p:txBody>
          <a:bodyPr wrap="none" rtlCol="0">
            <a:spAutoFit/>
          </a:bodyPr>
          <a:lstStyle/>
          <a:p>
            <a:pPr algn="ctr"/>
            <a:r>
              <a:rPr lang="en-GB" sz="1600" dirty="0">
                <a:ln w="1569" cap="flat">
                  <a:solidFill>
                    <a:srgbClr val="FFFFFF"/>
                  </a:solidFill>
                  <a:miter/>
                </a:ln>
                <a:solidFill>
                  <a:srgbClr val="FFFFFF"/>
                </a:solidFill>
                <a:latin typeface="Arial Rounded MT Bold" panose="020F0704030504030204" pitchFamily="34" charset="0"/>
                <a:sym typeface="ABeeZee"/>
                <a:rtl val="0"/>
              </a:rPr>
              <a:t>Ye</a:t>
            </a:r>
            <a:r>
              <a:rPr lang="en-GB" sz="1600" spc="0" baseline="0" dirty="0">
                <a:ln w="1569" cap="flat">
                  <a:solidFill>
                    <a:srgbClr val="FFFFFF"/>
                  </a:solidFill>
                  <a:miter/>
                </a:ln>
                <a:solidFill>
                  <a:srgbClr val="FFFFFF"/>
                </a:solidFill>
                <a:latin typeface="Arial Rounded MT Bold" panose="020F0704030504030204" pitchFamily="34" charset="0"/>
                <a:sym typeface="ABeeZee"/>
                <a:rtl val="0"/>
              </a:rPr>
              <a:t>ar</a:t>
            </a:r>
          </a:p>
          <a:p>
            <a:pPr algn="ctr"/>
            <a:r>
              <a:rPr lang="en-GB" sz="1600" spc="0" baseline="0" dirty="0">
                <a:ln w="1569" cap="flat">
                  <a:solidFill>
                    <a:srgbClr val="FFFFFF"/>
                  </a:solidFill>
                  <a:miter/>
                </a:ln>
                <a:solidFill>
                  <a:srgbClr val="FFFFFF"/>
                </a:solidFill>
                <a:latin typeface="Arial Rounded MT Bold" panose="020F0704030504030204" pitchFamily="34" charset="0"/>
                <a:sym typeface="ABeeZee"/>
                <a:rtl val="0"/>
              </a:rPr>
              <a:t>5</a:t>
            </a:r>
          </a:p>
        </p:txBody>
      </p:sp>
      <p:sp>
        <p:nvSpPr>
          <p:cNvPr id="98" name="TextBox 97">
            <a:extLst>
              <a:ext uri="{FF2B5EF4-FFF2-40B4-BE49-F238E27FC236}">
                <a16:creationId xmlns:a16="http://schemas.microsoft.com/office/drawing/2014/main" id="{0F3B352B-366C-5488-F31C-4304B9A64A71}"/>
              </a:ext>
            </a:extLst>
          </p:cNvPr>
          <p:cNvSpPr txBox="1"/>
          <p:nvPr/>
        </p:nvSpPr>
        <p:spPr>
          <a:xfrm>
            <a:off x="8283209" y="5771148"/>
            <a:ext cx="884656" cy="461665"/>
          </a:xfrm>
          <a:prstGeom prst="rect">
            <a:avLst/>
          </a:prstGeom>
          <a:noFill/>
        </p:spPr>
        <p:txBody>
          <a:bodyPr wrap="square" rtlCol="0">
            <a:spAutoFit/>
          </a:bodyPr>
          <a:lstStyle/>
          <a:p>
            <a:pPr algn="ctr"/>
            <a:r>
              <a:rPr lang="en-GB" sz="1200" spc="0" baseline="0" dirty="0">
                <a:ln w="1569" cap="flat">
                  <a:solidFill>
                    <a:srgbClr val="FFFFFF"/>
                  </a:solidFill>
                  <a:miter/>
                </a:ln>
                <a:solidFill>
                  <a:srgbClr val="FFFFFF"/>
                </a:solidFill>
                <a:latin typeface="Arial Rounded MT Bold" panose="020F0704030504030204" pitchFamily="34" charset="0"/>
                <a:sym typeface="ABeeZee"/>
                <a:rtl val="0"/>
              </a:rPr>
              <a:t>Key Stage 3</a:t>
            </a:r>
          </a:p>
        </p:txBody>
      </p:sp>
      <p:pic>
        <p:nvPicPr>
          <p:cNvPr id="81" name="Picture 80">
            <a:extLst>
              <a:ext uri="{FF2B5EF4-FFF2-40B4-BE49-F238E27FC236}">
                <a16:creationId xmlns:a16="http://schemas.microsoft.com/office/drawing/2014/main" id="{B1CB9F86-4649-4C25-B8AF-78AD3AFF5E2D}"/>
              </a:ext>
            </a:extLst>
          </p:cNvPr>
          <p:cNvPicPr/>
          <p:nvPr/>
        </p:nvPicPr>
        <p:blipFill rotWithShape="1">
          <a:blip r:embed="rId2"/>
          <a:srcRect l="7807" t="7443" r="8178" b="10090"/>
          <a:stretch/>
        </p:blipFill>
        <p:spPr>
          <a:xfrm>
            <a:off x="8615082" y="12289"/>
            <a:ext cx="884656" cy="825513"/>
          </a:xfrm>
          <a:prstGeom prst="ellipse">
            <a:avLst/>
          </a:prstGeom>
          <a:ln>
            <a:noFill/>
          </a:ln>
          <a:effectLst>
            <a:softEdge rad="112500"/>
          </a:effectLst>
        </p:spPr>
      </p:pic>
      <p:sp>
        <p:nvSpPr>
          <p:cNvPr id="9" name="TextBox 8">
            <a:extLst>
              <a:ext uri="{FF2B5EF4-FFF2-40B4-BE49-F238E27FC236}">
                <a16:creationId xmlns:a16="http://schemas.microsoft.com/office/drawing/2014/main" id="{FB9D3874-4A95-4ED9-8DE0-70BFFEC28415}"/>
              </a:ext>
            </a:extLst>
          </p:cNvPr>
          <p:cNvSpPr txBox="1"/>
          <p:nvPr/>
        </p:nvSpPr>
        <p:spPr>
          <a:xfrm>
            <a:off x="6108899" y="4394600"/>
            <a:ext cx="2108226" cy="2308324"/>
          </a:xfrm>
          <a:prstGeom prst="rect">
            <a:avLst/>
          </a:prstGeom>
          <a:noFill/>
        </p:spPr>
        <p:txBody>
          <a:bodyPr wrap="square" rtlCol="0">
            <a:spAutoFit/>
          </a:bodyPr>
          <a:lstStyle/>
          <a:p>
            <a:endParaRPr lang="en-GB" dirty="0"/>
          </a:p>
        </p:txBody>
      </p:sp>
      <p:sp>
        <p:nvSpPr>
          <p:cNvPr id="5" name="TextBox 4">
            <a:extLst>
              <a:ext uri="{FF2B5EF4-FFF2-40B4-BE49-F238E27FC236}">
                <a16:creationId xmlns:a16="http://schemas.microsoft.com/office/drawing/2014/main" id="{DC491752-CD37-4B1F-AC03-62AD326E4C72}"/>
              </a:ext>
            </a:extLst>
          </p:cNvPr>
          <p:cNvSpPr txBox="1"/>
          <p:nvPr/>
        </p:nvSpPr>
        <p:spPr>
          <a:xfrm>
            <a:off x="1185943" y="294830"/>
            <a:ext cx="6552994" cy="461665"/>
          </a:xfrm>
          <a:prstGeom prst="rect">
            <a:avLst/>
          </a:prstGeom>
          <a:noFill/>
        </p:spPr>
        <p:txBody>
          <a:bodyPr wrap="square" rtlCol="0">
            <a:spAutoFit/>
          </a:bodyPr>
          <a:lstStyle/>
          <a:p>
            <a:pPr algn="ctr"/>
            <a:r>
              <a:rPr lang="en-GB" sz="2400" dirty="0">
                <a:solidFill>
                  <a:srgbClr val="44375E"/>
                </a:solidFill>
              </a:rPr>
              <a:t>Key Stage 2 – Year 3</a:t>
            </a:r>
          </a:p>
        </p:txBody>
      </p:sp>
      <p:graphicFrame>
        <p:nvGraphicFramePr>
          <p:cNvPr id="8" name="Table 7">
            <a:extLst>
              <a:ext uri="{FF2B5EF4-FFF2-40B4-BE49-F238E27FC236}">
                <a16:creationId xmlns:a16="http://schemas.microsoft.com/office/drawing/2014/main" id="{AF2EB28A-353A-40D3-9B0A-A3D21D66254B}"/>
              </a:ext>
            </a:extLst>
          </p:cNvPr>
          <p:cNvGraphicFramePr>
            <a:graphicFrameLocks noGrp="1"/>
          </p:cNvGraphicFramePr>
          <p:nvPr>
            <p:extLst>
              <p:ext uri="{D42A27DB-BD31-4B8C-83A1-F6EECF244321}">
                <p14:modId xmlns:p14="http://schemas.microsoft.com/office/powerpoint/2010/main" val="219893755"/>
              </p:ext>
            </p:extLst>
          </p:nvPr>
        </p:nvGraphicFramePr>
        <p:xfrm>
          <a:off x="287188" y="1031771"/>
          <a:ext cx="9333249" cy="5142799"/>
        </p:xfrm>
        <a:graphic>
          <a:graphicData uri="http://schemas.openxmlformats.org/drawingml/2006/table">
            <a:tbl>
              <a:tblPr firstRow="1" bandRow="1">
                <a:tableStyleId>{8A107856-5554-42FB-B03E-39F5DBC370BA}</a:tableStyleId>
              </a:tblPr>
              <a:tblGrid>
                <a:gridCol w="655414">
                  <a:extLst>
                    <a:ext uri="{9D8B030D-6E8A-4147-A177-3AD203B41FA5}">
                      <a16:colId xmlns:a16="http://schemas.microsoft.com/office/drawing/2014/main" val="3993469012"/>
                    </a:ext>
                  </a:extLst>
                </a:gridCol>
                <a:gridCol w="1217736">
                  <a:extLst>
                    <a:ext uri="{9D8B030D-6E8A-4147-A177-3AD203B41FA5}">
                      <a16:colId xmlns:a16="http://schemas.microsoft.com/office/drawing/2014/main" val="62550763"/>
                    </a:ext>
                  </a:extLst>
                </a:gridCol>
                <a:gridCol w="1009483">
                  <a:extLst>
                    <a:ext uri="{9D8B030D-6E8A-4147-A177-3AD203B41FA5}">
                      <a16:colId xmlns:a16="http://schemas.microsoft.com/office/drawing/2014/main" val="1504996340"/>
                    </a:ext>
                  </a:extLst>
                </a:gridCol>
                <a:gridCol w="4583966">
                  <a:extLst>
                    <a:ext uri="{9D8B030D-6E8A-4147-A177-3AD203B41FA5}">
                      <a16:colId xmlns:a16="http://schemas.microsoft.com/office/drawing/2014/main" val="1503854659"/>
                    </a:ext>
                  </a:extLst>
                </a:gridCol>
                <a:gridCol w="1866650">
                  <a:extLst>
                    <a:ext uri="{9D8B030D-6E8A-4147-A177-3AD203B41FA5}">
                      <a16:colId xmlns:a16="http://schemas.microsoft.com/office/drawing/2014/main" val="799716772"/>
                    </a:ext>
                  </a:extLst>
                </a:gridCol>
              </a:tblGrid>
              <a:tr h="728118">
                <a:tc>
                  <a:txBody>
                    <a:bodyPr/>
                    <a:lstStyle/>
                    <a:p>
                      <a:pPr algn="ctr">
                        <a:lnSpc>
                          <a:spcPct val="107000"/>
                        </a:lnSpc>
                        <a:spcAft>
                          <a:spcPts val="0"/>
                        </a:spcAft>
                      </a:pPr>
                      <a:r>
                        <a:rPr lang="en-GB" sz="1000" b="1" dirty="0">
                          <a:effectLst/>
                          <a:latin typeface="+mj-lt"/>
                          <a:ea typeface="Calibri" panose="020F0502020204030204" pitchFamily="34" charset="0"/>
                          <a:cs typeface="Times New Roman" panose="02020603050405020304" pitchFamily="18" charset="0"/>
                        </a:rPr>
                        <a:t>Term</a:t>
                      </a:r>
                      <a:endParaRPr lang="en-GB" sz="1100" dirty="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1000" b="1" dirty="0">
                          <a:effectLst/>
                          <a:latin typeface="+mj-lt"/>
                          <a:ea typeface="Calibri" panose="020F0502020204030204" pitchFamily="34" charset="0"/>
                          <a:cs typeface="Times New Roman" panose="02020603050405020304" pitchFamily="18" charset="0"/>
                        </a:rPr>
                        <a:t>NC objectives</a:t>
                      </a:r>
                      <a:endParaRPr lang="en-GB" sz="1100" dirty="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1000" b="1" dirty="0">
                          <a:effectLst/>
                          <a:latin typeface="+mj-lt"/>
                          <a:ea typeface="Calibri" panose="020F0502020204030204" pitchFamily="34" charset="0"/>
                          <a:cs typeface="Times New Roman" panose="02020603050405020304" pitchFamily="18" charset="0"/>
                        </a:rPr>
                        <a:t>The Big Idea</a:t>
                      </a:r>
                      <a:endParaRPr lang="en-GB" sz="1100" dirty="0">
                        <a:effectLst/>
                        <a:latin typeface="+mj-lt"/>
                        <a:ea typeface="Calibri" panose="020F0502020204030204" pitchFamily="34" charset="0"/>
                        <a:cs typeface="Times New Roman" panose="02020603050405020304" pitchFamily="18" charset="0"/>
                      </a:endParaRPr>
                    </a:p>
                    <a:p>
                      <a:pPr algn="ctr">
                        <a:lnSpc>
                          <a:spcPct val="107000"/>
                        </a:lnSpc>
                        <a:spcAft>
                          <a:spcPts val="0"/>
                        </a:spcAft>
                      </a:pPr>
                      <a:r>
                        <a:rPr lang="en-GB" sz="1000" b="1" dirty="0">
                          <a:effectLst/>
                          <a:latin typeface="+mj-lt"/>
                          <a:ea typeface="Calibri" panose="020F0502020204030204" pitchFamily="34" charset="0"/>
                          <a:cs typeface="Times New Roman" panose="02020603050405020304" pitchFamily="18" charset="0"/>
                        </a:rPr>
                        <a:t> </a:t>
                      </a:r>
                      <a:endParaRPr lang="en-GB" sz="1100" dirty="0">
                        <a:effectLst/>
                        <a:latin typeface="+mj-lt"/>
                        <a:ea typeface="Calibri" panose="020F0502020204030204" pitchFamily="34" charset="0"/>
                        <a:cs typeface="Times New Roman" panose="02020603050405020304" pitchFamily="18" charset="0"/>
                      </a:endParaRPr>
                    </a:p>
                    <a:p>
                      <a:pPr algn="ctr">
                        <a:lnSpc>
                          <a:spcPct val="107000"/>
                        </a:lnSpc>
                        <a:spcAft>
                          <a:spcPts val="0"/>
                        </a:spcAft>
                      </a:pPr>
                      <a:r>
                        <a:rPr lang="en-GB" sz="1000" b="1" dirty="0">
                          <a:effectLst/>
                          <a:latin typeface="+mj-lt"/>
                          <a:ea typeface="Calibri" panose="020F0502020204030204" pitchFamily="34" charset="0"/>
                          <a:cs typeface="Times New Roman" panose="02020603050405020304" pitchFamily="18" charset="0"/>
                        </a:rPr>
                        <a:t>Substantive Concepts</a:t>
                      </a:r>
                      <a:endParaRPr lang="en-GB" sz="1100" dirty="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1000" b="1" dirty="0">
                          <a:effectLst/>
                          <a:latin typeface="+mj-lt"/>
                          <a:ea typeface="Calibri" panose="020F0502020204030204" pitchFamily="34" charset="0"/>
                          <a:cs typeface="Times New Roman" panose="02020603050405020304" pitchFamily="18" charset="0"/>
                        </a:rPr>
                        <a:t>How will I think and act like a Historian</a:t>
                      </a:r>
                      <a:endParaRPr lang="en-GB" sz="1100" dirty="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1000" b="1" dirty="0">
                          <a:effectLst/>
                          <a:latin typeface="+mj-lt"/>
                          <a:ea typeface="Calibri" panose="020F0502020204030204" pitchFamily="34" charset="0"/>
                          <a:cs typeface="Times New Roman" panose="02020603050405020304" pitchFamily="18" charset="0"/>
                        </a:rPr>
                        <a:t>Pupil Outcomes</a:t>
                      </a:r>
                      <a:endParaRPr lang="en-GB" sz="1100" dirty="0">
                        <a:effectLst/>
                        <a:latin typeface="+mj-lt"/>
                        <a:ea typeface="Calibri" panose="020F0502020204030204" pitchFamily="34" charset="0"/>
                        <a:cs typeface="Times New Roman" panose="02020603050405020304" pitchFamily="18" charset="0"/>
                      </a:endParaRPr>
                    </a:p>
                    <a:p>
                      <a:pPr algn="ctr">
                        <a:lnSpc>
                          <a:spcPct val="107000"/>
                        </a:lnSpc>
                        <a:spcAft>
                          <a:spcPts val="0"/>
                        </a:spcAft>
                      </a:pPr>
                      <a:r>
                        <a:rPr lang="en-GB" sz="1000" b="1" dirty="0">
                          <a:effectLst/>
                          <a:latin typeface="+mj-lt"/>
                          <a:ea typeface="Calibri" panose="020F0502020204030204" pitchFamily="34" charset="0"/>
                          <a:cs typeface="Times New Roman" panose="02020603050405020304" pitchFamily="18" charset="0"/>
                        </a:rPr>
                        <a:t>Historical knowledge and understanding</a:t>
                      </a:r>
                      <a:endParaRPr lang="en-GB" sz="1100" dirty="0">
                        <a:effectLst/>
                        <a:latin typeface="+mj-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61393765"/>
                  </a:ext>
                </a:extLst>
              </a:tr>
              <a:tr h="2937617">
                <a:tc>
                  <a:txBody>
                    <a:bodyPr/>
                    <a:lstStyle/>
                    <a:p>
                      <a:pPr>
                        <a:lnSpc>
                          <a:spcPct val="107000"/>
                        </a:lnSpc>
                        <a:spcAft>
                          <a:spcPts val="0"/>
                        </a:spcAft>
                      </a:pPr>
                      <a:r>
                        <a:rPr lang="en-GB" sz="1000" b="1">
                          <a:effectLst/>
                          <a:latin typeface="+mn-lt"/>
                          <a:ea typeface="Calibri" panose="020F0502020204030204" pitchFamily="34" charset="0"/>
                          <a:cs typeface="Times New Roman" panose="02020603050405020304" pitchFamily="18" charset="0"/>
                        </a:rPr>
                        <a:t>Year 3 Autumn and Spring Term</a:t>
                      </a:r>
                      <a:endParaRPr lang="en-GB" sz="1000">
                        <a:effectLst/>
                        <a:latin typeface="+mn-lt"/>
                        <a:ea typeface="Calibri" panose="020F0502020204030204" pitchFamily="34" charset="0"/>
                        <a:cs typeface="Times New Roman" panose="02020603050405020304" pitchFamily="18" charset="0"/>
                      </a:endParaRPr>
                    </a:p>
                    <a:p>
                      <a:pPr>
                        <a:lnSpc>
                          <a:spcPct val="107000"/>
                        </a:lnSpc>
                        <a:spcAft>
                          <a:spcPts val="0"/>
                        </a:spcAft>
                      </a:pPr>
                      <a:r>
                        <a:rPr lang="en-GB" sz="1000" b="1">
                          <a:effectLst/>
                          <a:latin typeface="+mn-lt"/>
                          <a:ea typeface="Calibri" panose="020F0502020204030204" pitchFamily="34" charset="0"/>
                          <a:cs typeface="Times New Roman" panose="02020603050405020304" pitchFamily="18" charset="0"/>
                        </a:rPr>
                        <a:t> </a:t>
                      </a:r>
                      <a:endParaRPr lang="en-GB" sz="1000">
                        <a:effectLst/>
                        <a:latin typeface="+mn-lt"/>
                        <a:ea typeface="Calibri" panose="020F0502020204030204" pitchFamily="34" charset="0"/>
                        <a:cs typeface="Times New Roman" panose="02020603050405020304" pitchFamily="18" charset="0"/>
                      </a:endParaRPr>
                    </a:p>
                    <a:p>
                      <a:pPr>
                        <a:lnSpc>
                          <a:spcPct val="107000"/>
                        </a:lnSpc>
                        <a:spcAft>
                          <a:spcPts val="0"/>
                        </a:spcAft>
                      </a:pPr>
                      <a:r>
                        <a:rPr lang="en-GB" sz="1000">
                          <a:effectLst/>
                          <a:latin typeface="+mn-lt"/>
                          <a:ea typeface="Calibri" panose="020F0502020204030204" pitchFamily="34" charset="0"/>
                          <a:cs typeface="Calibri" panose="020F0502020204030204" pitchFamily="34" charset="0"/>
                        </a:rPr>
                        <a:t> </a:t>
                      </a:r>
                      <a:endParaRPr lang="en-GB" sz="10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000">
                          <a:effectLst/>
                          <a:latin typeface="+mn-lt"/>
                          <a:ea typeface="Calibri" panose="020F0502020204030204" pitchFamily="34" charset="0"/>
                          <a:cs typeface="Times New Roman" panose="02020603050405020304" pitchFamily="18" charset="0"/>
                        </a:rPr>
                        <a:t>changes in Britain from the Stone Age to the Iron Age</a:t>
                      </a:r>
                    </a:p>
                  </a:txBody>
                  <a:tcPr marL="68580" marR="68580" marT="0" marB="0"/>
                </a:tc>
                <a:tc>
                  <a:txBody>
                    <a:bodyPr/>
                    <a:lstStyle/>
                    <a:p>
                      <a:pPr>
                        <a:lnSpc>
                          <a:spcPct val="107000"/>
                        </a:lnSpc>
                        <a:spcAft>
                          <a:spcPts val="0"/>
                        </a:spcAft>
                      </a:pPr>
                      <a:r>
                        <a:rPr lang="en-GB" sz="1000" dirty="0">
                          <a:effectLst/>
                          <a:latin typeface="+mn-lt"/>
                          <a:ea typeface="Calibri" panose="020F0502020204030204" pitchFamily="34" charset="0"/>
                          <a:cs typeface="Times New Roman" panose="02020603050405020304" pitchFamily="18" charset="0"/>
                        </a:rPr>
                        <a:t>Stone age – Iron Age</a:t>
                      </a:r>
                    </a:p>
                    <a:p>
                      <a:pPr>
                        <a:lnSpc>
                          <a:spcPct val="107000"/>
                        </a:lnSpc>
                        <a:spcAft>
                          <a:spcPts val="0"/>
                        </a:spcAft>
                      </a:pPr>
                      <a:r>
                        <a:rPr lang="en-GB" sz="1000" dirty="0">
                          <a:effectLst/>
                          <a:latin typeface="+mn-lt"/>
                          <a:ea typeface="Calibri" panose="020F0502020204030204" pitchFamily="34" charset="0"/>
                          <a:cs typeface="Times New Roman" panose="02020603050405020304" pitchFamily="18" charset="0"/>
                        </a:rPr>
                        <a:t> </a:t>
                      </a:r>
                    </a:p>
                    <a:p>
                      <a:pPr>
                        <a:lnSpc>
                          <a:spcPct val="107000"/>
                        </a:lnSpc>
                        <a:spcAft>
                          <a:spcPts val="0"/>
                        </a:spcAft>
                      </a:pPr>
                      <a:r>
                        <a:rPr lang="en-GB" sz="1000" dirty="0">
                          <a:effectLst/>
                          <a:latin typeface="+mn-lt"/>
                          <a:ea typeface="Calibri" panose="020F0502020204030204" pitchFamily="34" charset="0"/>
                          <a:cs typeface="Times New Roman" panose="02020603050405020304" pitchFamily="18" charset="0"/>
                        </a:rPr>
                        <a:t> </a:t>
                      </a:r>
                    </a:p>
                    <a:p>
                      <a:pPr>
                        <a:lnSpc>
                          <a:spcPct val="107000"/>
                        </a:lnSpc>
                        <a:spcAft>
                          <a:spcPts val="0"/>
                        </a:spcAft>
                      </a:pPr>
                      <a:r>
                        <a:rPr lang="en-GB" sz="1000" b="1" dirty="0">
                          <a:effectLst/>
                          <a:latin typeface="+mn-lt"/>
                          <a:ea typeface="Calibri" panose="020F0502020204030204" pitchFamily="34" charset="0"/>
                          <a:cs typeface="Times New Roman" panose="02020603050405020304" pitchFamily="18" charset="0"/>
                        </a:rPr>
                        <a:t>Community</a:t>
                      </a:r>
                      <a:endParaRPr lang="en-GB" sz="1000" dirty="0">
                        <a:effectLst/>
                        <a:latin typeface="+mn-lt"/>
                        <a:ea typeface="Calibri" panose="020F0502020204030204" pitchFamily="34" charset="0"/>
                        <a:cs typeface="Times New Roman" panose="02020603050405020304" pitchFamily="18" charset="0"/>
                      </a:endParaRPr>
                    </a:p>
                    <a:p>
                      <a:pPr>
                        <a:lnSpc>
                          <a:spcPct val="107000"/>
                        </a:lnSpc>
                        <a:spcAft>
                          <a:spcPts val="0"/>
                        </a:spcAft>
                      </a:pPr>
                      <a:r>
                        <a:rPr lang="en-GB" sz="1000" b="1" dirty="0">
                          <a:effectLst/>
                          <a:latin typeface="+mn-lt"/>
                          <a:ea typeface="Calibri" panose="020F0502020204030204" pitchFamily="34" charset="0"/>
                          <a:cs typeface="Times New Roman" panose="02020603050405020304" pitchFamily="18" charset="0"/>
                        </a:rPr>
                        <a:t>Knowledge</a:t>
                      </a:r>
                      <a:endParaRPr lang="en-GB" sz="1000" dirty="0">
                        <a:effectLst/>
                        <a:latin typeface="+mn-lt"/>
                        <a:ea typeface="Calibri" panose="020F0502020204030204" pitchFamily="34" charset="0"/>
                        <a:cs typeface="Times New Roman" panose="02020603050405020304" pitchFamily="18" charset="0"/>
                      </a:endParaRPr>
                    </a:p>
                    <a:p>
                      <a:pPr>
                        <a:lnSpc>
                          <a:spcPct val="107000"/>
                        </a:lnSpc>
                        <a:spcAft>
                          <a:spcPts val="0"/>
                        </a:spcAft>
                      </a:pPr>
                      <a:r>
                        <a:rPr lang="en-GB" sz="1000" b="1" dirty="0">
                          <a:effectLst/>
                          <a:latin typeface="+mn-lt"/>
                          <a:ea typeface="Calibri" panose="020F0502020204030204" pitchFamily="34" charset="0"/>
                          <a:cs typeface="Times New Roman" panose="02020603050405020304" pitchFamily="18" charset="0"/>
                        </a:rPr>
                        <a:t>Power</a:t>
                      </a:r>
                      <a:endParaRPr lang="en-GB" sz="10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endParaRPr lang="en-GB" dirty="0"/>
                    </a:p>
                  </a:txBody>
                  <a:tcPr/>
                </a:tc>
                <a:tc>
                  <a:txBody>
                    <a:bodyPr/>
                    <a:lstStyle/>
                    <a:p>
                      <a:pPr marL="171450" lvl="0" indent="-171450">
                        <a:buFont typeface="Arial" panose="020B0604020202020204" pitchFamily="34" charset="0"/>
                        <a:buChar char="•"/>
                      </a:pPr>
                      <a:r>
                        <a:rPr lang="en-GB" sz="800" kern="1200" dirty="0">
                          <a:solidFill>
                            <a:schemeClr val="dk1"/>
                          </a:solidFill>
                          <a:effectLst/>
                          <a:latin typeface="+mn-lt"/>
                          <a:ea typeface="+mn-ea"/>
                          <a:cs typeface="+mn-cs"/>
                        </a:rPr>
                        <a:t>I can name the three periods of the Stone Age and that it was known as the Stone Age as stones were used as tools.</a:t>
                      </a:r>
                    </a:p>
                    <a:p>
                      <a:pPr marL="171450" lvl="0" indent="-171450">
                        <a:buFont typeface="Arial" panose="020B0604020202020204" pitchFamily="34" charset="0"/>
                        <a:buChar char="•"/>
                      </a:pPr>
                      <a:r>
                        <a:rPr lang="en-GB" sz="800" kern="1200" dirty="0">
                          <a:solidFill>
                            <a:schemeClr val="dk1"/>
                          </a:solidFill>
                          <a:effectLst/>
                          <a:latin typeface="+mn-lt"/>
                          <a:ea typeface="+mn-ea"/>
                          <a:cs typeface="+mn-cs"/>
                        </a:rPr>
                        <a:t>I can say how the three periods of the Stone Age were different.</a:t>
                      </a:r>
                    </a:p>
                    <a:p>
                      <a:pPr marL="171450" lvl="0" indent="-171450">
                        <a:buFont typeface="Arial" panose="020B0604020202020204" pitchFamily="34" charset="0"/>
                        <a:buChar char="•"/>
                      </a:pPr>
                      <a:r>
                        <a:rPr lang="en-GB" sz="800" kern="1200" dirty="0">
                          <a:solidFill>
                            <a:schemeClr val="dk1"/>
                          </a:solidFill>
                          <a:effectLst/>
                          <a:latin typeface="+mn-lt"/>
                          <a:ea typeface="+mn-ea"/>
                          <a:cs typeface="+mn-cs"/>
                        </a:rPr>
                        <a:t>I can say that the Stone Age was followed by the Bronze Age and that bronze was used for tools and other items.</a:t>
                      </a:r>
                    </a:p>
                    <a:p>
                      <a:pPr marL="171450" lvl="0" indent="-171450">
                        <a:buFont typeface="Arial" panose="020B0604020202020204" pitchFamily="34" charset="0"/>
                        <a:buChar char="•"/>
                      </a:pPr>
                      <a:r>
                        <a:rPr lang="en-GB" sz="800" kern="1200" dirty="0">
                          <a:solidFill>
                            <a:schemeClr val="dk1"/>
                          </a:solidFill>
                          <a:effectLst/>
                          <a:latin typeface="+mn-lt"/>
                          <a:ea typeface="+mn-ea"/>
                          <a:cs typeface="+mn-cs"/>
                        </a:rPr>
                        <a:t>I can say that the Bronze Age was followed by the Iron Age and that iron was used for tools and other items.</a:t>
                      </a:r>
                    </a:p>
                    <a:p>
                      <a:pPr marL="171450" lvl="0" indent="-171450">
                        <a:buFont typeface="Arial" panose="020B0604020202020204" pitchFamily="34" charset="0"/>
                        <a:buChar char="•"/>
                      </a:pPr>
                      <a:r>
                        <a:rPr lang="en-GB" sz="800" kern="1200" dirty="0">
                          <a:solidFill>
                            <a:schemeClr val="dk1"/>
                          </a:solidFill>
                          <a:effectLst/>
                          <a:latin typeface="+mn-lt"/>
                          <a:ea typeface="+mn-ea"/>
                          <a:cs typeface="+mn-cs"/>
                        </a:rPr>
                        <a:t>I can compare the Stone Age, Bronze Age and Iron Age, suggesting how we know about the changes.</a:t>
                      </a:r>
                    </a:p>
                    <a:p>
                      <a:pPr marL="171450" lvl="0" indent="-171450">
                        <a:buFont typeface="Arial" panose="020B0604020202020204" pitchFamily="34" charset="0"/>
                        <a:buChar char="•"/>
                      </a:pPr>
                      <a:r>
                        <a:rPr lang="en-GB" sz="800" kern="1200" dirty="0">
                          <a:solidFill>
                            <a:schemeClr val="dk1"/>
                          </a:solidFill>
                          <a:effectLst/>
                          <a:latin typeface="+mn-lt"/>
                          <a:ea typeface="+mn-ea"/>
                          <a:cs typeface="+mn-cs"/>
                        </a:rPr>
                        <a:t>I can order the three ages studied on a time line. </a:t>
                      </a:r>
                    </a:p>
                  </a:txBody>
                  <a:tcPr/>
                </a:tc>
                <a:extLst>
                  <a:ext uri="{0D108BD9-81ED-4DB2-BD59-A6C34878D82A}">
                    <a16:rowId xmlns:a16="http://schemas.microsoft.com/office/drawing/2014/main" val="956065142"/>
                  </a:ext>
                </a:extLst>
              </a:tr>
              <a:tr h="275517">
                <a:tc gridSpan="5">
                  <a:txBody>
                    <a:bodyPr/>
                    <a:lstStyle/>
                    <a:p>
                      <a:pPr algn="ctr"/>
                      <a:r>
                        <a:rPr lang="en-GB" sz="1100" b="1" kern="1200" dirty="0">
                          <a:solidFill>
                            <a:schemeClr val="dk1"/>
                          </a:solidFill>
                          <a:effectLst/>
                          <a:latin typeface="+mn-lt"/>
                          <a:ea typeface="+mn-ea"/>
                          <a:cs typeface="+mn-cs"/>
                        </a:rPr>
                        <a:t>Curriculum Narrative</a:t>
                      </a:r>
                      <a:r>
                        <a:rPr lang="en-GB" sz="1100" b="0" kern="1200" dirty="0">
                          <a:solidFill>
                            <a:schemeClr val="dk1"/>
                          </a:solidFill>
                          <a:effectLst/>
                          <a:latin typeface="+mn-lt"/>
                          <a:ea typeface="+mn-ea"/>
                          <a:cs typeface="+mn-cs"/>
                        </a:rPr>
                        <a:t> </a:t>
                      </a:r>
                      <a:r>
                        <a:rPr lang="en-GB" sz="1100" b="1" kern="1200" dirty="0">
                          <a:solidFill>
                            <a:schemeClr val="dk1"/>
                          </a:solidFill>
                          <a:effectLst/>
                          <a:latin typeface="+mn-lt"/>
                          <a:ea typeface="+mn-ea"/>
                          <a:cs typeface="+mn-cs"/>
                        </a:rPr>
                        <a:t>and Previous Learning</a:t>
                      </a:r>
                      <a:endParaRPr lang="en-GB" sz="1100" dirty="0"/>
                    </a:p>
                  </a:txBody>
                  <a:tcPr marL="68580" marR="68580" marT="0" marB="0" anchor="ctr"/>
                </a:tc>
                <a:tc hMerge="1">
                  <a:txBody>
                    <a:bodyPr/>
                    <a:lstStyle/>
                    <a:p>
                      <a:pPr>
                        <a:lnSpc>
                          <a:spcPct val="107000"/>
                        </a:lnSpc>
                        <a:spcAft>
                          <a:spcPts val="0"/>
                        </a:spcAft>
                      </a:pPr>
                      <a:endParaRPr lang="en-GB" sz="1100" dirty="0">
                        <a:effectLst/>
                        <a:latin typeface="+mn-lt"/>
                        <a:ea typeface="Calibri" panose="020F0502020204030204" pitchFamily="34" charset="0"/>
                        <a:cs typeface="Times New Roman" panose="02020603050405020304" pitchFamily="18" charset="0"/>
                      </a:endParaRPr>
                    </a:p>
                  </a:txBody>
                  <a:tcPr marL="68580" marR="68580" marT="0" marB="0"/>
                </a:tc>
                <a:tc hMerge="1">
                  <a:txBody>
                    <a:bodyPr/>
                    <a:lstStyle/>
                    <a:p>
                      <a:pPr>
                        <a:lnSpc>
                          <a:spcPct val="107000"/>
                        </a:lnSpc>
                        <a:spcAft>
                          <a:spcPts val="0"/>
                        </a:spcAft>
                      </a:pPr>
                      <a:endParaRPr lang="en-GB" sz="1100" dirty="0">
                        <a:effectLst/>
                        <a:latin typeface="+mn-lt"/>
                        <a:ea typeface="Calibri" panose="020F0502020204030204" pitchFamily="34" charset="0"/>
                        <a:cs typeface="Times New Roman" panose="02020603050405020304" pitchFamily="18" charset="0"/>
                      </a:endParaRPr>
                    </a:p>
                  </a:txBody>
                  <a:tcPr marL="68580" marR="68580" marT="0" marB="0"/>
                </a:tc>
                <a:tc hMerge="1">
                  <a:txBody>
                    <a:bodyPr/>
                    <a:lstStyle/>
                    <a:p>
                      <a:endParaRPr lang="en-GB" dirty="0"/>
                    </a:p>
                  </a:txBody>
                  <a:tcPr/>
                </a:tc>
                <a:tc hMerge="1">
                  <a:txBody>
                    <a:bodyPr/>
                    <a:lstStyle/>
                    <a:p>
                      <a:endParaRPr lang="en-GB" dirty="0"/>
                    </a:p>
                  </a:txBody>
                  <a:tcPr/>
                </a:tc>
                <a:extLst>
                  <a:ext uri="{0D108BD9-81ED-4DB2-BD59-A6C34878D82A}">
                    <a16:rowId xmlns:a16="http://schemas.microsoft.com/office/drawing/2014/main" val="3048601186"/>
                  </a:ext>
                </a:extLst>
              </a:tr>
              <a:tr h="1201547">
                <a:tc gridSpan="5">
                  <a:txBody>
                    <a:bodyPr/>
                    <a:lstStyle/>
                    <a:p>
                      <a:endParaRPr lang="en-GB" sz="900"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extLst>
                  <a:ext uri="{0D108BD9-81ED-4DB2-BD59-A6C34878D82A}">
                    <a16:rowId xmlns:a16="http://schemas.microsoft.com/office/drawing/2014/main" val="2184194118"/>
                  </a:ext>
                </a:extLst>
              </a:tr>
            </a:tbl>
          </a:graphicData>
        </a:graphic>
      </p:graphicFrame>
      <p:pic>
        <p:nvPicPr>
          <p:cNvPr id="13" name="Picture 12">
            <a:extLst>
              <a:ext uri="{FF2B5EF4-FFF2-40B4-BE49-F238E27FC236}">
                <a16:creationId xmlns:a16="http://schemas.microsoft.com/office/drawing/2014/main" id="{BE87631B-27DF-4D23-9DCD-A42201C1E71A}"/>
              </a:ext>
            </a:extLst>
          </p:cNvPr>
          <p:cNvPicPr/>
          <p:nvPr/>
        </p:nvPicPr>
        <p:blipFill>
          <a:blip r:embed="rId3">
            <a:extLst>
              <a:ext uri="{28A0092B-C50C-407E-A947-70E740481C1C}">
                <a14:useLocalDpi xmlns:a14="http://schemas.microsoft.com/office/drawing/2010/main" val="0"/>
              </a:ext>
            </a:extLst>
          </a:blip>
          <a:stretch>
            <a:fillRect/>
          </a:stretch>
        </p:blipFill>
        <p:spPr>
          <a:xfrm>
            <a:off x="3339403" y="1948152"/>
            <a:ext cx="4298315" cy="2198370"/>
          </a:xfrm>
          <a:prstGeom prst="rect">
            <a:avLst/>
          </a:prstGeom>
        </p:spPr>
      </p:pic>
      <p:pic>
        <p:nvPicPr>
          <p:cNvPr id="14" name="Picture 13">
            <a:extLst>
              <a:ext uri="{FF2B5EF4-FFF2-40B4-BE49-F238E27FC236}">
                <a16:creationId xmlns:a16="http://schemas.microsoft.com/office/drawing/2014/main" id="{71E8CAEB-6044-46BE-AB07-DA8FC14B719A}"/>
              </a:ext>
            </a:extLst>
          </p:cNvPr>
          <p:cNvPicPr/>
          <p:nvPr/>
        </p:nvPicPr>
        <p:blipFill rotWithShape="1">
          <a:blip r:embed="rId4">
            <a:extLst>
              <a:ext uri="{28A0092B-C50C-407E-A947-70E740481C1C}">
                <a14:useLocalDpi xmlns:a14="http://schemas.microsoft.com/office/drawing/2010/main" val="0"/>
              </a:ext>
            </a:extLst>
          </a:blip>
          <a:srcRect l="2536" t="57239"/>
          <a:stretch/>
        </p:blipFill>
        <p:spPr bwMode="auto">
          <a:xfrm>
            <a:off x="361994" y="5167442"/>
            <a:ext cx="5598160" cy="647700"/>
          </a:xfrm>
          <a:prstGeom prst="rect">
            <a:avLst/>
          </a:prstGeom>
          <a:ln>
            <a:noFill/>
          </a:ln>
          <a:extLst>
            <a:ext uri="{53640926-AAD7-44D8-BBD7-CCE9431645EC}">
              <a14:shadowObscured xmlns:a14="http://schemas.microsoft.com/office/drawing/2010/main"/>
            </a:ext>
          </a:extLst>
        </p:spPr>
      </p:pic>
      <p:pic>
        <p:nvPicPr>
          <p:cNvPr id="15" name="Picture 14">
            <a:extLst>
              <a:ext uri="{FF2B5EF4-FFF2-40B4-BE49-F238E27FC236}">
                <a16:creationId xmlns:a16="http://schemas.microsoft.com/office/drawing/2014/main" id="{041F6B8D-B971-4734-A923-90F235A7E9FC}"/>
              </a:ext>
            </a:extLst>
          </p:cNvPr>
          <p:cNvPicPr/>
          <p:nvPr/>
        </p:nvPicPr>
        <p:blipFill rotWithShape="1">
          <a:blip r:embed="rId5">
            <a:extLst>
              <a:ext uri="{28A0092B-C50C-407E-A947-70E740481C1C}">
                <a14:useLocalDpi xmlns:a14="http://schemas.microsoft.com/office/drawing/2010/main" val="0"/>
              </a:ext>
            </a:extLst>
          </a:blip>
          <a:srcRect t="24141" r="57765" b="11317"/>
          <a:stretch/>
        </p:blipFill>
        <p:spPr>
          <a:xfrm>
            <a:off x="6583422" y="5079222"/>
            <a:ext cx="2491457" cy="497957"/>
          </a:xfrm>
          <a:prstGeom prst="rect">
            <a:avLst/>
          </a:prstGeom>
        </p:spPr>
      </p:pic>
      <p:pic>
        <p:nvPicPr>
          <p:cNvPr id="16" name="Picture 15">
            <a:extLst>
              <a:ext uri="{FF2B5EF4-FFF2-40B4-BE49-F238E27FC236}">
                <a16:creationId xmlns:a16="http://schemas.microsoft.com/office/drawing/2014/main" id="{19B1A166-6689-4B42-835A-AAF8F6E3288D}"/>
              </a:ext>
            </a:extLst>
          </p:cNvPr>
          <p:cNvPicPr/>
          <p:nvPr/>
        </p:nvPicPr>
        <p:blipFill rotWithShape="1">
          <a:blip r:embed="rId5">
            <a:extLst>
              <a:ext uri="{28A0092B-C50C-407E-A947-70E740481C1C}">
                <a14:useLocalDpi xmlns:a14="http://schemas.microsoft.com/office/drawing/2010/main" val="0"/>
              </a:ext>
            </a:extLst>
          </a:blip>
          <a:srcRect l="56353" t="26569" b="13703"/>
          <a:stretch/>
        </p:blipFill>
        <p:spPr>
          <a:xfrm>
            <a:off x="6580450" y="5627679"/>
            <a:ext cx="2494429" cy="460817"/>
          </a:xfrm>
          <a:prstGeom prst="rect">
            <a:avLst/>
          </a:prstGeom>
        </p:spPr>
      </p:pic>
    </p:spTree>
    <p:extLst>
      <p:ext uri="{BB962C8B-B14F-4D97-AF65-F5344CB8AC3E}">
        <p14:creationId xmlns:p14="http://schemas.microsoft.com/office/powerpoint/2010/main" val="5236812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1">
            <a:extLst>
              <a:ext uri="{FF2B5EF4-FFF2-40B4-BE49-F238E27FC236}">
                <a16:creationId xmlns:a16="http://schemas.microsoft.com/office/drawing/2014/main" id="{6B9B7142-C494-78C7-0CFC-B85C6BFD8DED}"/>
              </a:ext>
            </a:extLst>
          </p:cNvPr>
          <p:cNvSpPr txBox="1">
            <a:spLocks/>
          </p:cNvSpPr>
          <p:nvPr/>
        </p:nvSpPr>
        <p:spPr>
          <a:xfrm>
            <a:off x="5026024" y="6576695"/>
            <a:ext cx="4872990" cy="281305"/>
          </a:xfrm>
          <a:prstGeom prst="rect">
            <a:avLst/>
          </a:prstGeom>
        </p:spPr>
        <p:txBody>
          <a:bodyPr vert="horz" wrap="square" lIns="91440" tIns="45720" rIns="91440" bIns="45720" rtlCol="0">
            <a:noAutofit/>
          </a:bodyPr>
          <a:lstStyle/>
          <a:p>
            <a:pPr algn="r">
              <a:lnSpc>
                <a:spcPct val="120000"/>
              </a:lnSpc>
              <a:spcAft>
                <a:spcPts val="1200"/>
              </a:spcAft>
            </a:pPr>
            <a:r>
              <a:rPr lang="en-US" sz="1000" kern="1200" dirty="0">
                <a:solidFill>
                  <a:schemeClr val="tx2"/>
                </a:solidFill>
                <a:effectLst/>
                <a:latin typeface="United Curriculum" pitchFamily="50" charset="0"/>
                <a:ea typeface="Calibri" panose="020F0502020204030204" pitchFamily="34" charset="0"/>
                <a:cs typeface="Times New Roman" panose="02020603050405020304" pitchFamily="18" charset="0"/>
              </a:rPr>
              <a:t> </a:t>
            </a:r>
            <a:endParaRPr lang="en-GB" sz="1100" dirty="0">
              <a:solidFill>
                <a:schemeClr val="tx2"/>
              </a:solidFill>
              <a:effectLst/>
              <a:latin typeface="United Curriculum" pitchFamily="50" charset="0"/>
              <a:ea typeface="Calibri" panose="020F0502020204030204" pitchFamily="34" charset="0"/>
              <a:cs typeface="Times New Roman" panose="02020603050405020304" pitchFamily="18" charset="0"/>
            </a:endParaRPr>
          </a:p>
        </p:txBody>
      </p:sp>
      <p:sp>
        <p:nvSpPr>
          <p:cNvPr id="24" name="Freeform: Shape 23">
            <a:extLst>
              <a:ext uri="{FF2B5EF4-FFF2-40B4-BE49-F238E27FC236}">
                <a16:creationId xmlns:a16="http://schemas.microsoft.com/office/drawing/2014/main" id="{3003C2D6-7463-2227-0B15-C40C3549448B}"/>
              </a:ext>
            </a:extLst>
          </p:cNvPr>
          <p:cNvSpPr/>
          <p:nvPr/>
        </p:nvSpPr>
        <p:spPr>
          <a:xfrm>
            <a:off x="5768658" y="5026515"/>
            <a:ext cx="5657" cy="44371"/>
          </a:xfrm>
          <a:custGeom>
            <a:avLst/>
            <a:gdLst>
              <a:gd name="connsiteX0" fmla="*/ 0 w 5657"/>
              <a:gd name="connsiteY0" fmla="*/ 0 h 44371"/>
              <a:gd name="connsiteX1" fmla="*/ 5657 w 5657"/>
              <a:gd name="connsiteY1" fmla="*/ 0 h 44371"/>
              <a:gd name="connsiteX2" fmla="*/ 5657 w 5657"/>
              <a:gd name="connsiteY2" fmla="*/ 44371 h 44371"/>
              <a:gd name="connsiteX3" fmla="*/ 0 w 5657"/>
              <a:gd name="connsiteY3" fmla="*/ 44371 h 44371"/>
            </a:gdLst>
            <a:ahLst/>
            <a:cxnLst>
              <a:cxn ang="0">
                <a:pos x="connsiteX0" y="connsiteY0"/>
              </a:cxn>
              <a:cxn ang="0">
                <a:pos x="connsiteX1" y="connsiteY1"/>
              </a:cxn>
              <a:cxn ang="0">
                <a:pos x="connsiteX2" y="connsiteY2"/>
              </a:cxn>
              <a:cxn ang="0">
                <a:pos x="connsiteX3" y="connsiteY3"/>
              </a:cxn>
            </a:cxnLst>
            <a:rect l="l" t="t" r="r" b="b"/>
            <a:pathLst>
              <a:path w="5657" h="44371">
                <a:moveTo>
                  <a:pt x="0" y="0"/>
                </a:moveTo>
                <a:lnTo>
                  <a:pt x="5657" y="0"/>
                </a:lnTo>
                <a:lnTo>
                  <a:pt x="5657" y="44371"/>
                </a:lnTo>
                <a:lnTo>
                  <a:pt x="0" y="44371"/>
                </a:lnTo>
                <a:close/>
              </a:path>
            </a:pathLst>
          </a:custGeom>
          <a:solidFill>
            <a:srgbClr val="FFFFFF"/>
          </a:solidFill>
          <a:ln w="11092" cap="flat">
            <a:noFill/>
            <a:prstDash val="solid"/>
            <a:miter/>
          </a:ln>
        </p:spPr>
        <p:txBody>
          <a:bodyPr rtlCol="0" anchor="ctr"/>
          <a:lstStyle/>
          <a:p>
            <a:endParaRPr lang="en-GB"/>
          </a:p>
        </p:txBody>
      </p:sp>
      <p:sp>
        <p:nvSpPr>
          <p:cNvPr id="62" name="TextBox 61">
            <a:extLst>
              <a:ext uri="{FF2B5EF4-FFF2-40B4-BE49-F238E27FC236}">
                <a16:creationId xmlns:a16="http://schemas.microsoft.com/office/drawing/2014/main" id="{5096ECA1-B4A2-9CBB-C54A-83FE9E8691D6}"/>
              </a:ext>
            </a:extLst>
          </p:cNvPr>
          <p:cNvSpPr txBox="1"/>
          <p:nvPr/>
        </p:nvSpPr>
        <p:spPr>
          <a:xfrm>
            <a:off x="833924" y="1309836"/>
            <a:ext cx="704039" cy="338554"/>
          </a:xfrm>
          <a:prstGeom prst="rect">
            <a:avLst/>
          </a:prstGeom>
          <a:noFill/>
        </p:spPr>
        <p:txBody>
          <a:bodyPr wrap="none" rtlCol="0">
            <a:spAutoFit/>
          </a:bodyPr>
          <a:lstStyle/>
          <a:p>
            <a:pPr algn="ctr"/>
            <a:r>
              <a:rPr lang="en-GB" sz="1600" spc="0" baseline="0" dirty="0">
                <a:ln w="1569" cap="flat">
                  <a:solidFill>
                    <a:srgbClr val="FFFFFF"/>
                  </a:solidFill>
                  <a:miter/>
                </a:ln>
                <a:solidFill>
                  <a:srgbClr val="FFFFFF"/>
                </a:solidFill>
                <a:latin typeface="Arial Rounded MT Bold" panose="020F0704030504030204" pitchFamily="34" charset="0"/>
                <a:sym typeface="United Curriculum"/>
                <a:rtl val="0"/>
              </a:rPr>
              <a:t>N 3-4</a:t>
            </a:r>
          </a:p>
        </p:txBody>
      </p:sp>
      <p:sp>
        <p:nvSpPr>
          <p:cNvPr id="69" name="TextBox 68">
            <a:extLst>
              <a:ext uri="{FF2B5EF4-FFF2-40B4-BE49-F238E27FC236}">
                <a16:creationId xmlns:a16="http://schemas.microsoft.com/office/drawing/2014/main" id="{98259B73-26C3-86C3-349C-73034D47D263}"/>
              </a:ext>
            </a:extLst>
          </p:cNvPr>
          <p:cNvSpPr txBox="1"/>
          <p:nvPr/>
        </p:nvSpPr>
        <p:spPr>
          <a:xfrm>
            <a:off x="1500350" y="5427009"/>
            <a:ext cx="635109" cy="584775"/>
          </a:xfrm>
          <a:prstGeom prst="rect">
            <a:avLst/>
          </a:prstGeom>
          <a:noFill/>
        </p:spPr>
        <p:txBody>
          <a:bodyPr wrap="none" rtlCol="0">
            <a:spAutoFit/>
          </a:bodyPr>
          <a:lstStyle/>
          <a:p>
            <a:pPr algn="ctr"/>
            <a:r>
              <a:rPr lang="en-GB" sz="1600" spc="0" baseline="0" dirty="0">
                <a:ln w="1569" cap="flat">
                  <a:solidFill>
                    <a:srgbClr val="FFFFFF"/>
                  </a:solidFill>
                  <a:miter/>
                </a:ln>
                <a:solidFill>
                  <a:srgbClr val="FFFFFF"/>
                </a:solidFill>
                <a:latin typeface="Arial Rounded MT Bold" panose="020F0704030504030204" pitchFamily="34" charset="0"/>
                <a:sym typeface="United Curriculum"/>
                <a:rtl val="0"/>
              </a:rPr>
              <a:t>Year</a:t>
            </a:r>
          </a:p>
          <a:p>
            <a:pPr algn="ctr"/>
            <a:r>
              <a:rPr lang="en-GB" sz="1600" spc="0" baseline="0" dirty="0">
                <a:ln w="1569" cap="flat">
                  <a:solidFill>
                    <a:srgbClr val="FFFFFF"/>
                  </a:solidFill>
                  <a:miter/>
                </a:ln>
                <a:solidFill>
                  <a:srgbClr val="FFFFFF"/>
                </a:solidFill>
                <a:latin typeface="Arial Rounded MT Bold" panose="020F0704030504030204" pitchFamily="34" charset="0"/>
                <a:sym typeface="United Curriculum"/>
                <a:rtl val="0"/>
              </a:rPr>
              <a:t>1</a:t>
            </a:r>
          </a:p>
        </p:txBody>
      </p:sp>
      <p:sp>
        <p:nvSpPr>
          <p:cNvPr id="89" name="TextBox 88">
            <a:extLst>
              <a:ext uri="{FF2B5EF4-FFF2-40B4-BE49-F238E27FC236}">
                <a16:creationId xmlns:a16="http://schemas.microsoft.com/office/drawing/2014/main" id="{1550B725-3912-7262-289B-882EF90B3FD5}"/>
              </a:ext>
            </a:extLst>
          </p:cNvPr>
          <p:cNvSpPr txBox="1"/>
          <p:nvPr/>
        </p:nvSpPr>
        <p:spPr>
          <a:xfrm>
            <a:off x="5274821" y="1493107"/>
            <a:ext cx="635110" cy="584775"/>
          </a:xfrm>
          <a:prstGeom prst="rect">
            <a:avLst/>
          </a:prstGeom>
          <a:noFill/>
        </p:spPr>
        <p:txBody>
          <a:bodyPr wrap="none" rtlCol="0">
            <a:spAutoFit/>
          </a:bodyPr>
          <a:lstStyle/>
          <a:p>
            <a:pPr algn="ctr"/>
            <a:r>
              <a:rPr lang="en-GB" sz="1600" spc="0" baseline="0" dirty="0">
                <a:ln w="1569" cap="flat">
                  <a:solidFill>
                    <a:srgbClr val="FFFFFF"/>
                  </a:solidFill>
                  <a:miter/>
                </a:ln>
                <a:solidFill>
                  <a:srgbClr val="FFFFFF"/>
                </a:solidFill>
                <a:latin typeface="Arial Rounded MT Bold" panose="020F0704030504030204" pitchFamily="34" charset="0"/>
                <a:sym typeface="United Curriculum"/>
                <a:rtl val="0"/>
              </a:rPr>
              <a:t>Year</a:t>
            </a:r>
          </a:p>
          <a:p>
            <a:pPr algn="ctr"/>
            <a:r>
              <a:rPr lang="en-GB" sz="1600" spc="0" baseline="0" dirty="0">
                <a:ln w="1569" cap="flat">
                  <a:solidFill>
                    <a:srgbClr val="FFFFFF"/>
                  </a:solidFill>
                  <a:miter/>
                </a:ln>
                <a:solidFill>
                  <a:srgbClr val="FFFFFF"/>
                </a:solidFill>
                <a:latin typeface="Arial Rounded MT Bold" panose="020F0704030504030204" pitchFamily="34" charset="0"/>
                <a:sym typeface="United Curriculum"/>
                <a:rtl val="0"/>
              </a:rPr>
              <a:t>4</a:t>
            </a:r>
          </a:p>
        </p:txBody>
      </p:sp>
      <p:sp>
        <p:nvSpPr>
          <p:cNvPr id="96" name="TextBox 95">
            <a:extLst>
              <a:ext uri="{FF2B5EF4-FFF2-40B4-BE49-F238E27FC236}">
                <a16:creationId xmlns:a16="http://schemas.microsoft.com/office/drawing/2014/main" id="{88226996-3B22-28B3-E1F2-380E176EA805}"/>
              </a:ext>
            </a:extLst>
          </p:cNvPr>
          <p:cNvSpPr txBox="1"/>
          <p:nvPr/>
        </p:nvSpPr>
        <p:spPr>
          <a:xfrm>
            <a:off x="6536943" y="5417648"/>
            <a:ext cx="635110" cy="584775"/>
          </a:xfrm>
          <a:prstGeom prst="rect">
            <a:avLst/>
          </a:prstGeom>
          <a:noFill/>
        </p:spPr>
        <p:txBody>
          <a:bodyPr wrap="none" rtlCol="0">
            <a:spAutoFit/>
          </a:bodyPr>
          <a:lstStyle/>
          <a:p>
            <a:pPr algn="ctr"/>
            <a:r>
              <a:rPr lang="en-GB" sz="1600" dirty="0">
                <a:ln w="1569" cap="flat">
                  <a:solidFill>
                    <a:srgbClr val="FFFFFF"/>
                  </a:solidFill>
                  <a:miter/>
                </a:ln>
                <a:solidFill>
                  <a:srgbClr val="FFFFFF"/>
                </a:solidFill>
                <a:latin typeface="Arial Rounded MT Bold" panose="020F0704030504030204" pitchFamily="34" charset="0"/>
                <a:sym typeface="ABeeZee"/>
                <a:rtl val="0"/>
              </a:rPr>
              <a:t>Ye</a:t>
            </a:r>
            <a:r>
              <a:rPr lang="en-GB" sz="1600" spc="0" baseline="0" dirty="0">
                <a:ln w="1569" cap="flat">
                  <a:solidFill>
                    <a:srgbClr val="FFFFFF"/>
                  </a:solidFill>
                  <a:miter/>
                </a:ln>
                <a:solidFill>
                  <a:srgbClr val="FFFFFF"/>
                </a:solidFill>
                <a:latin typeface="Arial Rounded MT Bold" panose="020F0704030504030204" pitchFamily="34" charset="0"/>
                <a:sym typeface="ABeeZee"/>
                <a:rtl val="0"/>
              </a:rPr>
              <a:t>ar</a:t>
            </a:r>
          </a:p>
          <a:p>
            <a:pPr algn="ctr"/>
            <a:r>
              <a:rPr lang="en-GB" sz="1600" spc="0" baseline="0" dirty="0">
                <a:ln w="1569" cap="flat">
                  <a:solidFill>
                    <a:srgbClr val="FFFFFF"/>
                  </a:solidFill>
                  <a:miter/>
                </a:ln>
                <a:solidFill>
                  <a:srgbClr val="FFFFFF"/>
                </a:solidFill>
                <a:latin typeface="Arial Rounded MT Bold" panose="020F0704030504030204" pitchFamily="34" charset="0"/>
                <a:sym typeface="ABeeZee"/>
                <a:rtl val="0"/>
              </a:rPr>
              <a:t>5</a:t>
            </a:r>
          </a:p>
        </p:txBody>
      </p:sp>
      <p:sp>
        <p:nvSpPr>
          <p:cNvPr id="98" name="TextBox 97">
            <a:extLst>
              <a:ext uri="{FF2B5EF4-FFF2-40B4-BE49-F238E27FC236}">
                <a16:creationId xmlns:a16="http://schemas.microsoft.com/office/drawing/2014/main" id="{0F3B352B-366C-5488-F31C-4304B9A64A71}"/>
              </a:ext>
            </a:extLst>
          </p:cNvPr>
          <p:cNvSpPr txBox="1"/>
          <p:nvPr/>
        </p:nvSpPr>
        <p:spPr>
          <a:xfrm>
            <a:off x="8283209" y="5771148"/>
            <a:ext cx="884656" cy="461665"/>
          </a:xfrm>
          <a:prstGeom prst="rect">
            <a:avLst/>
          </a:prstGeom>
          <a:noFill/>
        </p:spPr>
        <p:txBody>
          <a:bodyPr wrap="square" rtlCol="0">
            <a:spAutoFit/>
          </a:bodyPr>
          <a:lstStyle/>
          <a:p>
            <a:pPr algn="ctr"/>
            <a:r>
              <a:rPr lang="en-GB" sz="1200" spc="0" baseline="0" dirty="0">
                <a:ln w="1569" cap="flat">
                  <a:solidFill>
                    <a:srgbClr val="FFFFFF"/>
                  </a:solidFill>
                  <a:miter/>
                </a:ln>
                <a:solidFill>
                  <a:srgbClr val="FFFFFF"/>
                </a:solidFill>
                <a:latin typeface="Arial Rounded MT Bold" panose="020F0704030504030204" pitchFamily="34" charset="0"/>
                <a:sym typeface="ABeeZee"/>
                <a:rtl val="0"/>
              </a:rPr>
              <a:t>Key Stage 3</a:t>
            </a:r>
          </a:p>
        </p:txBody>
      </p:sp>
      <p:pic>
        <p:nvPicPr>
          <p:cNvPr id="81" name="Picture 80">
            <a:extLst>
              <a:ext uri="{FF2B5EF4-FFF2-40B4-BE49-F238E27FC236}">
                <a16:creationId xmlns:a16="http://schemas.microsoft.com/office/drawing/2014/main" id="{B1CB9F86-4649-4C25-B8AF-78AD3AFF5E2D}"/>
              </a:ext>
            </a:extLst>
          </p:cNvPr>
          <p:cNvPicPr/>
          <p:nvPr/>
        </p:nvPicPr>
        <p:blipFill rotWithShape="1">
          <a:blip r:embed="rId2"/>
          <a:srcRect l="7807" t="7443" r="8178" b="10090"/>
          <a:stretch/>
        </p:blipFill>
        <p:spPr>
          <a:xfrm>
            <a:off x="8615082" y="12289"/>
            <a:ext cx="884656" cy="825513"/>
          </a:xfrm>
          <a:prstGeom prst="ellipse">
            <a:avLst/>
          </a:prstGeom>
          <a:ln>
            <a:noFill/>
          </a:ln>
          <a:effectLst>
            <a:softEdge rad="112500"/>
          </a:effectLst>
        </p:spPr>
      </p:pic>
      <p:sp>
        <p:nvSpPr>
          <p:cNvPr id="9" name="TextBox 8">
            <a:extLst>
              <a:ext uri="{FF2B5EF4-FFF2-40B4-BE49-F238E27FC236}">
                <a16:creationId xmlns:a16="http://schemas.microsoft.com/office/drawing/2014/main" id="{FB9D3874-4A95-4ED9-8DE0-70BFFEC28415}"/>
              </a:ext>
            </a:extLst>
          </p:cNvPr>
          <p:cNvSpPr txBox="1"/>
          <p:nvPr/>
        </p:nvSpPr>
        <p:spPr>
          <a:xfrm>
            <a:off x="6108899" y="4394600"/>
            <a:ext cx="2108226" cy="2308324"/>
          </a:xfrm>
          <a:prstGeom prst="rect">
            <a:avLst/>
          </a:prstGeom>
          <a:noFill/>
        </p:spPr>
        <p:txBody>
          <a:bodyPr wrap="square" rtlCol="0">
            <a:spAutoFit/>
          </a:bodyPr>
          <a:lstStyle/>
          <a:p>
            <a:endParaRPr lang="en-GB" dirty="0"/>
          </a:p>
        </p:txBody>
      </p:sp>
      <p:sp>
        <p:nvSpPr>
          <p:cNvPr id="5" name="TextBox 4">
            <a:extLst>
              <a:ext uri="{FF2B5EF4-FFF2-40B4-BE49-F238E27FC236}">
                <a16:creationId xmlns:a16="http://schemas.microsoft.com/office/drawing/2014/main" id="{DC491752-CD37-4B1F-AC03-62AD326E4C72}"/>
              </a:ext>
            </a:extLst>
          </p:cNvPr>
          <p:cNvSpPr txBox="1"/>
          <p:nvPr/>
        </p:nvSpPr>
        <p:spPr>
          <a:xfrm>
            <a:off x="1185943" y="294830"/>
            <a:ext cx="6552994" cy="461665"/>
          </a:xfrm>
          <a:prstGeom prst="rect">
            <a:avLst/>
          </a:prstGeom>
          <a:noFill/>
        </p:spPr>
        <p:txBody>
          <a:bodyPr wrap="square" rtlCol="0">
            <a:spAutoFit/>
          </a:bodyPr>
          <a:lstStyle/>
          <a:p>
            <a:pPr algn="ctr"/>
            <a:r>
              <a:rPr lang="en-GB" sz="2400" dirty="0">
                <a:solidFill>
                  <a:srgbClr val="44375E"/>
                </a:solidFill>
              </a:rPr>
              <a:t>Key Stage 2 – Year 3</a:t>
            </a:r>
          </a:p>
        </p:txBody>
      </p:sp>
      <p:graphicFrame>
        <p:nvGraphicFramePr>
          <p:cNvPr id="8" name="Table 7">
            <a:extLst>
              <a:ext uri="{FF2B5EF4-FFF2-40B4-BE49-F238E27FC236}">
                <a16:creationId xmlns:a16="http://schemas.microsoft.com/office/drawing/2014/main" id="{AF2EB28A-353A-40D3-9B0A-A3D21D66254B}"/>
              </a:ext>
            </a:extLst>
          </p:cNvPr>
          <p:cNvGraphicFramePr>
            <a:graphicFrameLocks noGrp="1"/>
          </p:cNvGraphicFramePr>
          <p:nvPr>
            <p:extLst>
              <p:ext uri="{D42A27DB-BD31-4B8C-83A1-F6EECF244321}">
                <p14:modId xmlns:p14="http://schemas.microsoft.com/office/powerpoint/2010/main" val="4070991908"/>
              </p:ext>
            </p:extLst>
          </p:nvPr>
        </p:nvGraphicFramePr>
        <p:xfrm>
          <a:off x="287188" y="1031771"/>
          <a:ext cx="9333249" cy="5261472"/>
        </p:xfrm>
        <a:graphic>
          <a:graphicData uri="http://schemas.openxmlformats.org/drawingml/2006/table">
            <a:tbl>
              <a:tblPr firstRow="1" bandRow="1">
                <a:tableStyleId>{8A107856-5554-42FB-B03E-39F5DBC370BA}</a:tableStyleId>
              </a:tblPr>
              <a:tblGrid>
                <a:gridCol w="655414">
                  <a:extLst>
                    <a:ext uri="{9D8B030D-6E8A-4147-A177-3AD203B41FA5}">
                      <a16:colId xmlns:a16="http://schemas.microsoft.com/office/drawing/2014/main" val="3993469012"/>
                    </a:ext>
                  </a:extLst>
                </a:gridCol>
                <a:gridCol w="1217736">
                  <a:extLst>
                    <a:ext uri="{9D8B030D-6E8A-4147-A177-3AD203B41FA5}">
                      <a16:colId xmlns:a16="http://schemas.microsoft.com/office/drawing/2014/main" val="62550763"/>
                    </a:ext>
                  </a:extLst>
                </a:gridCol>
                <a:gridCol w="1009483">
                  <a:extLst>
                    <a:ext uri="{9D8B030D-6E8A-4147-A177-3AD203B41FA5}">
                      <a16:colId xmlns:a16="http://schemas.microsoft.com/office/drawing/2014/main" val="1504996340"/>
                    </a:ext>
                  </a:extLst>
                </a:gridCol>
                <a:gridCol w="4583966">
                  <a:extLst>
                    <a:ext uri="{9D8B030D-6E8A-4147-A177-3AD203B41FA5}">
                      <a16:colId xmlns:a16="http://schemas.microsoft.com/office/drawing/2014/main" val="1503854659"/>
                    </a:ext>
                  </a:extLst>
                </a:gridCol>
                <a:gridCol w="1866650">
                  <a:extLst>
                    <a:ext uri="{9D8B030D-6E8A-4147-A177-3AD203B41FA5}">
                      <a16:colId xmlns:a16="http://schemas.microsoft.com/office/drawing/2014/main" val="799716772"/>
                    </a:ext>
                  </a:extLst>
                </a:gridCol>
              </a:tblGrid>
              <a:tr h="756015">
                <a:tc>
                  <a:txBody>
                    <a:bodyPr/>
                    <a:lstStyle/>
                    <a:p>
                      <a:pPr algn="ctr">
                        <a:lnSpc>
                          <a:spcPct val="107000"/>
                        </a:lnSpc>
                        <a:spcAft>
                          <a:spcPts val="0"/>
                        </a:spcAft>
                      </a:pPr>
                      <a:r>
                        <a:rPr lang="en-GB" sz="1000" b="1" dirty="0">
                          <a:effectLst/>
                          <a:latin typeface="+mj-lt"/>
                          <a:ea typeface="Calibri" panose="020F0502020204030204" pitchFamily="34" charset="0"/>
                          <a:cs typeface="Times New Roman" panose="02020603050405020304" pitchFamily="18" charset="0"/>
                        </a:rPr>
                        <a:t>Term</a:t>
                      </a:r>
                      <a:endParaRPr lang="en-GB" sz="1100" dirty="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1000" b="1" dirty="0">
                          <a:effectLst/>
                          <a:latin typeface="+mj-lt"/>
                          <a:ea typeface="Calibri" panose="020F0502020204030204" pitchFamily="34" charset="0"/>
                          <a:cs typeface="Times New Roman" panose="02020603050405020304" pitchFamily="18" charset="0"/>
                        </a:rPr>
                        <a:t>NC objectives</a:t>
                      </a:r>
                      <a:endParaRPr lang="en-GB" sz="1100" dirty="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1000" b="1" dirty="0">
                          <a:effectLst/>
                          <a:latin typeface="+mj-lt"/>
                          <a:ea typeface="Calibri" panose="020F0502020204030204" pitchFamily="34" charset="0"/>
                          <a:cs typeface="Times New Roman" panose="02020603050405020304" pitchFamily="18" charset="0"/>
                        </a:rPr>
                        <a:t>The Big Idea</a:t>
                      </a:r>
                      <a:endParaRPr lang="en-GB" sz="1100" dirty="0">
                        <a:effectLst/>
                        <a:latin typeface="+mj-lt"/>
                        <a:ea typeface="Calibri" panose="020F0502020204030204" pitchFamily="34" charset="0"/>
                        <a:cs typeface="Times New Roman" panose="02020603050405020304" pitchFamily="18" charset="0"/>
                      </a:endParaRPr>
                    </a:p>
                    <a:p>
                      <a:pPr algn="ctr">
                        <a:lnSpc>
                          <a:spcPct val="107000"/>
                        </a:lnSpc>
                        <a:spcAft>
                          <a:spcPts val="0"/>
                        </a:spcAft>
                      </a:pPr>
                      <a:r>
                        <a:rPr lang="en-GB" sz="1000" b="1" dirty="0">
                          <a:effectLst/>
                          <a:latin typeface="+mj-lt"/>
                          <a:ea typeface="Calibri" panose="020F0502020204030204" pitchFamily="34" charset="0"/>
                          <a:cs typeface="Times New Roman" panose="02020603050405020304" pitchFamily="18" charset="0"/>
                        </a:rPr>
                        <a:t> </a:t>
                      </a:r>
                      <a:endParaRPr lang="en-GB" sz="1100" dirty="0">
                        <a:effectLst/>
                        <a:latin typeface="+mj-lt"/>
                        <a:ea typeface="Calibri" panose="020F0502020204030204" pitchFamily="34" charset="0"/>
                        <a:cs typeface="Times New Roman" panose="02020603050405020304" pitchFamily="18" charset="0"/>
                      </a:endParaRPr>
                    </a:p>
                    <a:p>
                      <a:pPr algn="ctr">
                        <a:lnSpc>
                          <a:spcPct val="107000"/>
                        </a:lnSpc>
                        <a:spcAft>
                          <a:spcPts val="0"/>
                        </a:spcAft>
                      </a:pPr>
                      <a:r>
                        <a:rPr lang="en-GB" sz="1000" b="1" dirty="0">
                          <a:effectLst/>
                          <a:latin typeface="+mj-lt"/>
                          <a:ea typeface="Calibri" panose="020F0502020204030204" pitchFamily="34" charset="0"/>
                          <a:cs typeface="Times New Roman" panose="02020603050405020304" pitchFamily="18" charset="0"/>
                        </a:rPr>
                        <a:t>Substantive Concepts</a:t>
                      </a:r>
                      <a:endParaRPr lang="en-GB" sz="1100" dirty="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1000" b="1" dirty="0">
                          <a:effectLst/>
                          <a:latin typeface="+mj-lt"/>
                          <a:ea typeface="Calibri" panose="020F0502020204030204" pitchFamily="34" charset="0"/>
                          <a:cs typeface="Times New Roman" panose="02020603050405020304" pitchFamily="18" charset="0"/>
                        </a:rPr>
                        <a:t>How will I think and act like a Historian</a:t>
                      </a:r>
                      <a:endParaRPr lang="en-GB" sz="1100" dirty="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1000" b="1" dirty="0">
                          <a:effectLst/>
                          <a:latin typeface="+mj-lt"/>
                          <a:ea typeface="Calibri" panose="020F0502020204030204" pitchFamily="34" charset="0"/>
                          <a:cs typeface="Times New Roman" panose="02020603050405020304" pitchFamily="18" charset="0"/>
                        </a:rPr>
                        <a:t>Pupil Outcomes</a:t>
                      </a:r>
                      <a:endParaRPr lang="en-GB" sz="1100" dirty="0">
                        <a:effectLst/>
                        <a:latin typeface="+mj-lt"/>
                        <a:ea typeface="Calibri" panose="020F0502020204030204" pitchFamily="34" charset="0"/>
                        <a:cs typeface="Times New Roman" panose="02020603050405020304" pitchFamily="18" charset="0"/>
                      </a:endParaRPr>
                    </a:p>
                    <a:p>
                      <a:pPr algn="ctr">
                        <a:lnSpc>
                          <a:spcPct val="107000"/>
                        </a:lnSpc>
                        <a:spcAft>
                          <a:spcPts val="0"/>
                        </a:spcAft>
                      </a:pPr>
                      <a:r>
                        <a:rPr lang="en-GB" sz="1000" b="1" dirty="0">
                          <a:effectLst/>
                          <a:latin typeface="+mj-lt"/>
                          <a:ea typeface="Calibri" panose="020F0502020204030204" pitchFamily="34" charset="0"/>
                          <a:cs typeface="Times New Roman" panose="02020603050405020304" pitchFamily="18" charset="0"/>
                        </a:rPr>
                        <a:t>Historical knowledge and understanding</a:t>
                      </a:r>
                      <a:endParaRPr lang="en-GB" sz="1100" dirty="0">
                        <a:effectLst/>
                        <a:latin typeface="+mj-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61393765"/>
                  </a:ext>
                </a:extLst>
              </a:tr>
              <a:tr h="2911370">
                <a:tc>
                  <a:txBody>
                    <a:bodyPr/>
                    <a:lstStyle/>
                    <a:p>
                      <a:pPr>
                        <a:lnSpc>
                          <a:spcPct val="107000"/>
                        </a:lnSpc>
                        <a:spcAft>
                          <a:spcPts val="0"/>
                        </a:spcAft>
                      </a:pPr>
                      <a:r>
                        <a:rPr lang="en-GB" sz="1000" b="1" dirty="0">
                          <a:effectLst/>
                          <a:latin typeface="+mn-lt"/>
                          <a:ea typeface="Calibri" panose="020F0502020204030204" pitchFamily="34" charset="0"/>
                          <a:cs typeface="Times New Roman" panose="02020603050405020304" pitchFamily="18" charset="0"/>
                        </a:rPr>
                        <a:t>Year 3 Spring  and Summer Term</a:t>
                      </a:r>
                      <a:endParaRPr lang="en-GB" sz="1000" dirty="0">
                        <a:effectLst/>
                        <a:latin typeface="+mn-lt"/>
                        <a:ea typeface="Calibri" panose="020F0502020204030204" pitchFamily="34" charset="0"/>
                        <a:cs typeface="Times New Roman" panose="02020603050405020304" pitchFamily="18" charset="0"/>
                      </a:endParaRPr>
                    </a:p>
                    <a:p>
                      <a:pPr>
                        <a:lnSpc>
                          <a:spcPct val="107000"/>
                        </a:lnSpc>
                        <a:spcAft>
                          <a:spcPts val="0"/>
                        </a:spcAft>
                      </a:pPr>
                      <a:r>
                        <a:rPr lang="en-GB" sz="1000" b="1" dirty="0">
                          <a:effectLst/>
                          <a:latin typeface="+mn-lt"/>
                          <a:ea typeface="Calibri" panose="020F0502020204030204" pitchFamily="34" charset="0"/>
                          <a:cs typeface="Times New Roman" panose="02020603050405020304" pitchFamily="18" charset="0"/>
                        </a:rPr>
                        <a:t> </a:t>
                      </a:r>
                      <a:endParaRPr lang="en-GB" sz="1000" dirty="0">
                        <a:effectLst/>
                        <a:latin typeface="+mn-lt"/>
                        <a:ea typeface="Calibri" panose="020F0502020204030204" pitchFamily="34" charset="0"/>
                        <a:cs typeface="Times New Roman" panose="02020603050405020304" pitchFamily="18" charset="0"/>
                      </a:endParaRPr>
                    </a:p>
                    <a:p>
                      <a:pPr>
                        <a:lnSpc>
                          <a:spcPct val="107000"/>
                        </a:lnSpc>
                        <a:spcAft>
                          <a:spcPts val="0"/>
                        </a:spcAft>
                      </a:pPr>
                      <a:r>
                        <a:rPr lang="en-GB" sz="1000" dirty="0">
                          <a:effectLst/>
                          <a:latin typeface="+mn-lt"/>
                          <a:ea typeface="Calibri" panose="020F0502020204030204" pitchFamily="34" charset="0"/>
                          <a:cs typeface="Calibri" panose="020F0502020204030204" pitchFamily="34" charset="0"/>
                        </a:rPr>
                        <a:t> </a:t>
                      </a:r>
                      <a:endParaRPr lang="en-GB" sz="10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GB" sz="1000" b="0" kern="1200" dirty="0">
                          <a:solidFill>
                            <a:schemeClr val="dk1"/>
                          </a:solidFill>
                          <a:effectLst/>
                          <a:latin typeface="+mn-lt"/>
                          <a:ea typeface="+mn-ea"/>
                          <a:cs typeface="+mn-cs"/>
                        </a:rPr>
                        <a:t>The Roman Empire and its impact on Britain</a:t>
                      </a:r>
                    </a:p>
                    <a:p>
                      <a:pPr>
                        <a:lnSpc>
                          <a:spcPct val="107000"/>
                        </a:lnSpc>
                        <a:spcAft>
                          <a:spcPts val="0"/>
                        </a:spcAft>
                      </a:pPr>
                      <a:endParaRPr lang="en-GB" sz="10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000" dirty="0">
                          <a:effectLst/>
                          <a:latin typeface="+mn-lt"/>
                          <a:ea typeface="Calibri" panose="020F0502020204030204" pitchFamily="34" charset="0"/>
                          <a:cs typeface="Times New Roman" panose="02020603050405020304" pitchFamily="18" charset="0"/>
                        </a:rPr>
                        <a:t>Stone age – Iron Age </a:t>
                      </a:r>
                      <a:r>
                        <a:rPr lang="en-GB" sz="1000" b="0" dirty="0">
                          <a:effectLst/>
                          <a:latin typeface="+mn-lt"/>
                          <a:ea typeface="Calibri" panose="020F0502020204030204" pitchFamily="34" charset="0"/>
                          <a:cs typeface="Times New Roman" panose="02020603050405020304" pitchFamily="18" charset="0"/>
                        </a:rPr>
                        <a:t>Continued from Autumn Term (see above)</a:t>
                      </a:r>
                    </a:p>
                    <a:p>
                      <a:pPr>
                        <a:lnSpc>
                          <a:spcPct val="107000"/>
                        </a:lnSpc>
                        <a:spcAft>
                          <a:spcPts val="0"/>
                        </a:spcAft>
                      </a:pPr>
                      <a:r>
                        <a:rPr lang="en-GB" sz="1000" b="1" dirty="0">
                          <a:effectLst/>
                          <a:latin typeface="+mn-lt"/>
                          <a:ea typeface="Calibri" panose="020F0502020204030204" pitchFamily="34" charset="0"/>
                          <a:cs typeface="Times New Roman" panose="02020603050405020304" pitchFamily="18" charset="0"/>
                        </a:rPr>
                        <a:t> </a:t>
                      </a:r>
                      <a:endParaRPr lang="en-GB" sz="1000" dirty="0">
                        <a:effectLst/>
                        <a:latin typeface="+mn-lt"/>
                        <a:ea typeface="Calibri" panose="020F0502020204030204" pitchFamily="34" charset="0"/>
                        <a:cs typeface="Times New Roman" panose="02020603050405020304" pitchFamily="18" charset="0"/>
                      </a:endParaRPr>
                    </a:p>
                    <a:p>
                      <a:pPr>
                        <a:lnSpc>
                          <a:spcPct val="107000"/>
                        </a:lnSpc>
                        <a:spcAft>
                          <a:spcPts val="0"/>
                        </a:spcAft>
                      </a:pPr>
                      <a:r>
                        <a:rPr lang="en-GB" sz="1000" dirty="0">
                          <a:effectLst/>
                          <a:latin typeface="+mn-lt"/>
                          <a:ea typeface="Calibri" panose="020F0502020204030204" pitchFamily="34" charset="0"/>
                          <a:cs typeface="Times New Roman" panose="02020603050405020304" pitchFamily="18" charset="0"/>
                        </a:rPr>
                        <a:t>Rome and the impact of Britain</a:t>
                      </a:r>
                    </a:p>
                    <a:p>
                      <a:pPr>
                        <a:lnSpc>
                          <a:spcPct val="107000"/>
                        </a:lnSpc>
                        <a:spcAft>
                          <a:spcPts val="0"/>
                        </a:spcAft>
                      </a:pPr>
                      <a:r>
                        <a:rPr lang="en-GB" sz="1000" dirty="0">
                          <a:effectLst/>
                          <a:latin typeface="+mn-lt"/>
                          <a:ea typeface="Calibri" panose="020F0502020204030204" pitchFamily="34" charset="0"/>
                          <a:cs typeface="Times New Roman" panose="02020603050405020304" pitchFamily="18" charset="0"/>
                        </a:rPr>
                        <a:t> </a:t>
                      </a:r>
                    </a:p>
                    <a:p>
                      <a:pPr>
                        <a:lnSpc>
                          <a:spcPct val="107000"/>
                        </a:lnSpc>
                        <a:spcAft>
                          <a:spcPts val="0"/>
                        </a:spcAft>
                      </a:pPr>
                      <a:r>
                        <a:rPr lang="en-GB" sz="1000" b="1" dirty="0">
                          <a:effectLst/>
                          <a:latin typeface="+mn-lt"/>
                          <a:ea typeface="Calibri" panose="020F0502020204030204" pitchFamily="34" charset="0"/>
                          <a:cs typeface="Times New Roman" panose="02020603050405020304" pitchFamily="18" charset="0"/>
                        </a:rPr>
                        <a:t>Invasion</a:t>
                      </a:r>
                      <a:endParaRPr lang="en-GB" sz="1000" dirty="0">
                        <a:effectLst/>
                        <a:latin typeface="+mn-lt"/>
                        <a:ea typeface="Calibri" panose="020F0502020204030204" pitchFamily="34" charset="0"/>
                        <a:cs typeface="Times New Roman" panose="02020603050405020304" pitchFamily="18" charset="0"/>
                      </a:endParaRPr>
                    </a:p>
                    <a:p>
                      <a:pPr>
                        <a:lnSpc>
                          <a:spcPct val="107000"/>
                        </a:lnSpc>
                        <a:spcAft>
                          <a:spcPts val="0"/>
                        </a:spcAft>
                      </a:pPr>
                      <a:r>
                        <a:rPr lang="en-GB" sz="1000" b="1" dirty="0">
                          <a:effectLst/>
                          <a:latin typeface="+mn-lt"/>
                          <a:ea typeface="Calibri" panose="020F0502020204030204" pitchFamily="34" charset="0"/>
                          <a:cs typeface="Times New Roman" panose="02020603050405020304" pitchFamily="18" charset="0"/>
                        </a:rPr>
                        <a:t>Power</a:t>
                      </a:r>
                      <a:endParaRPr lang="en-GB" sz="1000" dirty="0">
                        <a:effectLst/>
                        <a:latin typeface="+mn-lt"/>
                        <a:ea typeface="Calibri" panose="020F0502020204030204" pitchFamily="34" charset="0"/>
                        <a:cs typeface="Times New Roman" panose="02020603050405020304" pitchFamily="18" charset="0"/>
                      </a:endParaRPr>
                    </a:p>
                    <a:p>
                      <a:pPr>
                        <a:lnSpc>
                          <a:spcPct val="107000"/>
                        </a:lnSpc>
                        <a:spcAft>
                          <a:spcPts val="0"/>
                        </a:spcAft>
                      </a:pPr>
                      <a:r>
                        <a:rPr lang="en-GB" sz="1000" b="1" dirty="0">
                          <a:effectLst/>
                          <a:latin typeface="+mn-lt"/>
                          <a:ea typeface="Calibri" panose="020F0502020204030204" pitchFamily="34" charset="0"/>
                          <a:cs typeface="Times New Roman" panose="02020603050405020304" pitchFamily="18" charset="0"/>
                        </a:rPr>
                        <a:t>Civilisation</a:t>
                      </a:r>
                      <a:endParaRPr lang="en-GB" sz="10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endParaRPr lang="en-GB" dirty="0"/>
                    </a:p>
                  </a:txBody>
                  <a:tcPr/>
                </a:tc>
                <a:tc>
                  <a:txBody>
                    <a:bodyPr/>
                    <a:lstStyle/>
                    <a:p>
                      <a:pPr lvl="0"/>
                      <a:r>
                        <a:rPr lang="en-GB" sz="900" kern="1200" dirty="0">
                          <a:solidFill>
                            <a:schemeClr val="dk1"/>
                          </a:solidFill>
                          <a:effectLst/>
                          <a:latin typeface="+mn-lt"/>
                          <a:ea typeface="+mn-ea"/>
                          <a:cs typeface="+mn-cs"/>
                        </a:rPr>
                        <a:t>I can say that the Romans were an ancient civilisation who conquered other people and countries and built a large, powerful empire.</a:t>
                      </a:r>
                    </a:p>
                    <a:p>
                      <a:pPr lvl="0"/>
                      <a:r>
                        <a:rPr lang="en-GB" sz="900" kern="1200" dirty="0">
                          <a:solidFill>
                            <a:schemeClr val="dk1"/>
                          </a:solidFill>
                          <a:effectLst/>
                          <a:latin typeface="+mn-lt"/>
                          <a:ea typeface="+mn-ea"/>
                          <a:cs typeface="+mn-cs"/>
                        </a:rPr>
                        <a:t>I can say what it was like to live in Rome.</a:t>
                      </a:r>
                    </a:p>
                    <a:p>
                      <a:pPr lvl="0"/>
                      <a:r>
                        <a:rPr lang="en-GB" sz="900" kern="1200" dirty="0">
                          <a:solidFill>
                            <a:schemeClr val="dk1"/>
                          </a:solidFill>
                          <a:effectLst/>
                          <a:latin typeface="+mn-lt"/>
                          <a:ea typeface="+mn-ea"/>
                          <a:cs typeface="+mn-cs"/>
                        </a:rPr>
                        <a:t>I can make links to the Iron Age and what life was like prior to the Roman Invasions.</a:t>
                      </a:r>
                    </a:p>
                    <a:p>
                      <a:pPr lvl="0"/>
                      <a:r>
                        <a:rPr lang="en-GB" sz="900" kern="1200" dirty="0">
                          <a:solidFill>
                            <a:schemeClr val="dk1"/>
                          </a:solidFill>
                          <a:effectLst/>
                          <a:latin typeface="+mn-lt"/>
                          <a:ea typeface="+mn-ea"/>
                          <a:cs typeface="+mn-cs"/>
                        </a:rPr>
                        <a:t>I can recognise that there were two separate invasions of Britain by the Romans.</a:t>
                      </a:r>
                    </a:p>
                    <a:p>
                      <a:pPr lvl="0"/>
                      <a:r>
                        <a:rPr lang="en-GB" sz="900" kern="1200" dirty="0">
                          <a:solidFill>
                            <a:schemeClr val="dk1"/>
                          </a:solidFill>
                          <a:effectLst/>
                          <a:latin typeface="+mn-lt"/>
                          <a:ea typeface="+mn-ea"/>
                          <a:cs typeface="+mn-cs"/>
                        </a:rPr>
                        <a:t>I can give an example of Roman resistance.</a:t>
                      </a:r>
                    </a:p>
                    <a:p>
                      <a:pPr lvl="0"/>
                      <a:r>
                        <a:rPr lang="en-GB" sz="900" kern="1200" dirty="0">
                          <a:solidFill>
                            <a:schemeClr val="dk1"/>
                          </a:solidFill>
                          <a:effectLst/>
                          <a:latin typeface="+mn-lt"/>
                          <a:ea typeface="+mn-ea"/>
                          <a:cs typeface="+mn-cs"/>
                        </a:rPr>
                        <a:t>I can explain how Britain changed as a result of Roman rule considering technology and beliefs.</a:t>
                      </a:r>
                    </a:p>
                    <a:p>
                      <a:r>
                        <a:rPr lang="en-GB" sz="900" kern="1200" dirty="0">
                          <a:solidFill>
                            <a:schemeClr val="dk1"/>
                          </a:solidFill>
                          <a:effectLst/>
                          <a:latin typeface="+mn-lt"/>
                          <a:ea typeface="+mn-ea"/>
                          <a:cs typeface="+mn-cs"/>
                        </a:rPr>
                        <a:t>I can explain the impact of the Roman Empire on Britain</a:t>
                      </a:r>
                    </a:p>
                  </a:txBody>
                  <a:tcPr/>
                </a:tc>
                <a:extLst>
                  <a:ext uri="{0D108BD9-81ED-4DB2-BD59-A6C34878D82A}">
                    <a16:rowId xmlns:a16="http://schemas.microsoft.com/office/drawing/2014/main" val="956065142"/>
                  </a:ext>
                </a:extLst>
              </a:tr>
              <a:tr h="286073">
                <a:tc gridSpan="5">
                  <a:txBody>
                    <a:bodyPr/>
                    <a:lstStyle/>
                    <a:p>
                      <a:pPr algn="ctr"/>
                      <a:r>
                        <a:rPr lang="en-GB" sz="1100" b="1" kern="1200" dirty="0">
                          <a:solidFill>
                            <a:schemeClr val="dk1"/>
                          </a:solidFill>
                          <a:effectLst/>
                          <a:latin typeface="+mn-lt"/>
                          <a:ea typeface="+mn-ea"/>
                          <a:cs typeface="+mn-cs"/>
                        </a:rPr>
                        <a:t>Curriculum Narrative</a:t>
                      </a:r>
                      <a:r>
                        <a:rPr lang="en-GB" sz="1100" b="0" kern="1200" dirty="0">
                          <a:solidFill>
                            <a:schemeClr val="dk1"/>
                          </a:solidFill>
                          <a:effectLst/>
                          <a:latin typeface="+mn-lt"/>
                          <a:ea typeface="+mn-ea"/>
                          <a:cs typeface="+mn-cs"/>
                        </a:rPr>
                        <a:t> </a:t>
                      </a:r>
                      <a:r>
                        <a:rPr lang="en-GB" sz="1100" b="1" kern="1200" dirty="0">
                          <a:solidFill>
                            <a:schemeClr val="dk1"/>
                          </a:solidFill>
                          <a:effectLst/>
                          <a:latin typeface="+mn-lt"/>
                          <a:ea typeface="+mn-ea"/>
                          <a:cs typeface="+mn-cs"/>
                        </a:rPr>
                        <a:t>and Previous Learning</a:t>
                      </a:r>
                      <a:endParaRPr lang="en-GB" sz="1100" dirty="0"/>
                    </a:p>
                  </a:txBody>
                  <a:tcPr marL="68580" marR="68580" marT="0" marB="0" anchor="ctr"/>
                </a:tc>
                <a:tc hMerge="1">
                  <a:txBody>
                    <a:bodyPr/>
                    <a:lstStyle/>
                    <a:p>
                      <a:pPr>
                        <a:lnSpc>
                          <a:spcPct val="107000"/>
                        </a:lnSpc>
                        <a:spcAft>
                          <a:spcPts val="0"/>
                        </a:spcAft>
                      </a:pPr>
                      <a:endParaRPr lang="en-GB" sz="1100" dirty="0">
                        <a:effectLst/>
                        <a:latin typeface="+mn-lt"/>
                        <a:ea typeface="Calibri" panose="020F0502020204030204" pitchFamily="34" charset="0"/>
                        <a:cs typeface="Times New Roman" panose="02020603050405020304" pitchFamily="18" charset="0"/>
                      </a:endParaRPr>
                    </a:p>
                  </a:txBody>
                  <a:tcPr marL="68580" marR="68580" marT="0" marB="0"/>
                </a:tc>
                <a:tc hMerge="1">
                  <a:txBody>
                    <a:bodyPr/>
                    <a:lstStyle/>
                    <a:p>
                      <a:pPr>
                        <a:lnSpc>
                          <a:spcPct val="107000"/>
                        </a:lnSpc>
                        <a:spcAft>
                          <a:spcPts val="0"/>
                        </a:spcAft>
                      </a:pPr>
                      <a:endParaRPr lang="en-GB" sz="1100" dirty="0">
                        <a:effectLst/>
                        <a:latin typeface="+mn-lt"/>
                        <a:ea typeface="Calibri" panose="020F0502020204030204" pitchFamily="34" charset="0"/>
                        <a:cs typeface="Times New Roman" panose="02020603050405020304" pitchFamily="18" charset="0"/>
                      </a:endParaRPr>
                    </a:p>
                  </a:txBody>
                  <a:tcPr marL="68580" marR="68580" marT="0" marB="0"/>
                </a:tc>
                <a:tc hMerge="1">
                  <a:txBody>
                    <a:bodyPr/>
                    <a:lstStyle/>
                    <a:p>
                      <a:endParaRPr lang="en-GB" dirty="0"/>
                    </a:p>
                  </a:txBody>
                  <a:tcPr/>
                </a:tc>
                <a:tc hMerge="1">
                  <a:txBody>
                    <a:bodyPr/>
                    <a:lstStyle/>
                    <a:p>
                      <a:endParaRPr lang="en-GB" dirty="0"/>
                    </a:p>
                  </a:txBody>
                  <a:tcPr/>
                </a:tc>
                <a:extLst>
                  <a:ext uri="{0D108BD9-81ED-4DB2-BD59-A6C34878D82A}">
                    <a16:rowId xmlns:a16="http://schemas.microsoft.com/office/drawing/2014/main" val="3048601186"/>
                  </a:ext>
                </a:extLst>
              </a:tr>
              <a:tr h="1247584">
                <a:tc gridSpan="5">
                  <a:txBody>
                    <a:bodyPr/>
                    <a:lstStyle/>
                    <a:p>
                      <a:endParaRPr lang="en-GB" sz="900"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extLst>
                  <a:ext uri="{0D108BD9-81ED-4DB2-BD59-A6C34878D82A}">
                    <a16:rowId xmlns:a16="http://schemas.microsoft.com/office/drawing/2014/main" val="2184194118"/>
                  </a:ext>
                </a:extLst>
              </a:tr>
            </a:tbl>
          </a:graphicData>
        </a:graphic>
      </p:graphicFrame>
      <p:pic>
        <p:nvPicPr>
          <p:cNvPr id="13" name="Picture 12">
            <a:extLst>
              <a:ext uri="{FF2B5EF4-FFF2-40B4-BE49-F238E27FC236}">
                <a16:creationId xmlns:a16="http://schemas.microsoft.com/office/drawing/2014/main" id="{DAE69443-8822-4813-8582-DF1A1A0F62D0}"/>
              </a:ext>
            </a:extLst>
          </p:cNvPr>
          <p:cNvPicPr/>
          <p:nvPr/>
        </p:nvPicPr>
        <p:blipFill>
          <a:blip r:embed="rId3">
            <a:extLst>
              <a:ext uri="{28A0092B-C50C-407E-A947-70E740481C1C}">
                <a14:useLocalDpi xmlns:a14="http://schemas.microsoft.com/office/drawing/2010/main" val="0"/>
              </a:ext>
            </a:extLst>
          </a:blip>
          <a:stretch>
            <a:fillRect/>
          </a:stretch>
        </p:blipFill>
        <p:spPr>
          <a:xfrm>
            <a:off x="3314900" y="1797143"/>
            <a:ext cx="4089400" cy="2832100"/>
          </a:xfrm>
          <a:prstGeom prst="rect">
            <a:avLst/>
          </a:prstGeom>
        </p:spPr>
      </p:pic>
      <p:pic>
        <p:nvPicPr>
          <p:cNvPr id="14" name="Picture 13">
            <a:extLst>
              <a:ext uri="{FF2B5EF4-FFF2-40B4-BE49-F238E27FC236}">
                <a16:creationId xmlns:a16="http://schemas.microsoft.com/office/drawing/2014/main" id="{67933CCF-EBF8-46FA-9D63-33C892B0512C}"/>
              </a:ext>
            </a:extLst>
          </p:cNvPr>
          <p:cNvPicPr/>
          <p:nvPr/>
        </p:nvPicPr>
        <p:blipFill rotWithShape="1">
          <a:blip r:embed="rId4">
            <a:extLst>
              <a:ext uri="{28A0092B-C50C-407E-A947-70E740481C1C}">
                <a14:useLocalDpi xmlns:a14="http://schemas.microsoft.com/office/drawing/2010/main" val="0"/>
              </a:ext>
            </a:extLst>
          </a:blip>
          <a:srcRect t="55616"/>
          <a:stretch/>
        </p:blipFill>
        <p:spPr bwMode="auto">
          <a:xfrm>
            <a:off x="357789" y="5083905"/>
            <a:ext cx="5615940" cy="561975"/>
          </a:xfrm>
          <a:prstGeom prst="rect">
            <a:avLst/>
          </a:prstGeom>
          <a:ln>
            <a:noFill/>
          </a:ln>
          <a:extLst>
            <a:ext uri="{53640926-AAD7-44D8-BBD7-CCE9431645EC}">
              <a14:shadowObscured xmlns:a14="http://schemas.microsoft.com/office/drawing/2010/main"/>
            </a:ext>
          </a:extLst>
        </p:spPr>
      </p:pic>
      <p:pic>
        <p:nvPicPr>
          <p:cNvPr id="15" name="Picture 14">
            <a:extLst>
              <a:ext uri="{FF2B5EF4-FFF2-40B4-BE49-F238E27FC236}">
                <a16:creationId xmlns:a16="http://schemas.microsoft.com/office/drawing/2014/main" id="{74617ACE-4C4E-4650-828C-3848CF470D53}"/>
              </a:ext>
            </a:extLst>
          </p:cNvPr>
          <p:cNvPicPr/>
          <p:nvPr/>
        </p:nvPicPr>
        <p:blipFill rotWithShape="1">
          <a:blip r:embed="rId5">
            <a:extLst>
              <a:ext uri="{28A0092B-C50C-407E-A947-70E740481C1C}">
                <a14:useLocalDpi xmlns:a14="http://schemas.microsoft.com/office/drawing/2010/main" val="0"/>
              </a:ext>
            </a:extLst>
          </a:blip>
          <a:srcRect t="22213" r="48299" b="12952"/>
          <a:stretch/>
        </p:blipFill>
        <p:spPr>
          <a:xfrm>
            <a:off x="6398274" y="5103955"/>
            <a:ext cx="2989180" cy="561975"/>
          </a:xfrm>
          <a:prstGeom prst="rect">
            <a:avLst/>
          </a:prstGeom>
        </p:spPr>
      </p:pic>
      <p:pic>
        <p:nvPicPr>
          <p:cNvPr id="16" name="Picture 15">
            <a:extLst>
              <a:ext uri="{FF2B5EF4-FFF2-40B4-BE49-F238E27FC236}">
                <a16:creationId xmlns:a16="http://schemas.microsoft.com/office/drawing/2014/main" id="{E1D12C57-1AFC-4D9A-BDC5-AA3E3506F3A4}"/>
              </a:ext>
            </a:extLst>
          </p:cNvPr>
          <p:cNvPicPr/>
          <p:nvPr/>
        </p:nvPicPr>
        <p:blipFill rotWithShape="1">
          <a:blip r:embed="rId5">
            <a:extLst>
              <a:ext uri="{28A0092B-C50C-407E-A947-70E740481C1C}">
                <a14:useLocalDpi xmlns:a14="http://schemas.microsoft.com/office/drawing/2010/main" val="0"/>
              </a:ext>
            </a:extLst>
          </a:blip>
          <a:srcRect l="55974" t="20789" b="11888"/>
          <a:stretch/>
        </p:blipFill>
        <p:spPr>
          <a:xfrm>
            <a:off x="6387391" y="5694152"/>
            <a:ext cx="2545474" cy="583547"/>
          </a:xfrm>
          <a:prstGeom prst="rect">
            <a:avLst/>
          </a:prstGeom>
        </p:spPr>
      </p:pic>
    </p:spTree>
    <p:extLst>
      <p:ext uri="{BB962C8B-B14F-4D97-AF65-F5344CB8AC3E}">
        <p14:creationId xmlns:p14="http://schemas.microsoft.com/office/powerpoint/2010/main" val="36422029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1">
            <a:extLst>
              <a:ext uri="{FF2B5EF4-FFF2-40B4-BE49-F238E27FC236}">
                <a16:creationId xmlns:a16="http://schemas.microsoft.com/office/drawing/2014/main" id="{6B9B7142-C494-78C7-0CFC-B85C6BFD8DED}"/>
              </a:ext>
            </a:extLst>
          </p:cNvPr>
          <p:cNvSpPr txBox="1">
            <a:spLocks/>
          </p:cNvSpPr>
          <p:nvPr/>
        </p:nvSpPr>
        <p:spPr>
          <a:xfrm>
            <a:off x="5026024" y="6576695"/>
            <a:ext cx="4872990" cy="281305"/>
          </a:xfrm>
          <a:prstGeom prst="rect">
            <a:avLst/>
          </a:prstGeom>
        </p:spPr>
        <p:txBody>
          <a:bodyPr vert="horz" wrap="square" lIns="91440" tIns="45720" rIns="91440" bIns="45720" rtlCol="0">
            <a:noAutofit/>
          </a:bodyPr>
          <a:lstStyle/>
          <a:p>
            <a:pPr algn="r">
              <a:lnSpc>
                <a:spcPct val="120000"/>
              </a:lnSpc>
              <a:spcAft>
                <a:spcPts val="1200"/>
              </a:spcAft>
            </a:pPr>
            <a:r>
              <a:rPr lang="en-US" sz="1000" kern="1200" dirty="0">
                <a:solidFill>
                  <a:schemeClr val="tx2"/>
                </a:solidFill>
                <a:effectLst/>
                <a:latin typeface="United Curriculum" pitchFamily="50" charset="0"/>
                <a:ea typeface="Calibri" panose="020F0502020204030204" pitchFamily="34" charset="0"/>
                <a:cs typeface="Times New Roman" panose="02020603050405020304" pitchFamily="18" charset="0"/>
              </a:rPr>
              <a:t> </a:t>
            </a:r>
            <a:endParaRPr lang="en-GB" sz="1100" dirty="0">
              <a:solidFill>
                <a:schemeClr val="tx2"/>
              </a:solidFill>
              <a:effectLst/>
              <a:latin typeface="United Curriculum" pitchFamily="50" charset="0"/>
              <a:ea typeface="Calibri" panose="020F0502020204030204" pitchFamily="34" charset="0"/>
              <a:cs typeface="Times New Roman" panose="02020603050405020304" pitchFamily="18" charset="0"/>
            </a:endParaRPr>
          </a:p>
        </p:txBody>
      </p:sp>
      <p:sp>
        <p:nvSpPr>
          <p:cNvPr id="24" name="Freeform: Shape 23">
            <a:extLst>
              <a:ext uri="{FF2B5EF4-FFF2-40B4-BE49-F238E27FC236}">
                <a16:creationId xmlns:a16="http://schemas.microsoft.com/office/drawing/2014/main" id="{3003C2D6-7463-2227-0B15-C40C3549448B}"/>
              </a:ext>
            </a:extLst>
          </p:cNvPr>
          <p:cNvSpPr/>
          <p:nvPr/>
        </p:nvSpPr>
        <p:spPr>
          <a:xfrm>
            <a:off x="5768658" y="5026515"/>
            <a:ext cx="5657" cy="44371"/>
          </a:xfrm>
          <a:custGeom>
            <a:avLst/>
            <a:gdLst>
              <a:gd name="connsiteX0" fmla="*/ 0 w 5657"/>
              <a:gd name="connsiteY0" fmla="*/ 0 h 44371"/>
              <a:gd name="connsiteX1" fmla="*/ 5657 w 5657"/>
              <a:gd name="connsiteY1" fmla="*/ 0 h 44371"/>
              <a:gd name="connsiteX2" fmla="*/ 5657 w 5657"/>
              <a:gd name="connsiteY2" fmla="*/ 44371 h 44371"/>
              <a:gd name="connsiteX3" fmla="*/ 0 w 5657"/>
              <a:gd name="connsiteY3" fmla="*/ 44371 h 44371"/>
            </a:gdLst>
            <a:ahLst/>
            <a:cxnLst>
              <a:cxn ang="0">
                <a:pos x="connsiteX0" y="connsiteY0"/>
              </a:cxn>
              <a:cxn ang="0">
                <a:pos x="connsiteX1" y="connsiteY1"/>
              </a:cxn>
              <a:cxn ang="0">
                <a:pos x="connsiteX2" y="connsiteY2"/>
              </a:cxn>
              <a:cxn ang="0">
                <a:pos x="connsiteX3" y="connsiteY3"/>
              </a:cxn>
            </a:cxnLst>
            <a:rect l="l" t="t" r="r" b="b"/>
            <a:pathLst>
              <a:path w="5657" h="44371">
                <a:moveTo>
                  <a:pt x="0" y="0"/>
                </a:moveTo>
                <a:lnTo>
                  <a:pt x="5657" y="0"/>
                </a:lnTo>
                <a:lnTo>
                  <a:pt x="5657" y="44371"/>
                </a:lnTo>
                <a:lnTo>
                  <a:pt x="0" y="44371"/>
                </a:lnTo>
                <a:close/>
              </a:path>
            </a:pathLst>
          </a:custGeom>
          <a:solidFill>
            <a:srgbClr val="FFFFFF"/>
          </a:solidFill>
          <a:ln w="11092" cap="flat">
            <a:noFill/>
            <a:prstDash val="solid"/>
            <a:miter/>
          </a:ln>
        </p:spPr>
        <p:txBody>
          <a:bodyPr rtlCol="0" anchor="ctr"/>
          <a:lstStyle/>
          <a:p>
            <a:endParaRPr lang="en-GB"/>
          </a:p>
        </p:txBody>
      </p:sp>
      <p:sp>
        <p:nvSpPr>
          <p:cNvPr id="62" name="TextBox 61">
            <a:extLst>
              <a:ext uri="{FF2B5EF4-FFF2-40B4-BE49-F238E27FC236}">
                <a16:creationId xmlns:a16="http://schemas.microsoft.com/office/drawing/2014/main" id="{5096ECA1-B4A2-9CBB-C54A-83FE9E8691D6}"/>
              </a:ext>
            </a:extLst>
          </p:cNvPr>
          <p:cNvSpPr txBox="1"/>
          <p:nvPr/>
        </p:nvSpPr>
        <p:spPr>
          <a:xfrm>
            <a:off x="833924" y="1309836"/>
            <a:ext cx="704039" cy="338554"/>
          </a:xfrm>
          <a:prstGeom prst="rect">
            <a:avLst/>
          </a:prstGeom>
          <a:noFill/>
        </p:spPr>
        <p:txBody>
          <a:bodyPr wrap="none" rtlCol="0">
            <a:spAutoFit/>
          </a:bodyPr>
          <a:lstStyle/>
          <a:p>
            <a:pPr algn="ctr"/>
            <a:r>
              <a:rPr lang="en-GB" sz="1600" spc="0" baseline="0" dirty="0">
                <a:ln w="1569" cap="flat">
                  <a:solidFill>
                    <a:srgbClr val="FFFFFF"/>
                  </a:solidFill>
                  <a:miter/>
                </a:ln>
                <a:solidFill>
                  <a:srgbClr val="FFFFFF"/>
                </a:solidFill>
                <a:latin typeface="Arial Rounded MT Bold" panose="020F0704030504030204" pitchFamily="34" charset="0"/>
                <a:sym typeface="United Curriculum"/>
                <a:rtl val="0"/>
              </a:rPr>
              <a:t>N 3-4</a:t>
            </a:r>
          </a:p>
        </p:txBody>
      </p:sp>
      <p:sp>
        <p:nvSpPr>
          <p:cNvPr id="69" name="TextBox 68">
            <a:extLst>
              <a:ext uri="{FF2B5EF4-FFF2-40B4-BE49-F238E27FC236}">
                <a16:creationId xmlns:a16="http://schemas.microsoft.com/office/drawing/2014/main" id="{98259B73-26C3-86C3-349C-73034D47D263}"/>
              </a:ext>
            </a:extLst>
          </p:cNvPr>
          <p:cNvSpPr txBox="1"/>
          <p:nvPr/>
        </p:nvSpPr>
        <p:spPr>
          <a:xfrm>
            <a:off x="1500350" y="5427009"/>
            <a:ext cx="635109" cy="584775"/>
          </a:xfrm>
          <a:prstGeom prst="rect">
            <a:avLst/>
          </a:prstGeom>
          <a:noFill/>
        </p:spPr>
        <p:txBody>
          <a:bodyPr wrap="none" rtlCol="0">
            <a:spAutoFit/>
          </a:bodyPr>
          <a:lstStyle/>
          <a:p>
            <a:pPr algn="ctr"/>
            <a:r>
              <a:rPr lang="en-GB" sz="1600" spc="0" baseline="0" dirty="0">
                <a:ln w="1569" cap="flat">
                  <a:solidFill>
                    <a:srgbClr val="FFFFFF"/>
                  </a:solidFill>
                  <a:miter/>
                </a:ln>
                <a:solidFill>
                  <a:srgbClr val="FFFFFF"/>
                </a:solidFill>
                <a:latin typeface="Arial Rounded MT Bold" panose="020F0704030504030204" pitchFamily="34" charset="0"/>
                <a:sym typeface="United Curriculum"/>
                <a:rtl val="0"/>
              </a:rPr>
              <a:t>Year</a:t>
            </a:r>
          </a:p>
          <a:p>
            <a:pPr algn="ctr"/>
            <a:r>
              <a:rPr lang="en-GB" sz="1600" spc="0" baseline="0" dirty="0">
                <a:ln w="1569" cap="flat">
                  <a:solidFill>
                    <a:srgbClr val="FFFFFF"/>
                  </a:solidFill>
                  <a:miter/>
                </a:ln>
                <a:solidFill>
                  <a:srgbClr val="FFFFFF"/>
                </a:solidFill>
                <a:latin typeface="Arial Rounded MT Bold" panose="020F0704030504030204" pitchFamily="34" charset="0"/>
                <a:sym typeface="United Curriculum"/>
                <a:rtl val="0"/>
              </a:rPr>
              <a:t>1</a:t>
            </a:r>
          </a:p>
        </p:txBody>
      </p:sp>
      <p:sp>
        <p:nvSpPr>
          <p:cNvPr id="89" name="TextBox 88">
            <a:extLst>
              <a:ext uri="{FF2B5EF4-FFF2-40B4-BE49-F238E27FC236}">
                <a16:creationId xmlns:a16="http://schemas.microsoft.com/office/drawing/2014/main" id="{1550B725-3912-7262-289B-882EF90B3FD5}"/>
              </a:ext>
            </a:extLst>
          </p:cNvPr>
          <p:cNvSpPr txBox="1"/>
          <p:nvPr/>
        </p:nvSpPr>
        <p:spPr>
          <a:xfrm>
            <a:off x="5274821" y="1493107"/>
            <a:ext cx="635110" cy="584775"/>
          </a:xfrm>
          <a:prstGeom prst="rect">
            <a:avLst/>
          </a:prstGeom>
          <a:noFill/>
        </p:spPr>
        <p:txBody>
          <a:bodyPr wrap="none" rtlCol="0">
            <a:spAutoFit/>
          </a:bodyPr>
          <a:lstStyle/>
          <a:p>
            <a:pPr algn="ctr"/>
            <a:r>
              <a:rPr lang="en-GB" sz="1600" spc="0" baseline="0" dirty="0">
                <a:ln w="1569" cap="flat">
                  <a:solidFill>
                    <a:srgbClr val="FFFFFF"/>
                  </a:solidFill>
                  <a:miter/>
                </a:ln>
                <a:solidFill>
                  <a:srgbClr val="FFFFFF"/>
                </a:solidFill>
                <a:latin typeface="Arial Rounded MT Bold" panose="020F0704030504030204" pitchFamily="34" charset="0"/>
                <a:sym typeface="United Curriculum"/>
                <a:rtl val="0"/>
              </a:rPr>
              <a:t>Year</a:t>
            </a:r>
          </a:p>
          <a:p>
            <a:pPr algn="ctr"/>
            <a:r>
              <a:rPr lang="en-GB" sz="1600" spc="0" baseline="0" dirty="0">
                <a:ln w="1569" cap="flat">
                  <a:solidFill>
                    <a:srgbClr val="FFFFFF"/>
                  </a:solidFill>
                  <a:miter/>
                </a:ln>
                <a:solidFill>
                  <a:srgbClr val="FFFFFF"/>
                </a:solidFill>
                <a:latin typeface="Arial Rounded MT Bold" panose="020F0704030504030204" pitchFamily="34" charset="0"/>
                <a:sym typeface="United Curriculum"/>
                <a:rtl val="0"/>
              </a:rPr>
              <a:t>4</a:t>
            </a:r>
          </a:p>
        </p:txBody>
      </p:sp>
      <p:sp>
        <p:nvSpPr>
          <p:cNvPr id="96" name="TextBox 95">
            <a:extLst>
              <a:ext uri="{FF2B5EF4-FFF2-40B4-BE49-F238E27FC236}">
                <a16:creationId xmlns:a16="http://schemas.microsoft.com/office/drawing/2014/main" id="{88226996-3B22-28B3-E1F2-380E176EA805}"/>
              </a:ext>
            </a:extLst>
          </p:cNvPr>
          <p:cNvSpPr txBox="1"/>
          <p:nvPr/>
        </p:nvSpPr>
        <p:spPr>
          <a:xfrm>
            <a:off x="6536943" y="5417648"/>
            <a:ext cx="635110" cy="584775"/>
          </a:xfrm>
          <a:prstGeom prst="rect">
            <a:avLst/>
          </a:prstGeom>
          <a:noFill/>
        </p:spPr>
        <p:txBody>
          <a:bodyPr wrap="none" rtlCol="0">
            <a:spAutoFit/>
          </a:bodyPr>
          <a:lstStyle/>
          <a:p>
            <a:pPr algn="ctr"/>
            <a:r>
              <a:rPr lang="en-GB" sz="1600" dirty="0">
                <a:ln w="1569" cap="flat">
                  <a:solidFill>
                    <a:srgbClr val="FFFFFF"/>
                  </a:solidFill>
                  <a:miter/>
                </a:ln>
                <a:solidFill>
                  <a:srgbClr val="FFFFFF"/>
                </a:solidFill>
                <a:latin typeface="Arial Rounded MT Bold" panose="020F0704030504030204" pitchFamily="34" charset="0"/>
                <a:sym typeface="ABeeZee"/>
                <a:rtl val="0"/>
              </a:rPr>
              <a:t>Ye</a:t>
            </a:r>
            <a:r>
              <a:rPr lang="en-GB" sz="1600" spc="0" baseline="0" dirty="0">
                <a:ln w="1569" cap="flat">
                  <a:solidFill>
                    <a:srgbClr val="FFFFFF"/>
                  </a:solidFill>
                  <a:miter/>
                </a:ln>
                <a:solidFill>
                  <a:srgbClr val="FFFFFF"/>
                </a:solidFill>
                <a:latin typeface="Arial Rounded MT Bold" panose="020F0704030504030204" pitchFamily="34" charset="0"/>
                <a:sym typeface="ABeeZee"/>
                <a:rtl val="0"/>
              </a:rPr>
              <a:t>ar</a:t>
            </a:r>
          </a:p>
          <a:p>
            <a:pPr algn="ctr"/>
            <a:r>
              <a:rPr lang="en-GB" sz="1600" spc="0" baseline="0" dirty="0">
                <a:ln w="1569" cap="flat">
                  <a:solidFill>
                    <a:srgbClr val="FFFFFF"/>
                  </a:solidFill>
                  <a:miter/>
                </a:ln>
                <a:solidFill>
                  <a:srgbClr val="FFFFFF"/>
                </a:solidFill>
                <a:latin typeface="Arial Rounded MT Bold" panose="020F0704030504030204" pitchFamily="34" charset="0"/>
                <a:sym typeface="ABeeZee"/>
                <a:rtl val="0"/>
              </a:rPr>
              <a:t>5</a:t>
            </a:r>
          </a:p>
        </p:txBody>
      </p:sp>
      <p:sp>
        <p:nvSpPr>
          <p:cNvPr id="98" name="TextBox 97">
            <a:extLst>
              <a:ext uri="{FF2B5EF4-FFF2-40B4-BE49-F238E27FC236}">
                <a16:creationId xmlns:a16="http://schemas.microsoft.com/office/drawing/2014/main" id="{0F3B352B-366C-5488-F31C-4304B9A64A71}"/>
              </a:ext>
            </a:extLst>
          </p:cNvPr>
          <p:cNvSpPr txBox="1"/>
          <p:nvPr/>
        </p:nvSpPr>
        <p:spPr>
          <a:xfrm>
            <a:off x="8283209" y="5771148"/>
            <a:ext cx="884656" cy="461665"/>
          </a:xfrm>
          <a:prstGeom prst="rect">
            <a:avLst/>
          </a:prstGeom>
          <a:noFill/>
        </p:spPr>
        <p:txBody>
          <a:bodyPr wrap="square" rtlCol="0">
            <a:spAutoFit/>
          </a:bodyPr>
          <a:lstStyle/>
          <a:p>
            <a:pPr algn="ctr"/>
            <a:r>
              <a:rPr lang="en-GB" sz="1200" spc="0" baseline="0" dirty="0">
                <a:ln w="1569" cap="flat">
                  <a:solidFill>
                    <a:srgbClr val="FFFFFF"/>
                  </a:solidFill>
                  <a:miter/>
                </a:ln>
                <a:solidFill>
                  <a:srgbClr val="FFFFFF"/>
                </a:solidFill>
                <a:latin typeface="Arial Rounded MT Bold" panose="020F0704030504030204" pitchFamily="34" charset="0"/>
                <a:sym typeface="ABeeZee"/>
                <a:rtl val="0"/>
              </a:rPr>
              <a:t>Key Stage 3</a:t>
            </a:r>
          </a:p>
        </p:txBody>
      </p:sp>
      <p:pic>
        <p:nvPicPr>
          <p:cNvPr id="81" name="Picture 80">
            <a:extLst>
              <a:ext uri="{FF2B5EF4-FFF2-40B4-BE49-F238E27FC236}">
                <a16:creationId xmlns:a16="http://schemas.microsoft.com/office/drawing/2014/main" id="{B1CB9F86-4649-4C25-B8AF-78AD3AFF5E2D}"/>
              </a:ext>
            </a:extLst>
          </p:cNvPr>
          <p:cNvPicPr/>
          <p:nvPr/>
        </p:nvPicPr>
        <p:blipFill rotWithShape="1">
          <a:blip r:embed="rId2"/>
          <a:srcRect l="7807" t="7443" r="8178" b="10090"/>
          <a:stretch/>
        </p:blipFill>
        <p:spPr>
          <a:xfrm>
            <a:off x="8615082" y="12289"/>
            <a:ext cx="884656" cy="825513"/>
          </a:xfrm>
          <a:prstGeom prst="ellipse">
            <a:avLst/>
          </a:prstGeom>
          <a:ln>
            <a:noFill/>
          </a:ln>
          <a:effectLst>
            <a:softEdge rad="112500"/>
          </a:effectLst>
        </p:spPr>
      </p:pic>
      <p:sp>
        <p:nvSpPr>
          <p:cNvPr id="9" name="TextBox 8">
            <a:extLst>
              <a:ext uri="{FF2B5EF4-FFF2-40B4-BE49-F238E27FC236}">
                <a16:creationId xmlns:a16="http://schemas.microsoft.com/office/drawing/2014/main" id="{FB9D3874-4A95-4ED9-8DE0-70BFFEC28415}"/>
              </a:ext>
            </a:extLst>
          </p:cNvPr>
          <p:cNvSpPr txBox="1"/>
          <p:nvPr/>
        </p:nvSpPr>
        <p:spPr>
          <a:xfrm>
            <a:off x="6108899" y="4394600"/>
            <a:ext cx="2108226" cy="2308324"/>
          </a:xfrm>
          <a:prstGeom prst="rect">
            <a:avLst/>
          </a:prstGeom>
          <a:noFill/>
        </p:spPr>
        <p:txBody>
          <a:bodyPr wrap="square" rtlCol="0">
            <a:spAutoFit/>
          </a:bodyPr>
          <a:lstStyle/>
          <a:p>
            <a:endParaRPr lang="en-GB" dirty="0"/>
          </a:p>
        </p:txBody>
      </p:sp>
      <p:sp>
        <p:nvSpPr>
          <p:cNvPr id="5" name="TextBox 4">
            <a:extLst>
              <a:ext uri="{FF2B5EF4-FFF2-40B4-BE49-F238E27FC236}">
                <a16:creationId xmlns:a16="http://schemas.microsoft.com/office/drawing/2014/main" id="{DC491752-CD37-4B1F-AC03-62AD326E4C72}"/>
              </a:ext>
            </a:extLst>
          </p:cNvPr>
          <p:cNvSpPr txBox="1"/>
          <p:nvPr/>
        </p:nvSpPr>
        <p:spPr>
          <a:xfrm>
            <a:off x="1185943" y="294830"/>
            <a:ext cx="6552994" cy="461665"/>
          </a:xfrm>
          <a:prstGeom prst="rect">
            <a:avLst/>
          </a:prstGeom>
          <a:noFill/>
        </p:spPr>
        <p:txBody>
          <a:bodyPr wrap="square" rtlCol="0">
            <a:spAutoFit/>
          </a:bodyPr>
          <a:lstStyle/>
          <a:p>
            <a:pPr algn="ctr"/>
            <a:r>
              <a:rPr lang="en-GB" sz="2400" dirty="0">
                <a:solidFill>
                  <a:srgbClr val="44375E"/>
                </a:solidFill>
              </a:rPr>
              <a:t>Key Stage 2 – Year 4</a:t>
            </a:r>
          </a:p>
        </p:txBody>
      </p:sp>
      <p:graphicFrame>
        <p:nvGraphicFramePr>
          <p:cNvPr id="8" name="Table 7">
            <a:extLst>
              <a:ext uri="{FF2B5EF4-FFF2-40B4-BE49-F238E27FC236}">
                <a16:creationId xmlns:a16="http://schemas.microsoft.com/office/drawing/2014/main" id="{AF2EB28A-353A-40D3-9B0A-A3D21D66254B}"/>
              </a:ext>
            </a:extLst>
          </p:cNvPr>
          <p:cNvGraphicFramePr>
            <a:graphicFrameLocks noGrp="1"/>
          </p:cNvGraphicFramePr>
          <p:nvPr>
            <p:extLst>
              <p:ext uri="{D42A27DB-BD31-4B8C-83A1-F6EECF244321}">
                <p14:modId xmlns:p14="http://schemas.microsoft.com/office/powerpoint/2010/main" val="2361650407"/>
              </p:ext>
            </p:extLst>
          </p:nvPr>
        </p:nvGraphicFramePr>
        <p:xfrm>
          <a:off x="287188" y="1031771"/>
          <a:ext cx="9333249" cy="5201042"/>
        </p:xfrm>
        <a:graphic>
          <a:graphicData uri="http://schemas.openxmlformats.org/drawingml/2006/table">
            <a:tbl>
              <a:tblPr firstRow="1" bandRow="1">
                <a:tableStyleId>{8A107856-5554-42FB-B03E-39F5DBC370BA}</a:tableStyleId>
              </a:tblPr>
              <a:tblGrid>
                <a:gridCol w="655414">
                  <a:extLst>
                    <a:ext uri="{9D8B030D-6E8A-4147-A177-3AD203B41FA5}">
                      <a16:colId xmlns:a16="http://schemas.microsoft.com/office/drawing/2014/main" val="3993469012"/>
                    </a:ext>
                  </a:extLst>
                </a:gridCol>
                <a:gridCol w="1217736">
                  <a:extLst>
                    <a:ext uri="{9D8B030D-6E8A-4147-A177-3AD203B41FA5}">
                      <a16:colId xmlns:a16="http://schemas.microsoft.com/office/drawing/2014/main" val="62550763"/>
                    </a:ext>
                  </a:extLst>
                </a:gridCol>
                <a:gridCol w="1009483">
                  <a:extLst>
                    <a:ext uri="{9D8B030D-6E8A-4147-A177-3AD203B41FA5}">
                      <a16:colId xmlns:a16="http://schemas.microsoft.com/office/drawing/2014/main" val="1504996340"/>
                    </a:ext>
                  </a:extLst>
                </a:gridCol>
                <a:gridCol w="4583966">
                  <a:extLst>
                    <a:ext uri="{9D8B030D-6E8A-4147-A177-3AD203B41FA5}">
                      <a16:colId xmlns:a16="http://schemas.microsoft.com/office/drawing/2014/main" val="1503854659"/>
                    </a:ext>
                  </a:extLst>
                </a:gridCol>
                <a:gridCol w="1866650">
                  <a:extLst>
                    <a:ext uri="{9D8B030D-6E8A-4147-A177-3AD203B41FA5}">
                      <a16:colId xmlns:a16="http://schemas.microsoft.com/office/drawing/2014/main" val="799716772"/>
                    </a:ext>
                  </a:extLst>
                </a:gridCol>
              </a:tblGrid>
              <a:tr h="756015">
                <a:tc>
                  <a:txBody>
                    <a:bodyPr/>
                    <a:lstStyle/>
                    <a:p>
                      <a:pPr algn="ctr">
                        <a:lnSpc>
                          <a:spcPct val="107000"/>
                        </a:lnSpc>
                        <a:spcAft>
                          <a:spcPts val="0"/>
                        </a:spcAft>
                      </a:pPr>
                      <a:r>
                        <a:rPr lang="en-GB" sz="1000" b="1" dirty="0">
                          <a:effectLst/>
                          <a:latin typeface="+mj-lt"/>
                          <a:ea typeface="Calibri" panose="020F0502020204030204" pitchFamily="34" charset="0"/>
                          <a:cs typeface="Times New Roman" panose="02020603050405020304" pitchFamily="18" charset="0"/>
                        </a:rPr>
                        <a:t>Term</a:t>
                      </a:r>
                      <a:endParaRPr lang="en-GB" sz="1100" dirty="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1000" b="1" dirty="0">
                          <a:effectLst/>
                          <a:latin typeface="+mj-lt"/>
                          <a:ea typeface="Calibri" panose="020F0502020204030204" pitchFamily="34" charset="0"/>
                          <a:cs typeface="Times New Roman" panose="02020603050405020304" pitchFamily="18" charset="0"/>
                        </a:rPr>
                        <a:t>NC objectives</a:t>
                      </a:r>
                      <a:endParaRPr lang="en-GB" sz="1100" dirty="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1000" b="1" dirty="0">
                          <a:effectLst/>
                          <a:latin typeface="+mj-lt"/>
                          <a:ea typeface="Calibri" panose="020F0502020204030204" pitchFamily="34" charset="0"/>
                          <a:cs typeface="Times New Roman" panose="02020603050405020304" pitchFamily="18" charset="0"/>
                        </a:rPr>
                        <a:t>The Big Idea</a:t>
                      </a:r>
                      <a:endParaRPr lang="en-GB" sz="1100" dirty="0">
                        <a:effectLst/>
                        <a:latin typeface="+mj-lt"/>
                        <a:ea typeface="Calibri" panose="020F0502020204030204" pitchFamily="34" charset="0"/>
                        <a:cs typeface="Times New Roman" panose="02020603050405020304" pitchFamily="18" charset="0"/>
                      </a:endParaRPr>
                    </a:p>
                    <a:p>
                      <a:pPr algn="ctr">
                        <a:lnSpc>
                          <a:spcPct val="107000"/>
                        </a:lnSpc>
                        <a:spcAft>
                          <a:spcPts val="0"/>
                        </a:spcAft>
                      </a:pPr>
                      <a:r>
                        <a:rPr lang="en-GB" sz="1000" b="1" dirty="0">
                          <a:effectLst/>
                          <a:latin typeface="+mj-lt"/>
                          <a:ea typeface="Calibri" panose="020F0502020204030204" pitchFamily="34" charset="0"/>
                          <a:cs typeface="Times New Roman" panose="02020603050405020304" pitchFamily="18" charset="0"/>
                        </a:rPr>
                        <a:t> </a:t>
                      </a:r>
                      <a:endParaRPr lang="en-GB" sz="1100" dirty="0">
                        <a:effectLst/>
                        <a:latin typeface="+mj-lt"/>
                        <a:ea typeface="Calibri" panose="020F0502020204030204" pitchFamily="34" charset="0"/>
                        <a:cs typeface="Times New Roman" panose="02020603050405020304" pitchFamily="18" charset="0"/>
                      </a:endParaRPr>
                    </a:p>
                    <a:p>
                      <a:pPr algn="ctr">
                        <a:lnSpc>
                          <a:spcPct val="107000"/>
                        </a:lnSpc>
                        <a:spcAft>
                          <a:spcPts val="0"/>
                        </a:spcAft>
                      </a:pPr>
                      <a:r>
                        <a:rPr lang="en-GB" sz="1000" b="1" dirty="0">
                          <a:effectLst/>
                          <a:latin typeface="+mj-lt"/>
                          <a:ea typeface="Calibri" panose="020F0502020204030204" pitchFamily="34" charset="0"/>
                          <a:cs typeface="Times New Roman" panose="02020603050405020304" pitchFamily="18" charset="0"/>
                        </a:rPr>
                        <a:t>Substantive Concepts</a:t>
                      </a:r>
                      <a:endParaRPr lang="en-GB" sz="1100" dirty="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1000" b="1" dirty="0">
                          <a:effectLst/>
                          <a:latin typeface="+mj-lt"/>
                          <a:ea typeface="Calibri" panose="020F0502020204030204" pitchFamily="34" charset="0"/>
                          <a:cs typeface="Times New Roman" panose="02020603050405020304" pitchFamily="18" charset="0"/>
                        </a:rPr>
                        <a:t>How will I think and act like a Historian</a:t>
                      </a:r>
                      <a:endParaRPr lang="en-GB" sz="1100" dirty="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1000" b="1" dirty="0">
                          <a:effectLst/>
                          <a:latin typeface="+mj-lt"/>
                          <a:ea typeface="Calibri" panose="020F0502020204030204" pitchFamily="34" charset="0"/>
                          <a:cs typeface="Times New Roman" panose="02020603050405020304" pitchFamily="18" charset="0"/>
                        </a:rPr>
                        <a:t>Pupil Outcomes</a:t>
                      </a:r>
                      <a:endParaRPr lang="en-GB" sz="1100" dirty="0">
                        <a:effectLst/>
                        <a:latin typeface="+mj-lt"/>
                        <a:ea typeface="Calibri" panose="020F0502020204030204" pitchFamily="34" charset="0"/>
                        <a:cs typeface="Times New Roman" panose="02020603050405020304" pitchFamily="18" charset="0"/>
                      </a:endParaRPr>
                    </a:p>
                    <a:p>
                      <a:pPr algn="ctr">
                        <a:lnSpc>
                          <a:spcPct val="107000"/>
                        </a:lnSpc>
                        <a:spcAft>
                          <a:spcPts val="0"/>
                        </a:spcAft>
                      </a:pPr>
                      <a:r>
                        <a:rPr lang="en-GB" sz="1000" b="1" dirty="0">
                          <a:effectLst/>
                          <a:latin typeface="+mj-lt"/>
                          <a:ea typeface="Calibri" panose="020F0502020204030204" pitchFamily="34" charset="0"/>
                          <a:cs typeface="Times New Roman" panose="02020603050405020304" pitchFamily="18" charset="0"/>
                        </a:rPr>
                        <a:t>Historical knowledge and understanding</a:t>
                      </a:r>
                      <a:endParaRPr lang="en-GB" sz="1100" dirty="0">
                        <a:effectLst/>
                        <a:latin typeface="+mj-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61393765"/>
                  </a:ext>
                </a:extLst>
              </a:tr>
              <a:tr h="2911370">
                <a:tc>
                  <a:txBody>
                    <a:bodyPr/>
                    <a:lstStyle/>
                    <a:p>
                      <a:pPr>
                        <a:lnSpc>
                          <a:spcPct val="107000"/>
                        </a:lnSpc>
                        <a:spcAft>
                          <a:spcPts val="0"/>
                        </a:spcAft>
                      </a:pPr>
                      <a:r>
                        <a:rPr lang="en-GB" sz="1000" b="1">
                          <a:effectLst/>
                          <a:latin typeface="+mn-lt"/>
                          <a:ea typeface="Calibri" panose="020F0502020204030204" pitchFamily="34" charset="0"/>
                          <a:cs typeface="Times New Roman" panose="02020603050405020304" pitchFamily="18" charset="0"/>
                        </a:rPr>
                        <a:t>Year 4 Autumn Term</a:t>
                      </a:r>
                      <a:endParaRPr lang="en-GB" sz="1000">
                        <a:effectLst/>
                        <a:latin typeface="+mn-lt"/>
                        <a:ea typeface="Calibri" panose="020F0502020204030204" pitchFamily="34" charset="0"/>
                        <a:cs typeface="Times New Roman" panose="02020603050405020304" pitchFamily="18" charset="0"/>
                      </a:endParaRPr>
                    </a:p>
                    <a:p>
                      <a:pPr>
                        <a:lnSpc>
                          <a:spcPct val="107000"/>
                        </a:lnSpc>
                        <a:spcAft>
                          <a:spcPts val="0"/>
                        </a:spcAft>
                      </a:pPr>
                      <a:r>
                        <a:rPr lang="en-GB" sz="1000" b="1">
                          <a:effectLst/>
                          <a:latin typeface="+mn-lt"/>
                          <a:ea typeface="Calibri" panose="020F0502020204030204" pitchFamily="34" charset="0"/>
                          <a:cs typeface="Times New Roman" panose="02020603050405020304" pitchFamily="18" charset="0"/>
                        </a:rPr>
                        <a:t> </a:t>
                      </a:r>
                      <a:endParaRPr lang="en-GB" sz="1000">
                        <a:effectLst/>
                        <a:latin typeface="+mn-lt"/>
                        <a:ea typeface="Calibri" panose="020F0502020204030204" pitchFamily="34" charset="0"/>
                        <a:cs typeface="Times New Roman" panose="02020603050405020304" pitchFamily="18" charset="0"/>
                      </a:endParaRPr>
                    </a:p>
                    <a:p>
                      <a:pPr>
                        <a:lnSpc>
                          <a:spcPct val="107000"/>
                        </a:lnSpc>
                        <a:spcAft>
                          <a:spcPts val="0"/>
                        </a:spcAft>
                      </a:pPr>
                      <a:r>
                        <a:rPr lang="en-GB" sz="1000" b="1">
                          <a:effectLst/>
                          <a:latin typeface="+mn-lt"/>
                          <a:ea typeface="Calibri" panose="020F0502020204030204" pitchFamily="34" charset="0"/>
                          <a:cs typeface="Calibri" panose="020F0502020204030204" pitchFamily="34" charset="0"/>
                        </a:rPr>
                        <a:t> </a:t>
                      </a:r>
                      <a:endParaRPr lang="en-GB" sz="10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000" b="0" dirty="0">
                          <a:effectLst/>
                          <a:latin typeface="+mn-lt"/>
                          <a:ea typeface="Times New Roman" panose="02020603050405020304" pitchFamily="18" charset="0"/>
                          <a:cs typeface="Times New Roman" panose="02020603050405020304" pitchFamily="18" charset="0"/>
                        </a:rPr>
                        <a:t>Britain’s settlement by Anglo-Saxons and Scots</a:t>
                      </a:r>
                      <a:endParaRPr lang="en-GB" sz="1000" b="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000" b="0" dirty="0">
                          <a:effectLst/>
                          <a:latin typeface="+mn-lt"/>
                          <a:ea typeface="Calibri" panose="020F0502020204030204" pitchFamily="34" charset="0"/>
                          <a:cs typeface="Times New Roman" panose="02020603050405020304" pitchFamily="18" charset="0"/>
                        </a:rPr>
                        <a:t>Anglo-Saxons</a:t>
                      </a:r>
                    </a:p>
                    <a:p>
                      <a:pPr>
                        <a:lnSpc>
                          <a:spcPct val="107000"/>
                        </a:lnSpc>
                        <a:spcAft>
                          <a:spcPts val="0"/>
                        </a:spcAft>
                      </a:pPr>
                      <a:r>
                        <a:rPr lang="en-GB" sz="1000" b="1" dirty="0">
                          <a:effectLst/>
                          <a:latin typeface="+mn-lt"/>
                          <a:ea typeface="Calibri" panose="020F0502020204030204" pitchFamily="34" charset="0"/>
                          <a:cs typeface="Times New Roman" panose="02020603050405020304" pitchFamily="18" charset="0"/>
                        </a:rPr>
                        <a:t> </a:t>
                      </a:r>
                      <a:endParaRPr lang="en-GB" sz="1000" dirty="0">
                        <a:effectLst/>
                        <a:latin typeface="+mn-lt"/>
                        <a:ea typeface="Calibri" panose="020F0502020204030204" pitchFamily="34" charset="0"/>
                        <a:cs typeface="Times New Roman" panose="02020603050405020304" pitchFamily="18" charset="0"/>
                      </a:endParaRPr>
                    </a:p>
                    <a:p>
                      <a:pPr>
                        <a:lnSpc>
                          <a:spcPct val="107000"/>
                        </a:lnSpc>
                        <a:spcAft>
                          <a:spcPts val="0"/>
                        </a:spcAft>
                      </a:pPr>
                      <a:r>
                        <a:rPr lang="en-GB" sz="1000" b="1" dirty="0">
                          <a:effectLst/>
                          <a:latin typeface="+mn-lt"/>
                          <a:ea typeface="Calibri" panose="020F0502020204030204" pitchFamily="34" charset="0"/>
                          <a:cs typeface="Times New Roman" panose="02020603050405020304" pitchFamily="18" charset="0"/>
                        </a:rPr>
                        <a:t>Invasion</a:t>
                      </a:r>
                      <a:endParaRPr lang="en-GB" sz="1000" dirty="0">
                        <a:effectLst/>
                        <a:latin typeface="+mn-lt"/>
                        <a:ea typeface="Calibri" panose="020F0502020204030204" pitchFamily="34" charset="0"/>
                        <a:cs typeface="Times New Roman" panose="02020603050405020304" pitchFamily="18" charset="0"/>
                      </a:endParaRPr>
                    </a:p>
                    <a:p>
                      <a:pPr>
                        <a:lnSpc>
                          <a:spcPct val="107000"/>
                        </a:lnSpc>
                        <a:spcAft>
                          <a:spcPts val="0"/>
                        </a:spcAft>
                      </a:pPr>
                      <a:r>
                        <a:rPr lang="en-GB" sz="1000" b="1" dirty="0">
                          <a:effectLst/>
                          <a:latin typeface="+mn-lt"/>
                          <a:ea typeface="Calibri" panose="020F0502020204030204" pitchFamily="34" charset="0"/>
                          <a:cs typeface="Times New Roman" panose="02020603050405020304" pitchFamily="18" charset="0"/>
                        </a:rPr>
                        <a:t>Power</a:t>
                      </a:r>
                      <a:endParaRPr lang="en-GB" sz="1000" dirty="0">
                        <a:effectLst/>
                        <a:latin typeface="+mn-lt"/>
                        <a:ea typeface="Calibri" panose="020F0502020204030204" pitchFamily="34" charset="0"/>
                        <a:cs typeface="Times New Roman" panose="02020603050405020304" pitchFamily="18" charset="0"/>
                      </a:endParaRPr>
                    </a:p>
                    <a:p>
                      <a:pPr>
                        <a:lnSpc>
                          <a:spcPct val="107000"/>
                        </a:lnSpc>
                        <a:spcAft>
                          <a:spcPts val="0"/>
                        </a:spcAft>
                      </a:pPr>
                      <a:r>
                        <a:rPr lang="en-GB" sz="1000" b="1" dirty="0">
                          <a:effectLst/>
                          <a:latin typeface="+mn-lt"/>
                          <a:ea typeface="Calibri" panose="020F0502020204030204" pitchFamily="34" charset="0"/>
                          <a:cs typeface="Times New Roman" panose="02020603050405020304" pitchFamily="18" charset="0"/>
                        </a:rPr>
                        <a:t>Community</a:t>
                      </a:r>
                      <a:endParaRPr lang="en-GB" sz="10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endParaRPr lang="en-GB" dirty="0"/>
                    </a:p>
                  </a:txBody>
                  <a:tcPr/>
                </a:tc>
                <a:tc>
                  <a:txBody>
                    <a:bodyPr/>
                    <a:lstStyle/>
                    <a:p>
                      <a:pPr marL="171450" lvl="0" indent="-171450">
                        <a:buFont typeface="Arial" panose="020B0604020202020204" pitchFamily="34" charset="0"/>
                        <a:buChar char="•"/>
                      </a:pPr>
                      <a:r>
                        <a:rPr lang="en-GB" sz="800" kern="1200" dirty="0">
                          <a:solidFill>
                            <a:schemeClr val="dk1"/>
                          </a:solidFill>
                          <a:effectLst/>
                          <a:latin typeface="+mn-lt"/>
                          <a:ea typeface="+mn-ea"/>
                          <a:cs typeface="+mn-cs"/>
                        </a:rPr>
                        <a:t>I can explain why the Anglo-Saxons came to Britain.</a:t>
                      </a:r>
                    </a:p>
                    <a:p>
                      <a:pPr marL="171450" lvl="0" indent="-171450">
                        <a:buFont typeface="Arial" panose="020B0604020202020204" pitchFamily="34" charset="0"/>
                        <a:buChar char="•"/>
                      </a:pPr>
                      <a:r>
                        <a:rPr lang="en-GB" sz="800" kern="1200" dirty="0">
                          <a:solidFill>
                            <a:schemeClr val="dk1"/>
                          </a:solidFill>
                          <a:effectLst/>
                          <a:latin typeface="+mn-lt"/>
                          <a:ea typeface="+mn-ea"/>
                          <a:cs typeface="+mn-cs"/>
                        </a:rPr>
                        <a:t>I can identify where the Anglo-Saxons came from and how they got there.</a:t>
                      </a:r>
                    </a:p>
                    <a:p>
                      <a:pPr marL="171450" lvl="0" indent="-171450">
                        <a:buFont typeface="Arial" panose="020B0604020202020204" pitchFamily="34" charset="0"/>
                        <a:buChar char="•"/>
                      </a:pPr>
                      <a:r>
                        <a:rPr lang="en-GB" sz="800" kern="1200" dirty="0">
                          <a:solidFill>
                            <a:schemeClr val="dk1"/>
                          </a:solidFill>
                          <a:effectLst/>
                          <a:latin typeface="+mn-lt"/>
                          <a:ea typeface="+mn-ea"/>
                          <a:cs typeface="+mn-cs"/>
                        </a:rPr>
                        <a:t>I can explain what life was like for the Anglo-Saxons who settled in Britain.</a:t>
                      </a:r>
                    </a:p>
                    <a:p>
                      <a:pPr marL="171450" lvl="0" indent="-171450">
                        <a:buFont typeface="Arial" panose="020B0604020202020204" pitchFamily="34" charset="0"/>
                        <a:buChar char="•"/>
                      </a:pPr>
                      <a:r>
                        <a:rPr lang="en-GB" sz="800" kern="1200" dirty="0">
                          <a:solidFill>
                            <a:schemeClr val="dk1"/>
                          </a:solidFill>
                          <a:effectLst/>
                          <a:latin typeface="+mn-lt"/>
                          <a:ea typeface="+mn-ea"/>
                          <a:cs typeface="+mn-cs"/>
                        </a:rPr>
                        <a:t>I can identify what kingdoms were formed by the Anglo-Saxons.</a:t>
                      </a:r>
                    </a:p>
                    <a:p>
                      <a:pPr marL="171450" lvl="0" indent="-171450">
                        <a:buFont typeface="Arial" panose="020B0604020202020204" pitchFamily="34" charset="0"/>
                        <a:buChar char="•"/>
                      </a:pPr>
                      <a:r>
                        <a:rPr lang="en-GB" sz="800" kern="1200" dirty="0">
                          <a:solidFill>
                            <a:schemeClr val="dk1"/>
                          </a:solidFill>
                          <a:effectLst/>
                          <a:latin typeface="+mn-lt"/>
                          <a:ea typeface="+mn-ea"/>
                          <a:cs typeface="+mn-cs"/>
                        </a:rPr>
                        <a:t>I can identify the Anglo-Saxon kingdoms on a map of Britain.</a:t>
                      </a:r>
                    </a:p>
                    <a:p>
                      <a:pPr marL="171450" lvl="0" indent="-171450">
                        <a:buFont typeface="Arial" panose="020B0604020202020204" pitchFamily="34" charset="0"/>
                        <a:buChar char="•"/>
                      </a:pPr>
                      <a:r>
                        <a:rPr lang="en-GB" sz="800" kern="1200" dirty="0">
                          <a:solidFill>
                            <a:schemeClr val="dk1"/>
                          </a:solidFill>
                          <a:effectLst/>
                          <a:latin typeface="+mn-lt"/>
                          <a:ea typeface="+mn-ea"/>
                          <a:cs typeface="+mn-cs"/>
                        </a:rPr>
                        <a:t>I can show an understanding of Anglo-Saxon artefacts, heritage sites and place names and explain why they are important in developing an understanding of the past.</a:t>
                      </a:r>
                    </a:p>
                    <a:p>
                      <a:pPr marL="171450" lvl="0" indent="-171450">
                        <a:buFont typeface="Arial" panose="020B0604020202020204" pitchFamily="34" charset="0"/>
                        <a:buChar char="•"/>
                      </a:pPr>
                      <a:r>
                        <a:rPr lang="en-GB" sz="800" kern="1200" dirty="0">
                          <a:solidFill>
                            <a:schemeClr val="dk1"/>
                          </a:solidFill>
                          <a:effectLst/>
                          <a:latin typeface="+mn-lt"/>
                          <a:ea typeface="+mn-ea"/>
                          <a:cs typeface="+mn-cs"/>
                        </a:rPr>
                        <a:t>I can explain how religion influenced the Anglo-Saxons and show how we know this today.</a:t>
                      </a:r>
                    </a:p>
                  </a:txBody>
                  <a:tcPr/>
                </a:tc>
                <a:extLst>
                  <a:ext uri="{0D108BD9-81ED-4DB2-BD59-A6C34878D82A}">
                    <a16:rowId xmlns:a16="http://schemas.microsoft.com/office/drawing/2014/main" val="956065142"/>
                  </a:ext>
                </a:extLst>
              </a:tr>
              <a:tr h="286073">
                <a:tc gridSpan="5">
                  <a:txBody>
                    <a:bodyPr/>
                    <a:lstStyle/>
                    <a:p>
                      <a:pPr algn="ctr"/>
                      <a:r>
                        <a:rPr lang="en-GB" sz="1100" b="1" kern="1200" dirty="0">
                          <a:solidFill>
                            <a:schemeClr val="dk1"/>
                          </a:solidFill>
                          <a:effectLst/>
                          <a:latin typeface="+mn-lt"/>
                          <a:ea typeface="+mn-ea"/>
                          <a:cs typeface="+mn-cs"/>
                        </a:rPr>
                        <a:t>Curriculum Narrative</a:t>
                      </a:r>
                      <a:r>
                        <a:rPr lang="en-GB" sz="1100" b="0" kern="1200" dirty="0">
                          <a:solidFill>
                            <a:schemeClr val="dk1"/>
                          </a:solidFill>
                          <a:effectLst/>
                          <a:latin typeface="+mn-lt"/>
                          <a:ea typeface="+mn-ea"/>
                          <a:cs typeface="+mn-cs"/>
                        </a:rPr>
                        <a:t> </a:t>
                      </a:r>
                      <a:r>
                        <a:rPr lang="en-GB" sz="1100" b="1" kern="1200" dirty="0">
                          <a:solidFill>
                            <a:schemeClr val="dk1"/>
                          </a:solidFill>
                          <a:effectLst/>
                          <a:latin typeface="+mn-lt"/>
                          <a:ea typeface="+mn-ea"/>
                          <a:cs typeface="+mn-cs"/>
                        </a:rPr>
                        <a:t>and Previous Learning</a:t>
                      </a:r>
                      <a:endParaRPr lang="en-GB" sz="1100" dirty="0"/>
                    </a:p>
                  </a:txBody>
                  <a:tcPr marL="68580" marR="68580" marT="0" marB="0" anchor="ctr"/>
                </a:tc>
                <a:tc hMerge="1">
                  <a:txBody>
                    <a:bodyPr/>
                    <a:lstStyle/>
                    <a:p>
                      <a:pPr>
                        <a:lnSpc>
                          <a:spcPct val="107000"/>
                        </a:lnSpc>
                        <a:spcAft>
                          <a:spcPts val="0"/>
                        </a:spcAft>
                      </a:pPr>
                      <a:endParaRPr lang="en-GB" sz="1100" dirty="0">
                        <a:effectLst/>
                        <a:latin typeface="+mn-lt"/>
                        <a:ea typeface="Calibri" panose="020F0502020204030204" pitchFamily="34" charset="0"/>
                        <a:cs typeface="Times New Roman" panose="02020603050405020304" pitchFamily="18" charset="0"/>
                      </a:endParaRPr>
                    </a:p>
                  </a:txBody>
                  <a:tcPr marL="68580" marR="68580" marT="0" marB="0"/>
                </a:tc>
                <a:tc hMerge="1">
                  <a:txBody>
                    <a:bodyPr/>
                    <a:lstStyle/>
                    <a:p>
                      <a:pPr>
                        <a:lnSpc>
                          <a:spcPct val="107000"/>
                        </a:lnSpc>
                        <a:spcAft>
                          <a:spcPts val="0"/>
                        </a:spcAft>
                      </a:pPr>
                      <a:endParaRPr lang="en-GB" sz="1100" dirty="0">
                        <a:effectLst/>
                        <a:latin typeface="+mn-lt"/>
                        <a:ea typeface="Calibri" panose="020F0502020204030204" pitchFamily="34" charset="0"/>
                        <a:cs typeface="Times New Roman" panose="02020603050405020304" pitchFamily="18" charset="0"/>
                      </a:endParaRPr>
                    </a:p>
                  </a:txBody>
                  <a:tcPr marL="68580" marR="68580" marT="0" marB="0"/>
                </a:tc>
                <a:tc hMerge="1">
                  <a:txBody>
                    <a:bodyPr/>
                    <a:lstStyle/>
                    <a:p>
                      <a:endParaRPr lang="en-GB" dirty="0"/>
                    </a:p>
                  </a:txBody>
                  <a:tcPr/>
                </a:tc>
                <a:tc hMerge="1">
                  <a:txBody>
                    <a:bodyPr/>
                    <a:lstStyle/>
                    <a:p>
                      <a:endParaRPr lang="en-GB" dirty="0"/>
                    </a:p>
                  </a:txBody>
                  <a:tcPr/>
                </a:tc>
                <a:extLst>
                  <a:ext uri="{0D108BD9-81ED-4DB2-BD59-A6C34878D82A}">
                    <a16:rowId xmlns:a16="http://schemas.microsoft.com/office/drawing/2014/main" val="3048601186"/>
                  </a:ext>
                </a:extLst>
              </a:tr>
              <a:tr h="1247584">
                <a:tc gridSpan="5">
                  <a:txBody>
                    <a:bodyPr/>
                    <a:lstStyle/>
                    <a:p>
                      <a:endParaRPr lang="en-GB" sz="900"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extLst>
                  <a:ext uri="{0D108BD9-81ED-4DB2-BD59-A6C34878D82A}">
                    <a16:rowId xmlns:a16="http://schemas.microsoft.com/office/drawing/2014/main" val="2184194118"/>
                  </a:ext>
                </a:extLst>
              </a:tr>
            </a:tbl>
          </a:graphicData>
        </a:graphic>
      </p:graphicFrame>
      <p:pic>
        <p:nvPicPr>
          <p:cNvPr id="13" name="Picture 12">
            <a:extLst>
              <a:ext uri="{FF2B5EF4-FFF2-40B4-BE49-F238E27FC236}">
                <a16:creationId xmlns:a16="http://schemas.microsoft.com/office/drawing/2014/main" id="{ED72C2A7-ADAB-4D32-9B6C-D638E35BC5EF}"/>
              </a:ext>
            </a:extLst>
          </p:cNvPr>
          <p:cNvPicPr/>
          <p:nvPr/>
        </p:nvPicPr>
        <p:blipFill>
          <a:blip r:embed="rId3">
            <a:extLst>
              <a:ext uri="{28A0092B-C50C-407E-A947-70E740481C1C}">
                <a14:useLocalDpi xmlns:a14="http://schemas.microsoft.com/office/drawing/2010/main" val="0"/>
              </a:ext>
            </a:extLst>
          </a:blip>
          <a:stretch>
            <a:fillRect/>
          </a:stretch>
        </p:blipFill>
        <p:spPr>
          <a:xfrm>
            <a:off x="3339403" y="1858698"/>
            <a:ext cx="4298315" cy="2192020"/>
          </a:xfrm>
          <a:prstGeom prst="rect">
            <a:avLst/>
          </a:prstGeom>
        </p:spPr>
      </p:pic>
      <p:pic>
        <p:nvPicPr>
          <p:cNvPr id="14" name="Picture 13">
            <a:extLst>
              <a:ext uri="{FF2B5EF4-FFF2-40B4-BE49-F238E27FC236}">
                <a16:creationId xmlns:a16="http://schemas.microsoft.com/office/drawing/2014/main" id="{6CBE7CB0-7409-43B6-B6CC-C1E24C1DDC97}"/>
              </a:ext>
            </a:extLst>
          </p:cNvPr>
          <p:cNvPicPr/>
          <p:nvPr/>
        </p:nvPicPr>
        <p:blipFill rotWithShape="1">
          <a:blip r:embed="rId4">
            <a:extLst>
              <a:ext uri="{28A0092B-C50C-407E-A947-70E740481C1C}">
                <a14:useLocalDpi xmlns:a14="http://schemas.microsoft.com/office/drawing/2010/main" val="0"/>
              </a:ext>
            </a:extLst>
          </a:blip>
          <a:srcRect l="9987" t="61101" b="-815"/>
          <a:stretch/>
        </p:blipFill>
        <p:spPr bwMode="auto">
          <a:xfrm>
            <a:off x="360363" y="5214735"/>
            <a:ext cx="5408295" cy="495300"/>
          </a:xfrm>
          <a:prstGeom prst="rect">
            <a:avLst/>
          </a:prstGeom>
          <a:ln>
            <a:noFill/>
          </a:ln>
          <a:extLst>
            <a:ext uri="{53640926-AAD7-44D8-BBD7-CCE9431645EC}">
              <a14:shadowObscured xmlns:a14="http://schemas.microsoft.com/office/drawing/2010/main"/>
            </a:ext>
          </a:extLst>
        </p:spPr>
      </p:pic>
      <p:pic>
        <p:nvPicPr>
          <p:cNvPr id="16" name="Picture 15">
            <a:extLst>
              <a:ext uri="{FF2B5EF4-FFF2-40B4-BE49-F238E27FC236}">
                <a16:creationId xmlns:a16="http://schemas.microsoft.com/office/drawing/2014/main" id="{6966EF25-8D9B-459A-B1FE-8AA5BBE59514}"/>
              </a:ext>
            </a:extLst>
          </p:cNvPr>
          <p:cNvPicPr/>
          <p:nvPr/>
        </p:nvPicPr>
        <p:blipFill rotWithShape="1">
          <a:blip r:embed="rId5">
            <a:extLst>
              <a:ext uri="{28A0092B-C50C-407E-A947-70E740481C1C}">
                <a14:useLocalDpi xmlns:a14="http://schemas.microsoft.com/office/drawing/2010/main" val="0"/>
              </a:ext>
            </a:extLst>
          </a:blip>
          <a:srcRect t="10663" r="49097" b="16158"/>
          <a:stretch/>
        </p:blipFill>
        <p:spPr>
          <a:xfrm>
            <a:off x="6536943" y="5093294"/>
            <a:ext cx="2889672" cy="522778"/>
          </a:xfrm>
          <a:prstGeom prst="rect">
            <a:avLst/>
          </a:prstGeom>
        </p:spPr>
      </p:pic>
      <p:pic>
        <p:nvPicPr>
          <p:cNvPr id="17" name="Picture 16">
            <a:extLst>
              <a:ext uri="{FF2B5EF4-FFF2-40B4-BE49-F238E27FC236}">
                <a16:creationId xmlns:a16="http://schemas.microsoft.com/office/drawing/2014/main" id="{64DE2D68-1E96-4EDC-9B70-3CEC4C73A540}"/>
              </a:ext>
            </a:extLst>
          </p:cNvPr>
          <p:cNvPicPr/>
          <p:nvPr/>
        </p:nvPicPr>
        <p:blipFill rotWithShape="1">
          <a:blip r:embed="rId5">
            <a:extLst>
              <a:ext uri="{28A0092B-C50C-407E-A947-70E740481C1C}">
                <a14:useLocalDpi xmlns:a14="http://schemas.microsoft.com/office/drawing/2010/main" val="0"/>
              </a:ext>
            </a:extLst>
          </a:blip>
          <a:srcRect l="56390" t="12924" b="17009"/>
          <a:stretch/>
        </p:blipFill>
        <p:spPr>
          <a:xfrm>
            <a:off x="6529365" y="5710035"/>
            <a:ext cx="2475712" cy="500548"/>
          </a:xfrm>
          <a:prstGeom prst="rect">
            <a:avLst/>
          </a:prstGeom>
        </p:spPr>
      </p:pic>
    </p:spTree>
    <p:extLst>
      <p:ext uri="{BB962C8B-B14F-4D97-AF65-F5344CB8AC3E}">
        <p14:creationId xmlns:p14="http://schemas.microsoft.com/office/powerpoint/2010/main" val="38517497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1">
            <a:extLst>
              <a:ext uri="{FF2B5EF4-FFF2-40B4-BE49-F238E27FC236}">
                <a16:creationId xmlns:a16="http://schemas.microsoft.com/office/drawing/2014/main" id="{6B9B7142-C494-78C7-0CFC-B85C6BFD8DED}"/>
              </a:ext>
            </a:extLst>
          </p:cNvPr>
          <p:cNvSpPr txBox="1">
            <a:spLocks/>
          </p:cNvSpPr>
          <p:nvPr/>
        </p:nvSpPr>
        <p:spPr>
          <a:xfrm>
            <a:off x="5033010" y="6559771"/>
            <a:ext cx="4872990" cy="281305"/>
          </a:xfrm>
          <a:prstGeom prst="rect">
            <a:avLst/>
          </a:prstGeom>
        </p:spPr>
        <p:txBody>
          <a:bodyPr vert="horz" wrap="square" lIns="91440" tIns="45720" rIns="91440" bIns="45720" rtlCol="0">
            <a:noAutofit/>
          </a:bodyPr>
          <a:lstStyle/>
          <a:p>
            <a:pPr algn="r">
              <a:lnSpc>
                <a:spcPct val="120000"/>
              </a:lnSpc>
              <a:spcAft>
                <a:spcPts val="1200"/>
              </a:spcAft>
            </a:pPr>
            <a:r>
              <a:rPr lang="en-US" sz="1000" kern="1200" dirty="0">
                <a:solidFill>
                  <a:schemeClr val="tx2"/>
                </a:solidFill>
                <a:effectLst/>
                <a:latin typeface="United Curriculum" pitchFamily="50" charset="0"/>
                <a:ea typeface="Calibri" panose="020F0502020204030204" pitchFamily="34" charset="0"/>
                <a:cs typeface="Times New Roman" panose="02020603050405020304" pitchFamily="18" charset="0"/>
              </a:rPr>
              <a:t> </a:t>
            </a:r>
            <a:endParaRPr lang="en-GB" sz="1100" dirty="0">
              <a:solidFill>
                <a:schemeClr val="tx2"/>
              </a:solidFill>
              <a:effectLst/>
              <a:latin typeface="United Curriculum" pitchFamily="50" charset="0"/>
              <a:ea typeface="Calibri" panose="020F0502020204030204" pitchFamily="34" charset="0"/>
              <a:cs typeface="Times New Roman" panose="02020603050405020304" pitchFamily="18" charset="0"/>
            </a:endParaRPr>
          </a:p>
        </p:txBody>
      </p:sp>
      <p:sp>
        <p:nvSpPr>
          <p:cNvPr id="24" name="Freeform: Shape 23">
            <a:extLst>
              <a:ext uri="{FF2B5EF4-FFF2-40B4-BE49-F238E27FC236}">
                <a16:creationId xmlns:a16="http://schemas.microsoft.com/office/drawing/2014/main" id="{3003C2D6-7463-2227-0B15-C40C3549448B}"/>
              </a:ext>
            </a:extLst>
          </p:cNvPr>
          <p:cNvSpPr/>
          <p:nvPr/>
        </p:nvSpPr>
        <p:spPr>
          <a:xfrm>
            <a:off x="5768658" y="5026515"/>
            <a:ext cx="5657" cy="44371"/>
          </a:xfrm>
          <a:custGeom>
            <a:avLst/>
            <a:gdLst>
              <a:gd name="connsiteX0" fmla="*/ 0 w 5657"/>
              <a:gd name="connsiteY0" fmla="*/ 0 h 44371"/>
              <a:gd name="connsiteX1" fmla="*/ 5657 w 5657"/>
              <a:gd name="connsiteY1" fmla="*/ 0 h 44371"/>
              <a:gd name="connsiteX2" fmla="*/ 5657 w 5657"/>
              <a:gd name="connsiteY2" fmla="*/ 44371 h 44371"/>
              <a:gd name="connsiteX3" fmla="*/ 0 w 5657"/>
              <a:gd name="connsiteY3" fmla="*/ 44371 h 44371"/>
            </a:gdLst>
            <a:ahLst/>
            <a:cxnLst>
              <a:cxn ang="0">
                <a:pos x="connsiteX0" y="connsiteY0"/>
              </a:cxn>
              <a:cxn ang="0">
                <a:pos x="connsiteX1" y="connsiteY1"/>
              </a:cxn>
              <a:cxn ang="0">
                <a:pos x="connsiteX2" y="connsiteY2"/>
              </a:cxn>
              <a:cxn ang="0">
                <a:pos x="connsiteX3" y="connsiteY3"/>
              </a:cxn>
            </a:cxnLst>
            <a:rect l="l" t="t" r="r" b="b"/>
            <a:pathLst>
              <a:path w="5657" h="44371">
                <a:moveTo>
                  <a:pt x="0" y="0"/>
                </a:moveTo>
                <a:lnTo>
                  <a:pt x="5657" y="0"/>
                </a:lnTo>
                <a:lnTo>
                  <a:pt x="5657" y="44371"/>
                </a:lnTo>
                <a:lnTo>
                  <a:pt x="0" y="44371"/>
                </a:lnTo>
                <a:close/>
              </a:path>
            </a:pathLst>
          </a:custGeom>
          <a:solidFill>
            <a:srgbClr val="FFFFFF"/>
          </a:solidFill>
          <a:ln w="11092" cap="flat">
            <a:noFill/>
            <a:prstDash val="solid"/>
            <a:miter/>
          </a:ln>
        </p:spPr>
        <p:txBody>
          <a:bodyPr rtlCol="0" anchor="ctr"/>
          <a:lstStyle/>
          <a:p>
            <a:endParaRPr lang="en-GB"/>
          </a:p>
        </p:txBody>
      </p:sp>
      <p:sp>
        <p:nvSpPr>
          <p:cNvPr id="62" name="TextBox 61">
            <a:extLst>
              <a:ext uri="{FF2B5EF4-FFF2-40B4-BE49-F238E27FC236}">
                <a16:creationId xmlns:a16="http://schemas.microsoft.com/office/drawing/2014/main" id="{5096ECA1-B4A2-9CBB-C54A-83FE9E8691D6}"/>
              </a:ext>
            </a:extLst>
          </p:cNvPr>
          <p:cNvSpPr txBox="1"/>
          <p:nvPr/>
        </p:nvSpPr>
        <p:spPr>
          <a:xfrm>
            <a:off x="833924" y="1309836"/>
            <a:ext cx="704039" cy="338554"/>
          </a:xfrm>
          <a:prstGeom prst="rect">
            <a:avLst/>
          </a:prstGeom>
          <a:noFill/>
        </p:spPr>
        <p:txBody>
          <a:bodyPr wrap="none" rtlCol="0">
            <a:spAutoFit/>
          </a:bodyPr>
          <a:lstStyle/>
          <a:p>
            <a:pPr algn="ctr"/>
            <a:r>
              <a:rPr lang="en-GB" sz="1600" spc="0" baseline="0" dirty="0">
                <a:ln w="1569" cap="flat">
                  <a:solidFill>
                    <a:srgbClr val="FFFFFF"/>
                  </a:solidFill>
                  <a:miter/>
                </a:ln>
                <a:solidFill>
                  <a:srgbClr val="FFFFFF"/>
                </a:solidFill>
                <a:latin typeface="Arial Rounded MT Bold" panose="020F0704030504030204" pitchFamily="34" charset="0"/>
                <a:sym typeface="United Curriculum"/>
                <a:rtl val="0"/>
              </a:rPr>
              <a:t>N 3-4</a:t>
            </a:r>
          </a:p>
        </p:txBody>
      </p:sp>
      <p:sp>
        <p:nvSpPr>
          <p:cNvPr id="69" name="TextBox 68">
            <a:extLst>
              <a:ext uri="{FF2B5EF4-FFF2-40B4-BE49-F238E27FC236}">
                <a16:creationId xmlns:a16="http://schemas.microsoft.com/office/drawing/2014/main" id="{98259B73-26C3-86C3-349C-73034D47D263}"/>
              </a:ext>
            </a:extLst>
          </p:cNvPr>
          <p:cNvSpPr txBox="1"/>
          <p:nvPr/>
        </p:nvSpPr>
        <p:spPr>
          <a:xfrm>
            <a:off x="1500350" y="5427009"/>
            <a:ext cx="635109" cy="584775"/>
          </a:xfrm>
          <a:prstGeom prst="rect">
            <a:avLst/>
          </a:prstGeom>
          <a:noFill/>
        </p:spPr>
        <p:txBody>
          <a:bodyPr wrap="none" rtlCol="0">
            <a:spAutoFit/>
          </a:bodyPr>
          <a:lstStyle/>
          <a:p>
            <a:pPr algn="ctr"/>
            <a:r>
              <a:rPr lang="en-GB" sz="1600" spc="0" baseline="0" dirty="0">
                <a:ln w="1569" cap="flat">
                  <a:solidFill>
                    <a:srgbClr val="FFFFFF"/>
                  </a:solidFill>
                  <a:miter/>
                </a:ln>
                <a:solidFill>
                  <a:srgbClr val="FFFFFF"/>
                </a:solidFill>
                <a:latin typeface="Arial Rounded MT Bold" panose="020F0704030504030204" pitchFamily="34" charset="0"/>
                <a:sym typeface="United Curriculum"/>
                <a:rtl val="0"/>
              </a:rPr>
              <a:t>Year</a:t>
            </a:r>
          </a:p>
          <a:p>
            <a:pPr algn="ctr"/>
            <a:r>
              <a:rPr lang="en-GB" sz="1600" spc="0" baseline="0" dirty="0">
                <a:ln w="1569" cap="flat">
                  <a:solidFill>
                    <a:srgbClr val="FFFFFF"/>
                  </a:solidFill>
                  <a:miter/>
                </a:ln>
                <a:solidFill>
                  <a:srgbClr val="FFFFFF"/>
                </a:solidFill>
                <a:latin typeface="Arial Rounded MT Bold" panose="020F0704030504030204" pitchFamily="34" charset="0"/>
                <a:sym typeface="United Curriculum"/>
                <a:rtl val="0"/>
              </a:rPr>
              <a:t>1</a:t>
            </a:r>
          </a:p>
        </p:txBody>
      </p:sp>
      <p:sp>
        <p:nvSpPr>
          <p:cNvPr id="89" name="TextBox 88">
            <a:extLst>
              <a:ext uri="{FF2B5EF4-FFF2-40B4-BE49-F238E27FC236}">
                <a16:creationId xmlns:a16="http://schemas.microsoft.com/office/drawing/2014/main" id="{1550B725-3912-7262-289B-882EF90B3FD5}"/>
              </a:ext>
            </a:extLst>
          </p:cNvPr>
          <p:cNvSpPr txBox="1"/>
          <p:nvPr/>
        </p:nvSpPr>
        <p:spPr>
          <a:xfrm>
            <a:off x="5274821" y="1493107"/>
            <a:ext cx="635110" cy="584775"/>
          </a:xfrm>
          <a:prstGeom prst="rect">
            <a:avLst/>
          </a:prstGeom>
          <a:noFill/>
        </p:spPr>
        <p:txBody>
          <a:bodyPr wrap="none" rtlCol="0">
            <a:spAutoFit/>
          </a:bodyPr>
          <a:lstStyle/>
          <a:p>
            <a:pPr algn="ctr"/>
            <a:r>
              <a:rPr lang="en-GB" sz="1600" spc="0" baseline="0" dirty="0">
                <a:ln w="1569" cap="flat">
                  <a:solidFill>
                    <a:srgbClr val="FFFFFF"/>
                  </a:solidFill>
                  <a:miter/>
                </a:ln>
                <a:solidFill>
                  <a:srgbClr val="FFFFFF"/>
                </a:solidFill>
                <a:latin typeface="Arial Rounded MT Bold" panose="020F0704030504030204" pitchFamily="34" charset="0"/>
                <a:sym typeface="United Curriculum"/>
                <a:rtl val="0"/>
              </a:rPr>
              <a:t>Year</a:t>
            </a:r>
          </a:p>
          <a:p>
            <a:pPr algn="ctr"/>
            <a:r>
              <a:rPr lang="en-GB" sz="1600" spc="0" baseline="0" dirty="0">
                <a:ln w="1569" cap="flat">
                  <a:solidFill>
                    <a:srgbClr val="FFFFFF"/>
                  </a:solidFill>
                  <a:miter/>
                </a:ln>
                <a:solidFill>
                  <a:srgbClr val="FFFFFF"/>
                </a:solidFill>
                <a:latin typeface="Arial Rounded MT Bold" panose="020F0704030504030204" pitchFamily="34" charset="0"/>
                <a:sym typeface="United Curriculum"/>
                <a:rtl val="0"/>
              </a:rPr>
              <a:t>4</a:t>
            </a:r>
          </a:p>
        </p:txBody>
      </p:sp>
      <p:sp>
        <p:nvSpPr>
          <p:cNvPr id="96" name="TextBox 95">
            <a:extLst>
              <a:ext uri="{FF2B5EF4-FFF2-40B4-BE49-F238E27FC236}">
                <a16:creationId xmlns:a16="http://schemas.microsoft.com/office/drawing/2014/main" id="{88226996-3B22-28B3-E1F2-380E176EA805}"/>
              </a:ext>
            </a:extLst>
          </p:cNvPr>
          <p:cNvSpPr txBox="1"/>
          <p:nvPr/>
        </p:nvSpPr>
        <p:spPr>
          <a:xfrm>
            <a:off x="6536943" y="5417648"/>
            <a:ext cx="635110" cy="584775"/>
          </a:xfrm>
          <a:prstGeom prst="rect">
            <a:avLst/>
          </a:prstGeom>
          <a:noFill/>
        </p:spPr>
        <p:txBody>
          <a:bodyPr wrap="none" rtlCol="0">
            <a:spAutoFit/>
          </a:bodyPr>
          <a:lstStyle/>
          <a:p>
            <a:pPr algn="ctr"/>
            <a:r>
              <a:rPr lang="en-GB" sz="1600" dirty="0">
                <a:ln w="1569" cap="flat">
                  <a:solidFill>
                    <a:srgbClr val="FFFFFF"/>
                  </a:solidFill>
                  <a:miter/>
                </a:ln>
                <a:solidFill>
                  <a:srgbClr val="FFFFFF"/>
                </a:solidFill>
                <a:latin typeface="Arial Rounded MT Bold" panose="020F0704030504030204" pitchFamily="34" charset="0"/>
                <a:sym typeface="ABeeZee"/>
                <a:rtl val="0"/>
              </a:rPr>
              <a:t>Ye</a:t>
            </a:r>
            <a:r>
              <a:rPr lang="en-GB" sz="1600" spc="0" baseline="0" dirty="0">
                <a:ln w="1569" cap="flat">
                  <a:solidFill>
                    <a:srgbClr val="FFFFFF"/>
                  </a:solidFill>
                  <a:miter/>
                </a:ln>
                <a:solidFill>
                  <a:srgbClr val="FFFFFF"/>
                </a:solidFill>
                <a:latin typeface="Arial Rounded MT Bold" panose="020F0704030504030204" pitchFamily="34" charset="0"/>
                <a:sym typeface="ABeeZee"/>
                <a:rtl val="0"/>
              </a:rPr>
              <a:t>ar</a:t>
            </a:r>
          </a:p>
          <a:p>
            <a:pPr algn="ctr"/>
            <a:r>
              <a:rPr lang="en-GB" sz="1600" spc="0" baseline="0" dirty="0">
                <a:ln w="1569" cap="flat">
                  <a:solidFill>
                    <a:srgbClr val="FFFFFF"/>
                  </a:solidFill>
                  <a:miter/>
                </a:ln>
                <a:solidFill>
                  <a:srgbClr val="FFFFFF"/>
                </a:solidFill>
                <a:latin typeface="Arial Rounded MT Bold" panose="020F0704030504030204" pitchFamily="34" charset="0"/>
                <a:sym typeface="ABeeZee"/>
                <a:rtl val="0"/>
              </a:rPr>
              <a:t>5</a:t>
            </a:r>
          </a:p>
        </p:txBody>
      </p:sp>
      <p:sp>
        <p:nvSpPr>
          <p:cNvPr id="98" name="TextBox 97">
            <a:extLst>
              <a:ext uri="{FF2B5EF4-FFF2-40B4-BE49-F238E27FC236}">
                <a16:creationId xmlns:a16="http://schemas.microsoft.com/office/drawing/2014/main" id="{0F3B352B-366C-5488-F31C-4304B9A64A71}"/>
              </a:ext>
            </a:extLst>
          </p:cNvPr>
          <p:cNvSpPr txBox="1"/>
          <p:nvPr/>
        </p:nvSpPr>
        <p:spPr>
          <a:xfrm>
            <a:off x="8283209" y="5771148"/>
            <a:ext cx="884656" cy="461665"/>
          </a:xfrm>
          <a:prstGeom prst="rect">
            <a:avLst/>
          </a:prstGeom>
          <a:noFill/>
        </p:spPr>
        <p:txBody>
          <a:bodyPr wrap="square" rtlCol="0">
            <a:spAutoFit/>
          </a:bodyPr>
          <a:lstStyle/>
          <a:p>
            <a:pPr algn="ctr"/>
            <a:r>
              <a:rPr lang="en-GB" sz="1200" spc="0" baseline="0" dirty="0">
                <a:ln w="1569" cap="flat">
                  <a:solidFill>
                    <a:srgbClr val="FFFFFF"/>
                  </a:solidFill>
                  <a:miter/>
                </a:ln>
                <a:solidFill>
                  <a:srgbClr val="FFFFFF"/>
                </a:solidFill>
                <a:latin typeface="Arial Rounded MT Bold" panose="020F0704030504030204" pitchFamily="34" charset="0"/>
                <a:sym typeface="ABeeZee"/>
                <a:rtl val="0"/>
              </a:rPr>
              <a:t>Key Stage 3</a:t>
            </a:r>
          </a:p>
        </p:txBody>
      </p:sp>
      <p:pic>
        <p:nvPicPr>
          <p:cNvPr id="81" name="Picture 80">
            <a:extLst>
              <a:ext uri="{FF2B5EF4-FFF2-40B4-BE49-F238E27FC236}">
                <a16:creationId xmlns:a16="http://schemas.microsoft.com/office/drawing/2014/main" id="{B1CB9F86-4649-4C25-B8AF-78AD3AFF5E2D}"/>
              </a:ext>
            </a:extLst>
          </p:cNvPr>
          <p:cNvPicPr/>
          <p:nvPr/>
        </p:nvPicPr>
        <p:blipFill rotWithShape="1">
          <a:blip r:embed="rId2"/>
          <a:srcRect l="7807" t="7443" r="8178" b="10090"/>
          <a:stretch/>
        </p:blipFill>
        <p:spPr>
          <a:xfrm>
            <a:off x="8615082" y="12289"/>
            <a:ext cx="884656" cy="825513"/>
          </a:xfrm>
          <a:prstGeom prst="ellipse">
            <a:avLst/>
          </a:prstGeom>
          <a:ln>
            <a:noFill/>
          </a:ln>
          <a:effectLst>
            <a:softEdge rad="112500"/>
          </a:effectLst>
        </p:spPr>
      </p:pic>
      <p:sp>
        <p:nvSpPr>
          <p:cNvPr id="9" name="TextBox 8">
            <a:extLst>
              <a:ext uri="{FF2B5EF4-FFF2-40B4-BE49-F238E27FC236}">
                <a16:creationId xmlns:a16="http://schemas.microsoft.com/office/drawing/2014/main" id="{FB9D3874-4A95-4ED9-8DE0-70BFFEC28415}"/>
              </a:ext>
            </a:extLst>
          </p:cNvPr>
          <p:cNvSpPr txBox="1"/>
          <p:nvPr/>
        </p:nvSpPr>
        <p:spPr>
          <a:xfrm>
            <a:off x="6108899" y="4394600"/>
            <a:ext cx="2108226" cy="2308324"/>
          </a:xfrm>
          <a:prstGeom prst="rect">
            <a:avLst/>
          </a:prstGeom>
          <a:noFill/>
        </p:spPr>
        <p:txBody>
          <a:bodyPr wrap="square" rtlCol="0">
            <a:spAutoFit/>
          </a:bodyPr>
          <a:lstStyle/>
          <a:p>
            <a:endParaRPr lang="en-GB" dirty="0"/>
          </a:p>
        </p:txBody>
      </p:sp>
      <p:sp>
        <p:nvSpPr>
          <p:cNvPr id="5" name="TextBox 4">
            <a:extLst>
              <a:ext uri="{FF2B5EF4-FFF2-40B4-BE49-F238E27FC236}">
                <a16:creationId xmlns:a16="http://schemas.microsoft.com/office/drawing/2014/main" id="{DC491752-CD37-4B1F-AC03-62AD326E4C72}"/>
              </a:ext>
            </a:extLst>
          </p:cNvPr>
          <p:cNvSpPr txBox="1"/>
          <p:nvPr/>
        </p:nvSpPr>
        <p:spPr>
          <a:xfrm>
            <a:off x="1185943" y="294830"/>
            <a:ext cx="6552994" cy="461665"/>
          </a:xfrm>
          <a:prstGeom prst="rect">
            <a:avLst/>
          </a:prstGeom>
          <a:noFill/>
        </p:spPr>
        <p:txBody>
          <a:bodyPr wrap="square" rtlCol="0">
            <a:spAutoFit/>
          </a:bodyPr>
          <a:lstStyle/>
          <a:p>
            <a:pPr algn="ctr"/>
            <a:r>
              <a:rPr lang="en-GB" sz="2400" dirty="0">
                <a:solidFill>
                  <a:srgbClr val="44375E"/>
                </a:solidFill>
              </a:rPr>
              <a:t>Key Stage 2 – Year 4</a:t>
            </a:r>
          </a:p>
        </p:txBody>
      </p:sp>
      <p:graphicFrame>
        <p:nvGraphicFramePr>
          <p:cNvPr id="8" name="Table 7">
            <a:extLst>
              <a:ext uri="{FF2B5EF4-FFF2-40B4-BE49-F238E27FC236}">
                <a16:creationId xmlns:a16="http://schemas.microsoft.com/office/drawing/2014/main" id="{AF2EB28A-353A-40D3-9B0A-A3D21D66254B}"/>
              </a:ext>
            </a:extLst>
          </p:cNvPr>
          <p:cNvGraphicFramePr>
            <a:graphicFrameLocks noGrp="1"/>
          </p:cNvGraphicFramePr>
          <p:nvPr>
            <p:extLst>
              <p:ext uri="{D42A27DB-BD31-4B8C-83A1-F6EECF244321}">
                <p14:modId xmlns:p14="http://schemas.microsoft.com/office/powerpoint/2010/main" val="1009737907"/>
              </p:ext>
            </p:extLst>
          </p:nvPr>
        </p:nvGraphicFramePr>
        <p:xfrm>
          <a:off x="287188" y="1031771"/>
          <a:ext cx="9333249" cy="5258029"/>
        </p:xfrm>
        <a:graphic>
          <a:graphicData uri="http://schemas.openxmlformats.org/drawingml/2006/table">
            <a:tbl>
              <a:tblPr firstRow="1" bandRow="1">
                <a:tableStyleId>{8A107856-5554-42FB-B03E-39F5DBC370BA}</a:tableStyleId>
              </a:tblPr>
              <a:tblGrid>
                <a:gridCol w="655414">
                  <a:extLst>
                    <a:ext uri="{9D8B030D-6E8A-4147-A177-3AD203B41FA5}">
                      <a16:colId xmlns:a16="http://schemas.microsoft.com/office/drawing/2014/main" val="3993469012"/>
                    </a:ext>
                  </a:extLst>
                </a:gridCol>
                <a:gridCol w="1217736">
                  <a:extLst>
                    <a:ext uri="{9D8B030D-6E8A-4147-A177-3AD203B41FA5}">
                      <a16:colId xmlns:a16="http://schemas.microsoft.com/office/drawing/2014/main" val="62550763"/>
                    </a:ext>
                  </a:extLst>
                </a:gridCol>
                <a:gridCol w="1009483">
                  <a:extLst>
                    <a:ext uri="{9D8B030D-6E8A-4147-A177-3AD203B41FA5}">
                      <a16:colId xmlns:a16="http://schemas.microsoft.com/office/drawing/2014/main" val="1504996340"/>
                    </a:ext>
                  </a:extLst>
                </a:gridCol>
                <a:gridCol w="4583966">
                  <a:extLst>
                    <a:ext uri="{9D8B030D-6E8A-4147-A177-3AD203B41FA5}">
                      <a16:colId xmlns:a16="http://schemas.microsoft.com/office/drawing/2014/main" val="1503854659"/>
                    </a:ext>
                  </a:extLst>
                </a:gridCol>
                <a:gridCol w="1866650">
                  <a:extLst>
                    <a:ext uri="{9D8B030D-6E8A-4147-A177-3AD203B41FA5}">
                      <a16:colId xmlns:a16="http://schemas.microsoft.com/office/drawing/2014/main" val="799716772"/>
                    </a:ext>
                  </a:extLst>
                </a:gridCol>
              </a:tblGrid>
              <a:tr h="823923">
                <a:tc>
                  <a:txBody>
                    <a:bodyPr/>
                    <a:lstStyle/>
                    <a:p>
                      <a:pPr algn="ctr">
                        <a:lnSpc>
                          <a:spcPct val="107000"/>
                        </a:lnSpc>
                        <a:spcAft>
                          <a:spcPts val="0"/>
                        </a:spcAft>
                      </a:pPr>
                      <a:r>
                        <a:rPr lang="en-GB" sz="1000" b="1" dirty="0">
                          <a:effectLst/>
                          <a:latin typeface="+mj-lt"/>
                          <a:ea typeface="Calibri" panose="020F0502020204030204" pitchFamily="34" charset="0"/>
                          <a:cs typeface="Times New Roman" panose="02020603050405020304" pitchFamily="18" charset="0"/>
                        </a:rPr>
                        <a:t>Term</a:t>
                      </a:r>
                      <a:endParaRPr lang="en-GB" sz="1100" dirty="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1000" b="1" dirty="0">
                          <a:effectLst/>
                          <a:latin typeface="+mj-lt"/>
                          <a:ea typeface="Calibri" panose="020F0502020204030204" pitchFamily="34" charset="0"/>
                          <a:cs typeface="Times New Roman" panose="02020603050405020304" pitchFamily="18" charset="0"/>
                        </a:rPr>
                        <a:t>NC objectives</a:t>
                      </a:r>
                      <a:endParaRPr lang="en-GB" sz="1100" dirty="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1000" b="1" dirty="0">
                          <a:effectLst/>
                          <a:latin typeface="+mj-lt"/>
                          <a:ea typeface="Calibri" panose="020F0502020204030204" pitchFamily="34" charset="0"/>
                          <a:cs typeface="Times New Roman" panose="02020603050405020304" pitchFamily="18" charset="0"/>
                        </a:rPr>
                        <a:t>The Big Idea</a:t>
                      </a:r>
                      <a:endParaRPr lang="en-GB" sz="1100" dirty="0">
                        <a:effectLst/>
                        <a:latin typeface="+mj-lt"/>
                        <a:ea typeface="Calibri" panose="020F0502020204030204" pitchFamily="34" charset="0"/>
                        <a:cs typeface="Times New Roman" panose="02020603050405020304" pitchFamily="18" charset="0"/>
                      </a:endParaRPr>
                    </a:p>
                    <a:p>
                      <a:pPr algn="ctr">
                        <a:lnSpc>
                          <a:spcPct val="107000"/>
                        </a:lnSpc>
                        <a:spcAft>
                          <a:spcPts val="0"/>
                        </a:spcAft>
                      </a:pPr>
                      <a:r>
                        <a:rPr lang="en-GB" sz="1000" b="1" dirty="0">
                          <a:effectLst/>
                          <a:latin typeface="+mj-lt"/>
                          <a:ea typeface="Calibri" panose="020F0502020204030204" pitchFamily="34" charset="0"/>
                          <a:cs typeface="Times New Roman" panose="02020603050405020304" pitchFamily="18" charset="0"/>
                        </a:rPr>
                        <a:t> </a:t>
                      </a:r>
                      <a:endParaRPr lang="en-GB" sz="1100" dirty="0">
                        <a:effectLst/>
                        <a:latin typeface="+mj-lt"/>
                        <a:ea typeface="Calibri" panose="020F0502020204030204" pitchFamily="34" charset="0"/>
                        <a:cs typeface="Times New Roman" panose="02020603050405020304" pitchFamily="18" charset="0"/>
                      </a:endParaRPr>
                    </a:p>
                    <a:p>
                      <a:pPr algn="ctr">
                        <a:lnSpc>
                          <a:spcPct val="107000"/>
                        </a:lnSpc>
                        <a:spcAft>
                          <a:spcPts val="0"/>
                        </a:spcAft>
                      </a:pPr>
                      <a:r>
                        <a:rPr lang="en-GB" sz="1000" b="1" dirty="0">
                          <a:effectLst/>
                          <a:latin typeface="+mj-lt"/>
                          <a:ea typeface="Calibri" panose="020F0502020204030204" pitchFamily="34" charset="0"/>
                          <a:cs typeface="Times New Roman" panose="02020603050405020304" pitchFamily="18" charset="0"/>
                        </a:rPr>
                        <a:t>Substantive Concepts</a:t>
                      </a:r>
                      <a:endParaRPr lang="en-GB" sz="1100" dirty="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1000" b="1" dirty="0">
                          <a:effectLst/>
                          <a:latin typeface="+mj-lt"/>
                          <a:ea typeface="Calibri" panose="020F0502020204030204" pitchFamily="34" charset="0"/>
                          <a:cs typeface="Times New Roman" panose="02020603050405020304" pitchFamily="18" charset="0"/>
                        </a:rPr>
                        <a:t>How will I think and act like a Historian</a:t>
                      </a:r>
                      <a:endParaRPr lang="en-GB" sz="1100" dirty="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1000" b="1" dirty="0">
                          <a:effectLst/>
                          <a:latin typeface="+mj-lt"/>
                          <a:ea typeface="Calibri" panose="020F0502020204030204" pitchFamily="34" charset="0"/>
                          <a:cs typeface="Times New Roman" panose="02020603050405020304" pitchFamily="18" charset="0"/>
                        </a:rPr>
                        <a:t>Pupil Outcomes</a:t>
                      </a:r>
                      <a:endParaRPr lang="en-GB" sz="1100" dirty="0">
                        <a:effectLst/>
                        <a:latin typeface="+mj-lt"/>
                        <a:ea typeface="Calibri" panose="020F0502020204030204" pitchFamily="34" charset="0"/>
                        <a:cs typeface="Times New Roman" panose="02020603050405020304" pitchFamily="18" charset="0"/>
                      </a:endParaRPr>
                    </a:p>
                    <a:p>
                      <a:pPr algn="ctr">
                        <a:lnSpc>
                          <a:spcPct val="107000"/>
                        </a:lnSpc>
                        <a:spcAft>
                          <a:spcPts val="0"/>
                        </a:spcAft>
                      </a:pPr>
                      <a:r>
                        <a:rPr lang="en-GB" sz="1000" b="1" dirty="0">
                          <a:effectLst/>
                          <a:latin typeface="+mj-lt"/>
                          <a:ea typeface="Calibri" panose="020F0502020204030204" pitchFamily="34" charset="0"/>
                          <a:cs typeface="Times New Roman" panose="02020603050405020304" pitchFamily="18" charset="0"/>
                        </a:rPr>
                        <a:t>Historical knowledge and understanding</a:t>
                      </a:r>
                      <a:endParaRPr lang="en-GB" sz="1100" dirty="0">
                        <a:effectLst/>
                        <a:latin typeface="+mj-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61393765"/>
                  </a:ext>
                </a:extLst>
              </a:tr>
              <a:tr h="2953425">
                <a:tc>
                  <a:txBody>
                    <a:bodyPr/>
                    <a:lstStyle/>
                    <a:p>
                      <a:pPr>
                        <a:lnSpc>
                          <a:spcPct val="107000"/>
                        </a:lnSpc>
                        <a:spcAft>
                          <a:spcPts val="0"/>
                        </a:spcAft>
                      </a:pPr>
                      <a:r>
                        <a:rPr lang="en-GB" sz="1000" b="1" dirty="0">
                          <a:effectLst/>
                          <a:latin typeface="+mn-lt"/>
                          <a:ea typeface="Calibri" panose="020F0502020204030204" pitchFamily="34" charset="0"/>
                          <a:cs typeface="Times New Roman" panose="02020603050405020304" pitchFamily="18" charset="0"/>
                        </a:rPr>
                        <a:t>Year 4 Spring Term</a:t>
                      </a:r>
                      <a:endParaRPr lang="en-GB" sz="1000" dirty="0">
                        <a:effectLst/>
                        <a:latin typeface="+mn-lt"/>
                        <a:ea typeface="Calibri" panose="020F0502020204030204" pitchFamily="34" charset="0"/>
                        <a:cs typeface="Times New Roman" panose="02020603050405020304" pitchFamily="18" charset="0"/>
                      </a:endParaRPr>
                    </a:p>
                    <a:p>
                      <a:pPr>
                        <a:lnSpc>
                          <a:spcPct val="107000"/>
                        </a:lnSpc>
                        <a:spcAft>
                          <a:spcPts val="0"/>
                        </a:spcAft>
                      </a:pPr>
                      <a:r>
                        <a:rPr lang="en-GB" sz="1000" b="1" dirty="0">
                          <a:effectLst/>
                          <a:latin typeface="+mn-lt"/>
                          <a:ea typeface="Calibri" panose="020F0502020204030204" pitchFamily="34" charset="0"/>
                          <a:cs typeface="Times New Roman" panose="02020603050405020304" pitchFamily="18" charset="0"/>
                        </a:rPr>
                        <a:t> </a:t>
                      </a:r>
                      <a:endParaRPr lang="en-GB" sz="1000" dirty="0">
                        <a:effectLst/>
                        <a:latin typeface="+mn-lt"/>
                        <a:ea typeface="Calibri" panose="020F0502020204030204" pitchFamily="34" charset="0"/>
                        <a:cs typeface="Times New Roman" panose="02020603050405020304" pitchFamily="18" charset="0"/>
                      </a:endParaRPr>
                    </a:p>
                    <a:p>
                      <a:pPr>
                        <a:lnSpc>
                          <a:spcPct val="107000"/>
                        </a:lnSpc>
                        <a:spcAft>
                          <a:spcPts val="0"/>
                        </a:spcAft>
                      </a:pPr>
                      <a:r>
                        <a:rPr lang="en-GB" sz="1000" b="1" dirty="0">
                          <a:effectLst/>
                          <a:latin typeface="+mn-lt"/>
                          <a:ea typeface="Calibri" panose="020F0502020204030204" pitchFamily="34" charset="0"/>
                          <a:cs typeface="Calibri" panose="020F0502020204030204" pitchFamily="34" charset="0"/>
                        </a:rPr>
                        <a:t> </a:t>
                      </a:r>
                      <a:endParaRPr lang="en-GB" sz="10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000" b="0" dirty="0">
                          <a:effectLst/>
                          <a:latin typeface="+mn-lt"/>
                          <a:ea typeface="Calibri" panose="020F0502020204030204" pitchFamily="34" charset="0"/>
                          <a:cs typeface="Times New Roman" panose="02020603050405020304" pitchFamily="18" charset="0"/>
                        </a:rPr>
                        <a:t>the Viking and Anglo-Saxon struggle for the Kingdom of England to the time of Edward the Confessor</a:t>
                      </a:r>
                    </a:p>
                  </a:txBody>
                  <a:tcPr marL="68580" marR="68580" marT="0" marB="0"/>
                </a:tc>
                <a:tc>
                  <a:txBody>
                    <a:bodyPr/>
                    <a:lstStyle/>
                    <a:p>
                      <a:pPr>
                        <a:lnSpc>
                          <a:spcPct val="107000"/>
                        </a:lnSpc>
                        <a:spcAft>
                          <a:spcPts val="0"/>
                        </a:spcAft>
                      </a:pPr>
                      <a:r>
                        <a:rPr lang="en-GB" sz="1000" b="0" dirty="0">
                          <a:effectLst/>
                          <a:latin typeface="+mn-lt"/>
                          <a:ea typeface="Calibri" panose="020F0502020204030204" pitchFamily="34" charset="0"/>
                          <a:cs typeface="Times New Roman" panose="02020603050405020304" pitchFamily="18" charset="0"/>
                        </a:rPr>
                        <a:t>Vikings</a:t>
                      </a:r>
                    </a:p>
                    <a:p>
                      <a:pPr>
                        <a:lnSpc>
                          <a:spcPct val="107000"/>
                        </a:lnSpc>
                        <a:spcAft>
                          <a:spcPts val="0"/>
                        </a:spcAft>
                      </a:pPr>
                      <a:r>
                        <a:rPr lang="en-GB" sz="1000" b="1" dirty="0">
                          <a:effectLst/>
                          <a:latin typeface="+mn-lt"/>
                          <a:ea typeface="Calibri" panose="020F0502020204030204" pitchFamily="34" charset="0"/>
                          <a:cs typeface="Times New Roman" panose="02020603050405020304" pitchFamily="18" charset="0"/>
                        </a:rPr>
                        <a:t> </a:t>
                      </a:r>
                      <a:endParaRPr lang="en-GB" sz="1000" dirty="0">
                        <a:effectLst/>
                        <a:latin typeface="+mn-lt"/>
                        <a:ea typeface="Calibri" panose="020F0502020204030204" pitchFamily="34" charset="0"/>
                        <a:cs typeface="Times New Roman" panose="02020603050405020304" pitchFamily="18" charset="0"/>
                      </a:endParaRPr>
                    </a:p>
                    <a:p>
                      <a:pPr>
                        <a:lnSpc>
                          <a:spcPct val="107000"/>
                        </a:lnSpc>
                        <a:spcAft>
                          <a:spcPts val="0"/>
                        </a:spcAft>
                      </a:pPr>
                      <a:r>
                        <a:rPr lang="en-GB" sz="1000" b="1" dirty="0">
                          <a:effectLst/>
                          <a:latin typeface="+mn-lt"/>
                          <a:ea typeface="Calibri" panose="020F0502020204030204" pitchFamily="34" charset="0"/>
                          <a:cs typeface="Times New Roman" panose="02020603050405020304" pitchFamily="18" charset="0"/>
                        </a:rPr>
                        <a:t>Invasion</a:t>
                      </a:r>
                      <a:endParaRPr lang="en-GB" sz="1000" dirty="0">
                        <a:effectLst/>
                        <a:latin typeface="+mn-lt"/>
                        <a:ea typeface="Calibri" panose="020F0502020204030204" pitchFamily="34" charset="0"/>
                        <a:cs typeface="Times New Roman" panose="02020603050405020304" pitchFamily="18" charset="0"/>
                      </a:endParaRPr>
                    </a:p>
                    <a:p>
                      <a:pPr>
                        <a:lnSpc>
                          <a:spcPct val="107000"/>
                        </a:lnSpc>
                        <a:spcAft>
                          <a:spcPts val="0"/>
                        </a:spcAft>
                      </a:pPr>
                      <a:r>
                        <a:rPr lang="en-GB" sz="1000" b="1" dirty="0">
                          <a:effectLst/>
                          <a:latin typeface="+mn-lt"/>
                          <a:ea typeface="Calibri" panose="020F0502020204030204" pitchFamily="34" charset="0"/>
                          <a:cs typeface="Times New Roman" panose="02020603050405020304" pitchFamily="18" charset="0"/>
                        </a:rPr>
                        <a:t>Power</a:t>
                      </a:r>
                      <a:endParaRPr lang="en-GB" sz="1000" dirty="0">
                        <a:effectLst/>
                        <a:latin typeface="+mn-lt"/>
                        <a:ea typeface="Calibri" panose="020F0502020204030204" pitchFamily="34" charset="0"/>
                        <a:cs typeface="Times New Roman" panose="02020603050405020304" pitchFamily="18" charset="0"/>
                      </a:endParaRPr>
                    </a:p>
                    <a:p>
                      <a:pPr>
                        <a:lnSpc>
                          <a:spcPct val="107000"/>
                        </a:lnSpc>
                        <a:spcAft>
                          <a:spcPts val="0"/>
                        </a:spcAft>
                      </a:pPr>
                      <a:r>
                        <a:rPr lang="en-GB" sz="1000" b="1" dirty="0">
                          <a:effectLst/>
                          <a:latin typeface="+mn-lt"/>
                          <a:ea typeface="Calibri" panose="020F0502020204030204" pitchFamily="34" charset="0"/>
                          <a:cs typeface="Times New Roman" panose="02020603050405020304" pitchFamily="18" charset="0"/>
                        </a:rPr>
                        <a:t>Community</a:t>
                      </a:r>
                      <a:endParaRPr lang="en-GB" sz="10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endParaRPr lang="en-GB" dirty="0"/>
                    </a:p>
                  </a:txBody>
                  <a:tcPr/>
                </a:tc>
                <a:tc>
                  <a:txBody>
                    <a:bodyPr/>
                    <a:lstStyle/>
                    <a:p>
                      <a:pPr marL="171450" lvl="0" indent="-171450">
                        <a:buFont typeface="Arial" panose="020B0604020202020204" pitchFamily="34" charset="0"/>
                        <a:buChar char="•"/>
                      </a:pPr>
                      <a:r>
                        <a:rPr lang="en-GB" sz="800" kern="1200" dirty="0">
                          <a:solidFill>
                            <a:schemeClr val="dk1"/>
                          </a:solidFill>
                          <a:effectLst/>
                          <a:latin typeface="+mn-lt"/>
                          <a:ea typeface="+mn-ea"/>
                          <a:cs typeface="+mn-cs"/>
                        </a:rPr>
                        <a:t>I can describe what life was like for Vikings</a:t>
                      </a:r>
                    </a:p>
                    <a:p>
                      <a:pPr marL="171450" lvl="0" indent="-171450">
                        <a:buFont typeface="Arial" panose="020B0604020202020204" pitchFamily="34" charset="0"/>
                        <a:buChar char="•"/>
                      </a:pPr>
                      <a:r>
                        <a:rPr lang="en-GB" sz="800" kern="1200" dirty="0">
                          <a:solidFill>
                            <a:schemeClr val="dk1"/>
                          </a:solidFill>
                          <a:effectLst/>
                          <a:latin typeface="+mn-lt"/>
                          <a:ea typeface="+mn-ea"/>
                          <a:cs typeface="+mn-cs"/>
                        </a:rPr>
                        <a:t>I can explain when, why and how the Vikings attacked Britain</a:t>
                      </a:r>
                    </a:p>
                    <a:p>
                      <a:pPr marL="171450" lvl="0" indent="-171450">
                        <a:buFont typeface="Arial" panose="020B0604020202020204" pitchFamily="34" charset="0"/>
                        <a:buChar char="•"/>
                      </a:pPr>
                      <a:r>
                        <a:rPr lang="en-GB" sz="800" kern="1200" dirty="0">
                          <a:solidFill>
                            <a:schemeClr val="dk1"/>
                          </a:solidFill>
                          <a:effectLst/>
                          <a:latin typeface="+mn-lt"/>
                          <a:ea typeface="+mn-ea"/>
                          <a:cs typeface="+mn-cs"/>
                        </a:rPr>
                        <a:t>I can explain where the Vikings attacked Britain and where they settled</a:t>
                      </a:r>
                    </a:p>
                    <a:p>
                      <a:pPr marL="171450" lvl="0" indent="-171450">
                        <a:buFont typeface="Arial" panose="020B0604020202020204" pitchFamily="34" charset="0"/>
                        <a:buChar char="•"/>
                      </a:pPr>
                      <a:r>
                        <a:rPr lang="en-GB" sz="800" kern="1200" dirty="0">
                          <a:solidFill>
                            <a:schemeClr val="dk1"/>
                          </a:solidFill>
                          <a:effectLst/>
                          <a:latin typeface="+mn-lt"/>
                          <a:ea typeface="+mn-ea"/>
                          <a:cs typeface="+mn-cs"/>
                        </a:rPr>
                        <a:t>I can ex0lain why the Vikings were so feared and successful</a:t>
                      </a:r>
                    </a:p>
                    <a:p>
                      <a:pPr marL="171450" lvl="0" indent="-171450">
                        <a:buFont typeface="Arial" panose="020B0604020202020204" pitchFamily="34" charset="0"/>
                        <a:buChar char="•"/>
                      </a:pPr>
                      <a:r>
                        <a:rPr lang="en-GB" sz="800" kern="1200" dirty="0">
                          <a:solidFill>
                            <a:schemeClr val="dk1"/>
                          </a:solidFill>
                          <a:effectLst/>
                          <a:latin typeface="+mn-lt"/>
                          <a:ea typeface="+mn-ea"/>
                          <a:cs typeface="+mn-cs"/>
                        </a:rPr>
                        <a:t>I can describe when and why the Vikings were most successful</a:t>
                      </a:r>
                    </a:p>
                    <a:p>
                      <a:pPr marL="171450" lvl="0" indent="-171450">
                        <a:buFont typeface="Arial" panose="020B0604020202020204" pitchFamily="34" charset="0"/>
                        <a:buChar char="•"/>
                      </a:pPr>
                      <a:r>
                        <a:rPr lang="en-GB" sz="800" kern="1200" dirty="0">
                          <a:solidFill>
                            <a:schemeClr val="dk1"/>
                          </a:solidFill>
                          <a:effectLst/>
                          <a:latin typeface="+mn-lt"/>
                          <a:ea typeface="+mn-ea"/>
                          <a:cs typeface="+mn-cs"/>
                        </a:rPr>
                        <a:t>I can explain the peace that was agreed between the Anglo-Saxons and the Vikings</a:t>
                      </a:r>
                    </a:p>
                    <a:p>
                      <a:pPr marL="171450" lvl="0" indent="-171450">
                        <a:buFont typeface="Arial" panose="020B0604020202020204" pitchFamily="34" charset="0"/>
                        <a:buChar char="•"/>
                      </a:pPr>
                      <a:r>
                        <a:rPr lang="en-GB" sz="800" kern="1200" dirty="0">
                          <a:solidFill>
                            <a:schemeClr val="dk1"/>
                          </a:solidFill>
                          <a:effectLst/>
                          <a:latin typeface="+mn-lt"/>
                          <a:ea typeface="+mn-ea"/>
                          <a:cs typeface="+mn-cs"/>
                        </a:rPr>
                        <a:t>I can explain what happened to the Vikings in England in AD954</a:t>
                      </a:r>
                    </a:p>
                    <a:p>
                      <a:pPr marL="171450" lvl="0" indent="-171450">
                        <a:buFont typeface="Arial" panose="020B0604020202020204" pitchFamily="34" charset="0"/>
                        <a:buChar char="•"/>
                      </a:pPr>
                      <a:r>
                        <a:rPr lang="en-GB" sz="800" kern="1200" dirty="0">
                          <a:solidFill>
                            <a:schemeClr val="dk1"/>
                          </a:solidFill>
                          <a:effectLst/>
                          <a:latin typeface="+mn-lt"/>
                          <a:ea typeface="+mn-ea"/>
                          <a:cs typeface="+mn-cs"/>
                        </a:rPr>
                        <a:t>I can explain why the Normans and the Vikings both thought they had the right to the throne of England</a:t>
                      </a:r>
                    </a:p>
                  </a:txBody>
                  <a:tcPr/>
                </a:tc>
                <a:extLst>
                  <a:ext uri="{0D108BD9-81ED-4DB2-BD59-A6C34878D82A}">
                    <a16:rowId xmlns:a16="http://schemas.microsoft.com/office/drawing/2014/main" val="956065142"/>
                  </a:ext>
                </a:extLst>
              </a:tr>
              <a:tr h="290205">
                <a:tc gridSpan="5">
                  <a:txBody>
                    <a:bodyPr/>
                    <a:lstStyle/>
                    <a:p>
                      <a:pPr algn="ctr"/>
                      <a:r>
                        <a:rPr lang="en-GB" sz="1100" b="1" kern="1200" dirty="0">
                          <a:solidFill>
                            <a:schemeClr val="dk1"/>
                          </a:solidFill>
                          <a:effectLst/>
                          <a:latin typeface="+mn-lt"/>
                          <a:ea typeface="+mn-ea"/>
                          <a:cs typeface="+mn-cs"/>
                        </a:rPr>
                        <a:t>Curriculum Narrative</a:t>
                      </a:r>
                      <a:r>
                        <a:rPr lang="en-GB" sz="1100" b="0" kern="1200" dirty="0">
                          <a:solidFill>
                            <a:schemeClr val="dk1"/>
                          </a:solidFill>
                          <a:effectLst/>
                          <a:latin typeface="+mn-lt"/>
                          <a:ea typeface="+mn-ea"/>
                          <a:cs typeface="+mn-cs"/>
                        </a:rPr>
                        <a:t> </a:t>
                      </a:r>
                      <a:r>
                        <a:rPr lang="en-GB" sz="1100" b="1" kern="1200" dirty="0">
                          <a:solidFill>
                            <a:schemeClr val="dk1"/>
                          </a:solidFill>
                          <a:effectLst/>
                          <a:latin typeface="+mn-lt"/>
                          <a:ea typeface="+mn-ea"/>
                          <a:cs typeface="+mn-cs"/>
                        </a:rPr>
                        <a:t>and Previous Learning</a:t>
                      </a:r>
                      <a:endParaRPr lang="en-GB" sz="1100" dirty="0"/>
                    </a:p>
                  </a:txBody>
                  <a:tcPr marL="68580" marR="68580" marT="0" marB="0" anchor="ctr"/>
                </a:tc>
                <a:tc hMerge="1">
                  <a:txBody>
                    <a:bodyPr/>
                    <a:lstStyle/>
                    <a:p>
                      <a:pPr>
                        <a:lnSpc>
                          <a:spcPct val="107000"/>
                        </a:lnSpc>
                        <a:spcAft>
                          <a:spcPts val="0"/>
                        </a:spcAft>
                      </a:pPr>
                      <a:endParaRPr lang="en-GB" sz="1100" dirty="0">
                        <a:effectLst/>
                        <a:latin typeface="+mn-lt"/>
                        <a:ea typeface="Calibri" panose="020F0502020204030204" pitchFamily="34" charset="0"/>
                        <a:cs typeface="Times New Roman" panose="02020603050405020304" pitchFamily="18" charset="0"/>
                      </a:endParaRPr>
                    </a:p>
                  </a:txBody>
                  <a:tcPr marL="68580" marR="68580" marT="0" marB="0"/>
                </a:tc>
                <a:tc hMerge="1">
                  <a:txBody>
                    <a:bodyPr/>
                    <a:lstStyle/>
                    <a:p>
                      <a:pPr>
                        <a:lnSpc>
                          <a:spcPct val="107000"/>
                        </a:lnSpc>
                        <a:spcAft>
                          <a:spcPts val="0"/>
                        </a:spcAft>
                      </a:pPr>
                      <a:endParaRPr lang="en-GB" sz="1100" dirty="0">
                        <a:effectLst/>
                        <a:latin typeface="+mn-lt"/>
                        <a:ea typeface="Calibri" panose="020F0502020204030204" pitchFamily="34" charset="0"/>
                        <a:cs typeface="Times New Roman" panose="02020603050405020304" pitchFamily="18" charset="0"/>
                      </a:endParaRPr>
                    </a:p>
                  </a:txBody>
                  <a:tcPr marL="68580" marR="68580" marT="0" marB="0"/>
                </a:tc>
                <a:tc hMerge="1">
                  <a:txBody>
                    <a:bodyPr/>
                    <a:lstStyle/>
                    <a:p>
                      <a:endParaRPr lang="en-GB" dirty="0"/>
                    </a:p>
                  </a:txBody>
                  <a:tcPr/>
                </a:tc>
                <a:tc hMerge="1">
                  <a:txBody>
                    <a:bodyPr/>
                    <a:lstStyle/>
                    <a:p>
                      <a:endParaRPr lang="en-GB" dirty="0"/>
                    </a:p>
                  </a:txBody>
                  <a:tcPr/>
                </a:tc>
                <a:extLst>
                  <a:ext uri="{0D108BD9-81ED-4DB2-BD59-A6C34878D82A}">
                    <a16:rowId xmlns:a16="http://schemas.microsoft.com/office/drawing/2014/main" val="3048601186"/>
                  </a:ext>
                </a:extLst>
              </a:tr>
              <a:tr h="1190476">
                <a:tc gridSpan="5">
                  <a:txBody>
                    <a:bodyPr/>
                    <a:lstStyle/>
                    <a:p>
                      <a:endParaRPr lang="en-GB" sz="900"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extLst>
                  <a:ext uri="{0D108BD9-81ED-4DB2-BD59-A6C34878D82A}">
                    <a16:rowId xmlns:a16="http://schemas.microsoft.com/office/drawing/2014/main" val="2184194118"/>
                  </a:ext>
                </a:extLst>
              </a:tr>
            </a:tbl>
          </a:graphicData>
        </a:graphic>
      </p:graphicFrame>
      <p:pic>
        <p:nvPicPr>
          <p:cNvPr id="18" name="Picture 17">
            <a:extLst>
              <a:ext uri="{FF2B5EF4-FFF2-40B4-BE49-F238E27FC236}">
                <a16:creationId xmlns:a16="http://schemas.microsoft.com/office/drawing/2014/main" id="{B90BFC60-9391-4E31-B68F-DC828F68AE0A}"/>
              </a:ext>
            </a:extLst>
          </p:cNvPr>
          <p:cNvPicPr/>
          <p:nvPr/>
        </p:nvPicPr>
        <p:blipFill>
          <a:blip r:embed="rId3">
            <a:extLst>
              <a:ext uri="{28A0092B-C50C-407E-A947-70E740481C1C}">
                <a14:useLocalDpi xmlns:a14="http://schemas.microsoft.com/office/drawing/2010/main" val="0"/>
              </a:ext>
            </a:extLst>
          </a:blip>
          <a:stretch>
            <a:fillRect/>
          </a:stretch>
        </p:blipFill>
        <p:spPr>
          <a:xfrm>
            <a:off x="3339403" y="1916149"/>
            <a:ext cx="4298315" cy="2179955"/>
          </a:xfrm>
          <a:prstGeom prst="rect">
            <a:avLst/>
          </a:prstGeom>
        </p:spPr>
      </p:pic>
      <p:pic>
        <p:nvPicPr>
          <p:cNvPr id="26" name="Picture 25">
            <a:extLst>
              <a:ext uri="{FF2B5EF4-FFF2-40B4-BE49-F238E27FC236}">
                <a16:creationId xmlns:a16="http://schemas.microsoft.com/office/drawing/2014/main" id="{9517DFF6-2B85-4223-82B6-239733CA6B08}"/>
              </a:ext>
            </a:extLst>
          </p:cNvPr>
          <p:cNvPicPr/>
          <p:nvPr/>
        </p:nvPicPr>
        <p:blipFill rotWithShape="1">
          <a:blip r:embed="rId4">
            <a:extLst>
              <a:ext uri="{28A0092B-C50C-407E-A947-70E740481C1C}">
                <a14:useLocalDpi xmlns:a14="http://schemas.microsoft.com/office/drawing/2010/main" val="0"/>
              </a:ext>
            </a:extLst>
          </a:blip>
          <a:srcRect l="1691" t="57461" r="4255" b="6379"/>
          <a:stretch/>
        </p:blipFill>
        <p:spPr bwMode="auto">
          <a:xfrm>
            <a:off x="386018" y="5205980"/>
            <a:ext cx="5651140" cy="540070"/>
          </a:xfrm>
          <a:prstGeom prst="rect">
            <a:avLst/>
          </a:prstGeom>
          <a:ln>
            <a:noFill/>
          </a:ln>
          <a:extLst>
            <a:ext uri="{53640926-AAD7-44D8-BBD7-CCE9431645EC}">
              <a14:shadowObscured xmlns:a14="http://schemas.microsoft.com/office/drawing/2010/main"/>
            </a:ext>
          </a:extLst>
        </p:spPr>
      </p:pic>
      <p:pic>
        <p:nvPicPr>
          <p:cNvPr id="27" name="Picture 26">
            <a:extLst>
              <a:ext uri="{FF2B5EF4-FFF2-40B4-BE49-F238E27FC236}">
                <a16:creationId xmlns:a16="http://schemas.microsoft.com/office/drawing/2014/main" id="{9423F64C-532C-4247-890D-82259A1543BE}"/>
              </a:ext>
            </a:extLst>
          </p:cNvPr>
          <p:cNvPicPr/>
          <p:nvPr/>
        </p:nvPicPr>
        <p:blipFill rotWithShape="1">
          <a:blip r:embed="rId5">
            <a:extLst>
              <a:ext uri="{28A0092B-C50C-407E-A947-70E740481C1C}">
                <a14:useLocalDpi xmlns:a14="http://schemas.microsoft.com/office/drawing/2010/main" val="0"/>
              </a:ext>
            </a:extLst>
          </a:blip>
          <a:srcRect l="56911" t="31358" b="7010"/>
          <a:stretch/>
        </p:blipFill>
        <p:spPr>
          <a:xfrm>
            <a:off x="6400443" y="5640285"/>
            <a:ext cx="2487146" cy="540070"/>
          </a:xfrm>
          <a:prstGeom prst="rect">
            <a:avLst/>
          </a:prstGeom>
        </p:spPr>
      </p:pic>
      <p:pic>
        <p:nvPicPr>
          <p:cNvPr id="28" name="Picture 27">
            <a:extLst>
              <a:ext uri="{FF2B5EF4-FFF2-40B4-BE49-F238E27FC236}">
                <a16:creationId xmlns:a16="http://schemas.microsoft.com/office/drawing/2014/main" id="{37BB9FAB-8B0E-4F2E-A94E-20FB93587EEE}"/>
              </a:ext>
            </a:extLst>
          </p:cNvPr>
          <p:cNvPicPr/>
          <p:nvPr/>
        </p:nvPicPr>
        <p:blipFill rotWithShape="1">
          <a:blip r:embed="rId5">
            <a:extLst>
              <a:ext uri="{28A0092B-C50C-407E-A947-70E740481C1C}">
                <a14:useLocalDpi xmlns:a14="http://schemas.microsoft.com/office/drawing/2010/main" val="0"/>
              </a:ext>
            </a:extLst>
          </a:blip>
          <a:srcRect t="31358" r="46061" b="7010"/>
          <a:stretch/>
        </p:blipFill>
        <p:spPr>
          <a:xfrm>
            <a:off x="6400443" y="5081379"/>
            <a:ext cx="3113454" cy="540070"/>
          </a:xfrm>
          <a:prstGeom prst="rect">
            <a:avLst/>
          </a:prstGeom>
        </p:spPr>
      </p:pic>
    </p:spTree>
    <p:extLst>
      <p:ext uri="{BB962C8B-B14F-4D97-AF65-F5344CB8AC3E}">
        <p14:creationId xmlns:p14="http://schemas.microsoft.com/office/powerpoint/2010/main" val="30560016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1">
            <a:extLst>
              <a:ext uri="{FF2B5EF4-FFF2-40B4-BE49-F238E27FC236}">
                <a16:creationId xmlns:a16="http://schemas.microsoft.com/office/drawing/2014/main" id="{6B9B7142-C494-78C7-0CFC-B85C6BFD8DED}"/>
              </a:ext>
            </a:extLst>
          </p:cNvPr>
          <p:cNvSpPr txBox="1">
            <a:spLocks/>
          </p:cNvSpPr>
          <p:nvPr/>
        </p:nvSpPr>
        <p:spPr>
          <a:xfrm>
            <a:off x="5026024" y="6576695"/>
            <a:ext cx="4872990" cy="281305"/>
          </a:xfrm>
          <a:prstGeom prst="rect">
            <a:avLst/>
          </a:prstGeom>
        </p:spPr>
        <p:txBody>
          <a:bodyPr vert="horz" wrap="square" lIns="91440" tIns="45720" rIns="91440" bIns="45720" rtlCol="0">
            <a:noAutofit/>
          </a:bodyPr>
          <a:lstStyle/>
          <a:p>
            <a:pPr algn="r">
              <a:lnSpc>
                <a:spcPct val="120000"/>
              </a:lnSpc>
              <a:spcAft>
                <a:spcPts val="1200"/>
              </a:spcAft>
            </a:pPr>
            <a:r>
              <a:rPr lang="en-US" sz="1000" kern="1200" dirty="0">
                <a:solidFill>
                  <a:schemeClr val="tx2"/>
                </a:solidFill>
                <a:effectLst/>
                <a:latin typeface="United Curriculum" pitchFamily="50" charset="0"/>
                <a:ea typeface="Calibri" panose="020F0502020204030204" pitchFamily="34" charset="0"/>
                <a:cs typeface="Times New Roman" panose="02020603050405020304" pitchFamily="18" charset="0"/>
              </a:rPr>
              <a:t> </a:t>
            </a:r>
            <a:endParaRPr lang="en-GB" sz="1100" dirty="0">
              <a:solidFill>
                <a:schemeClr val="tx2"/>
              </a:solidFill>
              <a:effectLst/>
              <a:latin typeface="United Curriculum" pitchFamily="50" charset="0"/>
              <a:ea typeface="Calibri" panose="020F0502020204030204" pitchFamily="34" charset="0"/>
              <a:cs typeface="Times New Roman" panose="02020603050405020304" pitchFamily="18" charset="0"/>
            </a:endParaRPr>
          </a:p>
        </p:txBody>
      </p:sp>
      <p:sp>
        <p:nvSpPr>
          <p:cNvPr id="24" name="Freeform: Shape 23">
            <a:extLst>
              <a:ext uri="{FF2B5EF4-FFF2-40B4-BE49-F238E27FC236}">
                <a16:creationId xmlns:a16="http://schemas.microsoft.com/office/drawing/2014/main" id="{3003C2D6-7463-2227-0B15-C40C3549448B}"/>
              </a:ext>
            </a:extLst>
          </p:cNvPr>
          <p:cNvSpPr/>
          <p:nvPr/>
        </p:nvSpPr>
        <p:spPr>
          <a:xfrm>
            <a:off x="5768658" y="5026515"/>
            <a:ext cx="5657" cy="44371"/>
          </a:xfrm>
          <a:custGeom>
            <a:avLst/>
            <a:gdLst>
              <a:gd name="connsiteX0" fmla="*/ 0 w 5657"/>
              <a:gd name="connsiteY0" fmla="*/ 0 h 44371"/>
              <a:gd name="connsiteX1" fmla="*/ 5657 w 5657"/>
              <a:gd name="connsiteY1" fmla="*/ 0 h 44371"/>
              <a:gd name="connsiteX2" fmla="*/ 5657 w 5657"/>
              <a:gd name="connsiteY2" fmla="*/ 44371 h 44371"/>
              <a:gd name="connsiteX3" fmla="*/ 0 w 5657"/>
              <a:gd name="connsiteY3" fmla="*/ 44371 h 44371"/>
            </a:gdLst>
            <a:ahLst/>
            <a:cxnLst>
              <a:cxn ang="0">
                <a:pos x="connsiteX0" y="connsiteY0"/>
              </a:cxn>
              <a:cxn ang="0">
                <a:pos x="connsiteX1" y="connsiteY1"/>
              </a:cxn>
              <a:cxn ang="0">
                <a:pos x="connsiteX2" y="connsiteY2"/>
              </a:cxn>
              <a:cxn ang="0">
                <a:pos x="connsiteX3" y="connsiteY3"/>
              </a:cxn>
            </a:cxnLst>
            <a:rect l="l" t="t" r="r" b="b"/>
            <a:pathLst>
              <a:path w="5657" h="44371">
                <a:moveTo>
                  <a:pt x="0" y="0"/>
                </a:moveTo>
                <a:lnTo>
                  <a:pt x="5657" y="0"/>
                </a:lnTo>
                <a:lnTo>
                  <a:pt x="5657" y="44371"/>
                </a:lnTo>
                <a:lnTo>
                  <a:pt x="0" y="44371"/>
                </a:lnTo>
                <a:close/>
              </a:path>
            </a:pathLst>
          </a:custGeom>
          <a:solidFill>
            <a:srgbClr val="FFFFFF"/>
          </a:solidFill>
          <a:ln w="11092" cap="flat">
            <a:noFill/>
            <a:prstDash val="solid"/>
            <a:miter/>
          </a:ln>
        </p:spPr>
        <p:txBody>
          <a:bodyPr rtlCol="0" anchor="ctr"/>
          <a:lstStyle/>
          <a:p>
            <a:endParaRPr lang="en-GB"/>
          </a:p>
        </p:txBody>
      </p:sp>
      <p:sp>
        <p:nvSpPr>
          <p:cNvPr id="62" name="TextBox 61">
            <a:extLst>
              <a:ext uri="{FF2B5EF4-FFF2-40B4-BE49-F238E27FC236}">
                <a16:creationId xmlns:a16="http://schemas.microsoft.com/office/drawing/2014/main" id="{5096ECA1-B4A2-9CBB-C54A-83FE9E8691D6}"/>
              </a:ext>
            </a:extLst>
          </p:cNvPr>
          <p:cNvSpPr txBox="1"/>
          <p:nvPr/>
        </p:nvSpPr>
        <p:spPr>
          <a:xfrm>
            <a:off x="833924" y="1309836"/>
            <a:ext cx="704039" cy="338554"/>
          </a:xfrm>
          <a:prstGeom prst="rect">
            <a:avLst/>
          </a:prstGeom>
          <a:noFill/>
        </p:spPr>
        <p:txBody>
          <a:bodyPr wrap="none" rtlCol="0">
            <a:spAutoFit/>
          </a:bodyPr>
          <a:lstStyle/>
          <a:p>
            <a:pPr algn="ctr"/>
            <a:r>
              <a:rPr lang="en-GB" sz="1600" spc="0" baseline="0" dirty="0">
                <a:ln w="1569" cap="flat">
                  <a:solidFill>
                    <a:srgbClr val="FFFFFF"/>
                  </a:solidFill>
                  <a:miter/>
                </a:ln>
                <a:solidFill>
                  <a:srgbClr val="FFFFFF"/>
                </a:solidFill>
                <a:latin typeface="Arial Rounded MT Bold" panose="020F0704030504030204" pitchFamily="34" charset="0"/>
                <a:sym typeface="United Curriculum"/>
                <a:rtl val="0"/>
              </a:rPr>
              <a:t>N 3-4</a:t>
            </a:r>
          </a:p>
        </p:txBody>
      </p:sp>
      <p:sp>
        <p:nvSpPr>
          <p:cNvPr id="69" name="TextBox 68">
            <a:extLst>
              <a:ext uri="{FF2B5EF4-FFF2-40B4-BE49-F238E27FC236}">
                <a16:creationId xmlns:a16="http://schemas.microsoft.com/office/drawing/2014/main" id="{98259B73-26C3-86C3-349C-73034D47D263}"/>
              </a:ext>
            </a:extLst>
          </p:cNvPr>
          <p:cNvSpPr txBox="1"/>
          <p:nvPr/>
        </p:nvSpPr>
        <p:spPr>
          <a:xfrm>
            <a:off x="1500350" y="5427009"/>
            <a:ext cx="635109" cy="584775"/>
          </a:xfrm>
          <a:prstGeom prst="rect">
            <a:avLst/>
          </a:prstGeom>
          <a:noFill/>
        </p:spPr>
        <p:txBody>
          <a:bodyPr wrap="none" rtlCol="0">
            <a:spAutoFit/>
          </a:bodyPr>
          <a:lstStyle/>
          <a:p>
            <a:pPr algn="ctr"/>
            <a:r>
              <a:rPr lang="en-GB" sz="1600" spc="0" baseline="0" dirty="0">
                <a:ln w="1569" cap="flat">
                  <a:solidFill>
                    <a:srgbClr val="FFFFFF"/>
                  </a:solidFill>
                  <a:miter/>
                </a:ln>
                <a:solidFill>
                  <a:srgbClr val="FFFFFF"/>
                </a:solidFill>
                <a:latin typeface="Arial Rounded MT Bold" panose="020F0704030504030204" pitchFamily="34" charset="0"/>
                <a:sym typeface="United Curriculum"/>
                <a:rtl val="0"/>
              </a:rPr>
              <a:t>Year</a:t>
            </a:r>
          </a:p>
          <a:p>
            <a:pPr algn="ctr"/>
            <a:r>
              <a:rPr lang="en-GB" sz="1600" spc="0" baseline="0" dirty="0">
                <a:ln w="1569" cap="flat">
                  <a:solidFill>
                    <a:srgbClr val="FFFFFF"/>
                  </a:solidFill>
                  <a:miter/>
                </a:ln>
                <a:solidFill>
                  <a:srgbClr val="FFFFFF"/>
                </a:solidFill>
                <a:latin typeface="Arial Rounded MT Bold" panose="020F0704030504030204" pitchFamily="34" charset="0"/>
                <a:sym typeface="United Curriculum"/>
                <a:rtl val="0"/>
              </a:rPr>
              <a:t>1</a:t>
            </a:r>
          </a:p>
        </p:txBody>
      </p:sp>
      <p:sp>
        <p:nvSpPr>
          <p:cNvPr id="89" name="TextBox 88">
            <a:extLst>
              <a:ext uri="{FF2B5EF4-FFF2-40B4-BE49-F238E27FC236}">
                <a16:creationId xmlns:a16="http://schemas.microsoft.com/office/drawing/2014/main" id="{1550B725-3912-7262-289B-882EF90B3FD5}"/>
              </a:ext>
            </a:extLst>
          </p:cNvPr>
          <p:cNvSpPr txBox="1"/>
          <p:nvPr/>
        </p:nvSpPr>
        <p:spPr>
          <a:xfrm>
            <a:off x="5274821" y="1493107"/>
            <a:ext cx="635110" cy="584775"/>
          </a:xfrm>
          <a:prstGeom prst="rect">
            <a:avLst/>
          </a:prstGeom>
          <a:noFill/>
        </p:spPr>
        <p:txBody>
          <a:bodyPr wrap="none" rtlCol="0">
            <a:spAutoFit/>
          </a:bodyPr>
          <a:lstStyle/>
          <a:p>
            <a:pPr algn="ctr"/>
            <a:r>
              <a:rPr lang="en-GB" sz="1600" spc="0" baseline="0" dirty="0">
                <a:ln w="1569" cap="flat">
                  <a:solidFill>
                    <a:srgbClr val="FFFFFF"/>
                  </a:solidFill>
                  <a:miter/>
                </a:ln>
                <a:solidFill>
                  <a:srgbClr val="FFFFFF"/>
                </a:solidFill>
                <a:latin typeface="Arial Rounded MT Bold" panose="020F0704030504030204" pitchFamily="34" charset="0"/>
                <a:sym typeface="United Curriculum"/>
                <a:rtl val="0"/>
              </a:rPr>
              <a:t>Year</a:t>
            </a:r>
          </a:p>
          <a:p>
            <a:pPr algn="ctr"/>
            <a:r>
              <a:rPr lang="en-GB" sz="1600" spc="0" baseline="0" dirty="0">
                <a:ln w="1569" cap="flat">
                  <a:solidFill>
                    <a:srgbClr val="FFFFFF"/>
                  </a:solidFill>
                  <a:miter/>
                </a:ln>
                <a:solidFill>
                  <a:srgbClr val="FFFFFF"/>
                </a:solidFill>
                <a:latin typeface="Arial Rounded MT Bold" panose="020F0704030504030204" pitchFamily="34" charset="0"/>
                <a:sym typeface="United Curriculum"/>
                <a:rtl val="0"/>
              </a:rPr>
              <a:t>4</a:t>
            </a:r>
          </a:p>
        </p:txBody>
      </p:sp>
      <p:sp>
        <p:nvSpPr>
          <p:cNvPr id="96" name="TextBox 95">
            <a:extLst>
              <a:ext uri="{FF2B5EF4-FFF2-40B4-BE49-F238E27FC236}">
                <a16:creationId xmlns:a16="http://schemas.microsoft.com/office/drawing/2014/main" id="{88226996-3B22-28B3-E1F2-380E176EA805}"/>
              </a:ext>
            </a:extLst>
          </p:cNvPr>
          <p:cNvSpPr txBox="1"/>
          <p:nvPr/>
        </p:nvSpPr>
        <p:spPr>
          <a:xfrm>
            <a:off x="6536943" y="5417648"/>
            <a:ext cx="635110" cy="584775"/>
          </a:xfrm>
          <a:prstGeom prst="rect">
            <a:avLst/>
          </a:prstGeom>
          <a:noFill/>
        </p:spPr>
        <p:txBody>
          <a:bodyPr wrap="none" rtlCol="0">
            <a:spAutoFit/>
          </a:bodyPr>
          <a:lstStyle/>
          <a:p>
            <a:pPr algn="ctr"/>
            <a:r>
              <a:rPr lang="en-GB" sz="1600" dirty="0">
                <a:ln w="1569" cap="flat">
                  <a:solidFill>
                    <a:srgbClr val="FFFFFF"/>
                  </a:solidFill>
                  <a:miter/>
                </a:ln>
                <a:solidFill>
                  <a:srgbClr val="FFFFFF"/>
                </a:solidFill>
                <a:latin typeface="Arial Rounded MT Bold" panose="020F0704030504030204" pitchFamily="34" charset="0"/>
                <a:sym typeface="ABeeZee"/>
                <a:rtl val="0"/>
              </a:rPr>
              <a:t>Ye</a:t>
            </a:r>
            <a:r>
              <a:rPr lang="en-GB" sz="1600" spc="0" baseline="0" dirty="0">
                <a:ln w="1569" cap="flat">
                  <a:solidFill>
                    <a:srgbClr val="FFFFFF"/>
                  </a:solidFill>
                  <a:miter/>
                </a:ln>
                <a:solidFill>
                  <a:srgbClr val="FFFFFF"/>
                </a:solidFill>
                <a:latin typeface="Arial Rounded MT Bold" panose="020F0704030504030204" pitchFamily="34" charset="0"/>
                <a:sym typeface="ABeeZee"/>
                <a:rtl val="0"/>
              </a:rPr>
              <a:t>ar</a:t>
            </a:r>
          </a:p>
          <a:p>
            <a:pPr algn="ctr"/>
            <a:r>
              <a:rPr lang="en-GB" sz="1600" spc="0" baseline="0" dirty="0">
                <a:ln w="1569" cap="flat">
                  <a:solidFill>
                    <a:srgbClr val="FFFFFF"/>
                  </a:solidFill>
                  <a:miter/>
                </a:ln>
                <a:solidFill>
                  <a:srgbClr val="FFFFFF"/>
                </a:solidFill>
                <a:latin typeface="Arial Rounded MT Bold" panose="020F0704030504030204" pitchFamily="34" charset="0"/>
                <a:sym typeface="ABeeZee"/>
                <a:rtl val="0"/>
              </a:rPr>
              <a:t>5</a:t>
            </a:r>
          </a:p>
        </p:txBody>
      </p:sp>
      <p:sp>
        <p:nvSpPr>
          <p:cNvPr id="98" name="TextBox 97">
            <a:extLst>
              <a:ext uri="{FF2B5EF4-FFF2-40B4-BE49-F238E27FC236}">
                <a16:creationId xmlns:a16="http://schemas.microsoft.com/office/drawing/2014/main" id="{0F3B352B-366C-5488-F31C-4304B9A64A71}"/>
              </a:ext>
            </a:extLst>
          </p:cNvPr>
          <p:cNvSpPr txBox="1"/>
          <p:nvPr/>
        </p:nvSpPr>
        <p:spPr>
          <a:xfrm>
            <a:off x="8283209" y="5771148"/>
            <a:ext cx="884656" cy="461665"/>
          </a:xfrm>
          <a:prstGeom prst="rect">
            <a:avLst/>
          </a:prstGeom>
          <a:noFill/>
        </p:spPr>
        <p:txBody>
          <a:bodyPr wrap="square" rtlCol="0">
            <a:spAutoFit/>
          </a:bodyPr>
          <a:lstStyle/>
          <a:p>
            <a:pPr algn="ctr"/>
            <a:r>
              <a:rPr lang="en-GB" sz="1200" spc="0" baseline="0" dirty="0">
                <a:ln w="1569" cap="flat">
                  <a:solidFill>
                    <a:srgbClr val="FFFFFF"/>
                  </a:solidFill>
                  <a:miter/>
                </a:ln>
                <a:solidFill>
                  <a:srgbClr val="FFFFFF"/>
                </a:solidFill>
                <a:latin typeface="Arial Rounded MT Bold" panose="020F0704030504030204" pitchFamily="34" charset="0"/>
                <a:sym typeface="ABeeZee"/>
                <a:rtl val="0"/>
              </a:rPr>
              <a:t>Key Stage 3</a:t>
            </a:r>
          </a:p>
        </p:txBody>
      </p:sp>
      <p:pic>
        <p:nvPicPr>
          <p:cNvPr id="81" name="Picture 80">
            <a:extLst>
              <a:ext uri="{FF2B5EF4-FFF2-40B4-BE49-F238E27FC236}">
                <a16:creationId xmlns:a16="http://schemas.microsoft.com/office/drawing/2014/main" id="{B1CB9F86-4649-4C25-B8AF-78AD3AFF5E2D}"/>
              </a:ext>
            </a:extLst>
          </p:cNvPr>
          <p:cNvPicPr/>
          <p:nvPr/>
        </p:nvPicPr>
        <p:blipFill rotWithShape="1">
          <a:blip r:embed="rId2"/>
          <a:srcRect l="7807" t="7443" r="8178" b="10090"/>
          <a:stretch/>
        </p:blipFill>
        <p:spPr>
          <a:xfrm>
            <a:off x="8615082" y="12289"/>
            <a:ext cx="884656" cy="825513"/>
          </a:xfrm>
          <a:prstGeom prst="ellipse">
            <a:avLst/>
          </a:prstGeom>
          <a:ln>
            <a:noFill/>
          </a:ln>
          <a:effectLst>
            <a:softEdge rad="112500"/>
          </a:effectLst>
        </p:spPr>
      </p:pic>
      <p:sp>
        <p:nvSpPr>
          <p:cNvPr id="9" name="TextBox 8">
            <a:extLst>
              <a:ext uri="{FF2B5EF4-FFF2-40B4-BE49-F238E27FC236}">
                <a16:creationId xmlns:a16="http://schemas.microsoft.com/office/drawing/2014/main" id="{FB9D3874-4A95-4ED9-8DE0-70BFFEC28415}"/>
              </a:ext>
            </a:extLst>
          </p:cNvPr>
          <p:cNvSpPr txBox="1"/>
          <p:nvPr/>
        </p:nvSpPr>
        <p:spPr>
          <a:xfrm>
            <a:off x="6108899" y="4394600"/>
            <a:ext cx="2108226" cy="2308324"/>
          </a:xfrm>
          <a:prstGeom prst="rect">
            <a:avLst/>
          </a:prstGeom>
          <a:noFill/>
        </p:spPr>
        <p:txBody>
          <a:bodyPr wrap="square" rtlCol="0">
            <a:spAutoFit/>
          </a:bodyPr>
          <a:lstStyle/>
          <a:p>
            <a:endParaRPr lang="en-GB" dirty="0"/>
          </a:p>
        </p:txBody>
      </p:sp>
      <p:sp>
        <p:nvSpPr>
          <p:cNvPr id="5" name="TextBox 4">
            <a:extLst>
              <a:ext uri="{FF2B5EF4-FFF2-40B4-BE49-F238E27FC236}">
                <a16:creationId xmlns:a16="http://schemas.microsoft.com/office/drawing/2014/main" id="{DC491752-CD37-4B1F-AC03-62AD326E4C72}"/>
              </a:ext>
            </a:extLst>
          </p:cNvPr>
          <p:cNvSpPr txBox="1"/>
          <p:nvPr/>
        </p:nvSpPr>
        <p:spPr>
          <a:xfrm>
            <a:off x="1185943" y="294830"/>
            <a:ext cx="6552994" cy="461665"/>
          </a:xfrm>
          <a:prstGeom prst="rect">
            <a:avLst/>
          </a:prstGeom>
          <a:noFill/>
        </p:spPr>
        <p:txBody>
          <a:bodyPr wrap="square" rtlCol="0">
            <a:spAutoFit/>
          </a:bodyPr>
          <a:lstStyle/>
          <a:p>
            <a:pPr algn="ctr"/>
            <a:r>
              <a:rPr lang="en-GB" sz="2400" dirty="0">
                <a:solidFill>
                  <a:srgbClr val="44375E"/>
                </a:solidFill>
              </a:rPr>
              <a:t>Key Stage 2 – Year 4</a:t>
            </a:r>
          </a:p>
        </p:txBody>
      </p:sp>
      <p:graphicFrame>
        <p:nvGraphicFramePr>
          <p:cNvPr id="8" name="Table 7">
            <a:extLst>
              <a:ext uri="{FF2B5EF4-FFF2-40B4-BE49-F238E27FC236}">
                <a16:creationId xmlns:a16="http://schemas.microsoft.com/office/drawing/2014/main" id="{AF2EB28A-353A-40D3-9B0A-A3D21D66254B}"/>
              </a:ext>
            </a:extLst>
          </p:cNvPr>
          <p:cNvGraphicFramePr>
            <a:graphicFrameLocks noGrp="1"/>
          </p:cNvGraphicFramePr>
          <p:nvPr>
            <p:extLst>
              <p:ext uri="{D42A27DB-BD31-4B8C-83A1-F6EECF244321}">
                <p14:modId xmlns:p14="http://schemas.microsoft.com/office/powerpoint/2010/main" val="2536569664"/>
              </p:ext>
            </p:extLst>
          </p:nvPr>
        </p:nvGraphicFramePr>
        <p:xfrm>
          <a:off x="287188" y="1031771"/>
          <a:ext cx="9333249" cy="5480596"/>
        </p:xfrm>
        <a:graphic>
          <a:graphicData uri="http://schemas.openxmlformats.org/drawingml/2006/table">
            <a:tbl>
              <a:tblPr firstRow="1" bandRow="1">
                <a:tableStyleId>{8A107856-5554-42FB-B03E-39F5DBC370BA}</a:tableStyleId>
              </a:tblPr>
              <a:tblGrid>
                <a:gridCol w="655414">
                  <a:extLst>
                    <a:ext uri="{9D8B030D-6E8A-4147-A177-3AD203B41FA5}">
                      <a16:colId xmlns:a16="http://schemas.microsoft.com/office/drawing/2014/main" val="3993469012"/>
                    </a:ext>
                  </a:extLst>
                </a:gridCol>
                <a:gridCol w="1092386">
                  <a:extLst>
                    <a:ext uri="{9D8B030D-6E8A-4147-A177-3AD203B41FA5}">
                      <a16:colId xmlns:a16="http://schemas.microsoft.com/office/drawing/2014/main" val="62550763"/>
                    </a:ext>
                  </a:extLst>
                </a:gridCol>
                <a:gridCol w="1013012">
                  <a:extLst>
                    <a:ext uri="{9D8B030D-6E8A-4147-A177-3AD203B41FA5}">
                      <a16:colId xmlns:a16="http://schemas.microsoft.com/office/drawing/2014/main" val="1504996340"/>
                    </a:ext>
                  </a:extLst>
                </a:gridCol>
                <a:gridCol w="4267200">
                  <a:extLst>
                    <a:ext uri="{9D8B030D-6E8A-4147-A177-3AD203B41FA5}">
                      <a16:colId xmlns:a16="http://schemas.microsoft.com/office/drawing/2014/main" val="1503854659"/>
                    </a:ext>
                  </a:extLst>
                </a:gridCol>
                <a:gridCol w="2305237">
                  <a:extLst>
                    <a:ext uri="{9D8B030D-6E8A-4147-A177-3AD203B41FA5}">
                      <a16:colId xmlns:a16="http://schemas.microsoft.com/office/drawing/2014/main" val="799716772"/>
                    </a:ext>
                  </a:extLst>
                </a:gridCol>
              </a:tblGrid>
              <a:tr h="692502">
                <a:tc>
                  <a:txBody>
                    <a:bodyPr/>
                    <a:lstStyle/>
                    <a:p>
                      <a:pPr algn="ctr">
                        <a:lnSpc>
                          <a:spcPct val="107000"/>
                        </a:lnSpc>
                        <a:spcAft>
                          <a:spcPts val="0"/>
                        </a:spcAft>
                      </a:pPr>
                      <a:r>
                        <a:rPr lang="en-GB" sz="1000" b="1" dirty="0">
                          <a:effectLst/>
                          <a:latin typeface="+mj-lt"/>
                          <a:ea typeface="Calibri" panose="020F0502020204030204" pitchFamily="34" charset="0"/>
                          <a:cs typeface="Times New Roman" panose="02020603050405020304" pitchFamily="18" charset="0"/>
                        </a:rPr>
                        <a:t>Term</a:t>
                      </a:r>
                      <a:endParaRPr lang="en-GB" sz="1100" dirty="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1000" b="1" dirty="0">
                          <a:effectLst/>
                          <a:latin typeface="+mj-lt"/>
                          <a:ea typeface="Calibri" panose="020F0502020204030204" pitchFamily="34" charset="0"/>
                          <a:cs typeface="Times New Roman" panose="02020603050405020304" pitchFamily="18" charset="0"/>
                        </a:rPr>
                        <a:t>NC objectives</a:t>
                      </a:r>
                      <a:endParaRPr lang="en-GB" sz="1100" dirty="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1000" b="1" dirty="0">
                          <a:effectLst/>
                          <a:latin typeface="+mj-lt"/>
                          <a:ea typeface="Calibri" panose="020F0502020204030204" pitchFamily="34" charset="0"/>
                          <a:cs typeface="Times New Roman" panose="02020603050405020304" pitchFamily="18" charset="0"/>
                        </a:rPr>
                        <a:t>The Big Idea</a:t>
                      </a:r>
                      <a:endParaRPr lang="en-GB" sz="1100" dirty="0">
                        <a:effectLst/>
                        <a:latin typeface="+mj-lt"/>
                        <a:ea typeface="Calibri" panose="020F0502020204030204" pitchFamily="34" charset="0"/>
                        <a:cs typeface="Times New Roman" panose="02020603050405020304" pitchFamily="18" charset="0"/>
                      </a:endParaRPr>
                    </a:p>
                    <a:p>
                      <a:pPr algn="ctr">
                        <a:lnSpc>
                          <a:spcPct val="107000"/>
                        </a:lnSpc>
                        <a:spcAft>
                          <a:spcPts val="0"/>
                        </a:spcAft>
                      </a:pPr>
                      <a:r>
                        <a:rPr lang="en-GB" sz="1000" b="1" dirty="0">
                          <a:effectLst/>
                          <a:latin typeface="+mj-lt"/>
                          <a:ea typeface="Calibri" panose="020F0502020204030204" pitchFamily="34" charset="0"/>
                          <a:cs typeface="Times New Roman" panose="02020603050405020304" pitchFamily="18" charset="0"/>
                        </a:rPr>
                        <a:t> </a:t>
                      </a:r>
                      <a:endParaRPr lang="en-GB" sz="1100" dirty="0">
                        <a:effectLst/>
                        <a:latin typeface="+mj-lt"/>
                        <a:ea typeface="Calibri" panose="020F0502020204030204" pitchFamily="34" charset="0"/>
                        <a:cs typeface="Times New Roman" panose="02020603050405020304" pitchFamily="18" charset="0"/>
                      </a:endParaRPr>
                    </a:p>
                    <a:p>
                      <a:pPr algn="ctr">
                        <a:lnSpc>
                          <a:spcPct val="107000"/>
                        </a:lnSpc>
                        <a:spcAft>
                          <a:spcPts val="0"/>
                        </a:spcAft>
                      </a:pPr>
                      <a:r>
                        <a:rPr lang="en-GB" sz="1000" b="1" dirty="0">
                          <a:effectLst/>
                          <a:latin typeface="+mj-lt"/>
                          <a:ea typeface="Calibri" panose="020F0502020204030204" pitchFamily="34" charset="0"/>
                          <a:cs typeface="Times New Roman" panose="02020603050405020304" pitchFamily="18" charset="0"/>
                        </a:rPr>
                        <a:t>Substantive Concepts</a:t>
                      </a:r>
                      <a:endParaRPr lang="en-GB" sz="1100" dirty="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1000" b="1" dirty="0">
                          <a:effectLst/>
                          <a:latin typeface="+mj-lt"/>
                          <a:ea typeface="Calibri" panose="020F0502020204030204" pitchFamily="34" charset="0"/>
                          <a:cs typeface="Times New Roman" panose="02020603050405020304" pitchFamily="18" charset="0"/>
                        </a:rPr>
                        <a:t>How will I think and act like a Historian</a:t>
                      </a:r>
                      <a:endParaRPr lang="en-GB" sz="1100" dirty="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1000" b="1" dirty="0">
                          <a:effectLst/>
                          <a:latin typeface="+mj-lt"/>
                          <a:ea typeface="Calibri" panose="020F0502020204030204" pitchFamily="34" charset="0"/>
                          <a:cs typeface="Times New Roman" panose="02020603050405020304" pitchFamily="18" charset="0"/>
                        </a:rPr>
                        <a:t>Pupil Outcomes</a:t>
                      </a:r>
                      <a:endParaRPr lang="en-GB" sz="1100" dirty="0">
                        <a:effectLst/>
                        <a:latin typeface="+mj-lt"/>
                        <a:ea typeface="Calibri" panose="020F0502020204030204" pitchFamily="34" charset="0"/>
                        <a:cs typeface="Times New Roman" panose="02020603050405020304" pitchFamily="18" charset="0"/>
                      </a:endParaRPr>
                    </a:p>
                    <a:p>
                      <a:pPr algn="ctr">
                        <a:lnSpc>
                          <a:spcPct val="107000"/>
                        </a:lnSpc>
                        <a:spcAft>
                          <a:spcPts val="0"/>
                        </a:spcAft>
                      </a:pPr>
                      <a:r>
                        <a:rPr lang="en-GB" sz="1000" b="1" dirty="0">
                          <a:effectLst/>
                          <a:latin typeface="+mj-lt"/>
                          <a:ea typeface="Calibri" panose="020F0502020204030204" pitchFamily="34" charset="0"/>
                          <a:cs typeface="Times New Roman" panose="02020603050405020304" pitchFamily="18" charset="0"/>
                        </a:rPr>
                        <a:t>Historical knowledge and understanding</a:t>
                      </a:r>
                      <a:endParaRPr lang="en-GB" sz="1100" dirty="0">
                        <a:effectLst/>
                        <a:latin typeface="+mj-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61393765"/>
                  </a:ext>
                </a:extLst>
              </a:tr>
              <a:tr h="3125633">
                <a:tc>
                  <a:txBody>
                    <a:bodyPr/>
                    <a:lstStyle/>
                    <a:p>
                      <a:pPr>
                        <a:lnSpc>
                          <a:spcPct val="107000"/>
                        </a:lnSpc>
                        <a:spcAft>
                          <a:spcPts val="0"/>
                        </a:spcAft>
                      </a:pPr>
                      <a:r>
                        <a:rPr lang="en-GB" sz="900" b="1" dirty="0">
                          <a:effectLst/>
                          <a:latin typeface="+mn-lt"/>
                          <a:ea typeface="Calibri" panose="020F0502020204030204" pitchFamily="34" charset="0"/>
                          <a:cs typeface="Times New Roman" panose="02020603050405020304" pitchFamily="18" charset="0"/>
                        </a:rPr>
                        <a:t>Year 4 Summer Term</a:t>
                      </a:r>
                      <a:endParaRPr lang="en-GB" sz="900" dirty="0">
                        <a:effectLst/>
                        <a:latin typeface="+mn-lt"/>
                        <a:ea typeface="Calibri" panose="020F0502020204030204" pitchFamily="34" charset="0"/>
                        <a:cs typeface="Times New Roman" panose="02020603050405020304" pitchFamily="18" charset="0"/>
                      </a:endParaRPr>
                    </a:p>
                    <a:p>
                      <a:pPr>
                        <a:lnSpc>
                          <a:spcPct val="107000"/>
                        </a:lnSpc>
                        <a:spcAft>
                          <a:spcPts val="0"/>
                        </a:spcAft>
                      </a:pPr>
                      <a:r>
                        <a:rPr lang="en-GB" sz="900" b="1" dirty="0">
                          <a:effectLst/>
                          <a:latin typeface="+mn-lt"/>
                          <a:ea typeface="Calibri" panose="020F0502020204030204" pitchFamily="34" charset="0"/>
                          <a:cs typeface="Times New Roman" panose="02020603050405020304" pitchFamily="18" charset="0"/>
                        </a:rPr>
                        <a:t> </a:t>
                      </a:r>
                      <a:endParaRPr lang="en-GB" sz="900" dirty="0">
                        <a:effectLst/>
                        <a:latin typeface="+mn-lt"/>
                        <a:ea typeface="Calibri" panose="020F0502020204030204" pitchFamily="34" charset="0"/>
                        <a:cs typeface="Times New Roman" panose="02020603050405020304" pitchFamily="18" charset="0"/>
                      </a:endParaRPr>
                    </a:p>
                    <a:p>
                      <a:pPr>
                        <a:lnSpc>
                          <a:spcPct val="107000"/>
                        </a:lnSpc>
                        <a:spcAft>
                          <a:spcPts val="0"/>
                        </a:spcAft>
                      </a:pPr>
                      <a:r>
                        <a:rPr lang="en-GB" sz="900" b="1" dirty="0">
                          <a:effectLst/>
                          <a:latin typeface="+mn-lt"/>
                          <a:ea typeface="Calibri" panose="020F0502020204030204" pitchFamily="34" charset="0"/>
                          <a:cs typeface="Calibri" panose="020F0502020204030204" pitchFamily="34" charset="0"/>
                        </a:rPr>
                        <a:t> </a:t>
                      </a:r>
                      <a:endParaRPr lang="en-GB" sz="9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900" dirty="0">
                          <a:effectLst/>
                          <a:latin typeface="+mn-lt"/>
                          <a:ea typeface="Calibri" panose="020F0502020204030204" pitchFamily="34" charset="0"/>
                          <a:cs typeface="Times New Roman" panose="02020603050405020304" pitchFamily="18" charset="0"/>
                        </a:rPr>
                        <a:t>The achievements of the earliest civilizations – an overview of where and when the first civilizations appeared and a depth study of one of the following: Ancient Sumer; The Indus Valley; Ancient Egypt; The Shang Dynasty of Ancient China</a:t>
                      </a:r>
                    </a:p>
                  </a:txBody>
                  <a:tcPr marL="68580" marR="68580" marT="0" marB="0"/>
                </a:tc>
                <a:tc>
                  <a:txBody>
                    <a:bodyPr/>
                    <a:lstStyle/>
                    <a:p>
                      <a:pPr>
                        <a:lnSpc>
                          <a:spcPct val="107000"/>
                        </a:lnSpc>
                        <a:spcAft>
                          <a:spcPts val="0"/>
                        </a:spcAft>
                      </a:pPr>
                      <a:r>
                        <a:rPr lang="en-GB" sz="900" dirty="0">
                          <a:effectLst/>
                          <a:latin typeface="+mn-lt"/>
                          <a:ea typeface="Calibri" panose="020F0502020204030204" pitchFamily="34" charset="0"/>
                          <a:cs typeface="Times New Roman" panose="02020603050405020304" pitchFamily="18" charset="0"/>
                        </a:rPr>
                        <a:t>Ancient civilisation – Egypt </a:t>
                      </a:r>
                    </a:p>
                    <a:p>
                      <a:pPr>
                        <a:lnSpc>
                          <a:spcPct val="107000"/>
                        </a:lnSpc>
                        <a:spcAft>
                          <a:spcPts val="0"/>
                        </a:spcAft>
                      </a:pPr>
                      <a:r>
                        <a:rPr lang="en-GB" sz="900" dirty="0">
                          <a:effectLst/>
                          <a:latin typeface="+mn-lt"/>
                          <a:ea typeface="Calibri" panose="020F0502020204030204" pitchFamily="34" charset="0"/>
                          <a:cs typeface="Times New Roman" panose="02020603050405020304" pitchFamily="18" charset="0"/>
                        </a:rPr>
                        <a:t> </a:t>
                      </a:r>
                    </a:p>
                    <a:p>
                      <a:pPr>
                        <a:lnSpc>
                          <a:spcPct val="107000"/>
                        </a:lnSpc>
                        <a:spcAft>
                          <a:spcPts val="0"/>
                        </a:spcAft>
                      </a:pPr>
                      <a:r>
                        <a:rPr lang="en-GB" sz="900" b="1" dirty="0">
                          <a:effectLst/>
                          <a:latin typeface="+mn-lt"/>
                          <a:ea typeface="Calibri" panose="020F0502020204030204" pitchFamily="34" charset="0"/>
                          <a:cs typeface="Times New Roman" panose="02020603050405020304" pitchFamily="18" charset="0"/>
                        </a:rPr>
                        <a:t>Invasion</a:t>
                      </a:r>
                      <a:endParaRPr lang="en-GB" sz="900" dirty="0">
                        <a:effectLst/>
                        <a:latin typeface="+mn-lt"/>
                        <a:ea typeface="Calibri" panose="020F0502020204030204" pitchFamily="34" charset="0"/>
                        <a:cs typeface="Times New Roman" panose="02020603050405020304" pitchFamily="18" charset="0"/>
                      </a:endParaRPr>
                    </a:p>
                    <a:p>
                      <a:pPr>
                        <a:lnSpc>
                          <a:spcPct val="107000"/>
                        </a:lnSpc>
                        <a:spcAft>
                          <a:spcPts val="0"/>
                        </a:spcAft>
                      </a:pPr>
                      <a:r>
                        <a:rPr lang="en-GB" sz="900" b="1" dirty="0">
                          <a:effectLst/>
                          <a:latin typeface="+mn-lt"/>
                          <a:ea typeface="Calibri" panose="020F0502020204030204" pitchFamily="34" charset="0"/>
                          <a:cs typeface="Times New Roman" panose="02020603050405020304" pitchFamily="18" charset="0"/>
                        </a:rPr>
                        <a:t>Power</a:t>
                      </a:r>
                      <a:endParaRPr lang="en-GB" sz="900" dirty="0">
                        <a:effectLst/>
                        <a:latin typeface="+mn-lt"/>
                        <a:ea typeface="Calibri" panose="020F0502020204030204" pitchFamily="34" charset="0"/>
                        <a:cs typeface="Times New Roman" panose="02020603050405020304" pitchFamily="18" charset="0"/>
                      </a:endParaRPr>
                    </a:p>
                    <a:p>
                      <a:pPr>
                        <a:lnSpc>
                          <a:spcPct val="107000"/>
                        </a:lnSpc>
                        <a:spcAft>
                          <a:spcPts val="0"/>
                        </a:spcAft>
                      </a:pPr>
                      <a:r>
                        <a:rPr lang="en-GB" sz="900" b="1" dirty="0">
                          <a:effectLst/>
                          <a:latin typeface="+mn-lt"/>
                          <a:ea typeface="Calibri" panose="020F0502020204030204" pitchFamily="34" charset="0"/>
                          <a:cs typeface="Times New Roman" panose="02020603050405020304" pitchFamily="18" charset="0"/>
                        </a:rPr>
                        <a:t>Civilisation</a:t>
                      </a:r>
                      <a:endParaRPr lang="en-GB" sz="900" dirty="0">
                        <a:effectLst/>
                        <a:latin typeface="+mn-lt"/>
                        <a:ea typeface="Calibri" panose="020F0502020204030204" pitchFamily="34" charset="0"/>
                        <a:cs typeface="Times New Roman" panose="02020603050405020304" pitchFamily="18" charset="0"/>
                      </a:endParaRPr>
                    </a:p>
                    <a:p>
                      <a:pPr>
                        <a:lnSpc>
                          <a:spcPct val="107000"/>
                        </a:lnSpc>
                        <a:spcAft>
                          <a:spcPts val="0"/>
                        </a:spcAft>
                      </a:pPr>
                      <a:r>
                        <a:rPr lang="en-GB" sz="900" b="1" dirty="0">
                          <a:effectLst/>
                          <a:latin typeface="+mn-lt"/>
                          <a:ea typeface="Calibri" panose="020F0502020204030204" pitchFamily="34" charset="0"/>
                          <a:cs typeface="Times New Roman" panose="02020603050405020304" pitchFamily="18" charset="0"/>
                        </a:rPr>
                        <a:t>Knowledge</a:t>
                      </a:r>
                      <a:endParaRPr lang="en-GB" sz="9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endParaRPr lang="en-GB" dirty="0"/>
                    </a:p>
                  </a:txBody>
                  <a:tcPr/>
                </a:tc>
                <a:tc>
                  <a:txBody>
                    <a:bodyPr/>
                    <a:lstStyle/>
                    <a:p>
                      <a:pPr marL="171450" lvl="0" indent="-171450">
                        <a:buFont typeface="Arial" panose="020B0604020202020204" pitchFamily="34" charset="0"/>
                        <a:buChar char="•"/>
                      </a:pPr>
                      <a:r>
                        <a:rPr lang="en-GB" sz="800" kern="1200" dirty="0">
                          <a:solidFill>
                            <a:schemeClr val="dk1"/>
                          </a:solidFill>
                          <a:effectLst/>
                          <a:latin typeface="+mn-lt"/>
                          <a:ea typeface="+mn-ea"/>
                          <a:cs typeface="+mn-cs"/>
                        </a:rPr>
                        <a:t>I can identify some of the early civilisations and explain what they achieved.</a:t>
                      </a:r>
                    </a:p>
                    <a:p>
                      <a:pPr marL="171450" lvl="0" indent="-171450">
                        <a:buFont typeface="Arial" panose="020B0604020202020204" pitchFamily="34" charset="0"/>
                        <a:buChar char="•"/>
                      </a:pPr>
                      <a:r>
                        <a:rPr lang="en-GB" sz="800" kern="1200" dirty="0">
                          <a:solidFill>
                            <a:schemeClr val="dk1"/>
                          </a:solidFill>
                          <a:effectLst/>
                          <a:latin typeface="+mn-lt"/>
                          <a:ea typeface="+mn-ea"/>
                          <a:cs typeface="+mn-cs"/>
                        </a:rPr>
                        <a:t>I can explain who the ancient Egyptians were.</a:t>
                      </a:r>
                    </a:p>
                    <a:p>
                      <a:pPr marL="171450" lvl="0" indent="-171450">
                        <a:buFont typeface="Arial" panose="020B0604020202020204" pitchFamily="34" charset="0"/>
                        <a:buChar char="•"/>
                      </a:pPr>
                      <a:r>
                        <a:rPr lang="en-GB" sz="800" kern="1200" dirty="0">
                          <a:solidFill>
                            <a:schemeClr val="dk1"/>
                          </a:solidFill>
                          <a:effectLst/>
                          <a:latin typeface="+mn-lt"/>
                          <a:ea typeface="+mn-ea"/>
                          <a:cs typeface="+mn-cs"/>
                        </a:rPr>
                        <a:t>I can locate where the ancient Egyptians lived.</a:t>
                      </a:r>
                    </a:p>
                    <a:p>
                      <a:pPr marL="171450" lvl="0" indent="-171450">
                        <a:buFont typeface="Arial" panose="020B0604020202020204" pitchFamily="34" charset="0"/>
                        <a:buChar char="•"/>
                      </a:pPr>
                      <a:r>
                        <a:rPr lang="en-GB" sz="800" kern="1200" dirty="0">
                          <a:solidFill>
                            <a:schemeClr val="dk1"/>
                          </a:solidFill>
                          <a:effectLst/>
                          <a:latin typeface="+mn-lt"/>
                          <a:ea typeface="+mn-ea"/>
                          <a:cs typeface="+mn-cs"/>
                        </a:rPr>
                        <a:t>I can understand and explain what ‘The Old Kingdom’ was and what it achieved.</a:t>
                      </a:r>
                    </a:p>
                    <a:p>
                      <a:pPr marL="171450" lvl="0" indent="-171450">
                        <a:buFont typeface="Arial" panose="020B0604020202020204" pitchFamily="34" charset="0"/>
                        <a:buChar char="•"/>
                      </a:pPr>
                      <a:r>
                        <a:rPr lang="en-GB" sz="800" kern="1200" dirty="0">
                          <a:solidFill>
                            <a:schemeClr val="dk1"/>
                          </a:solidFill>
                          <a:effectLst/>
                          <a:latin typeface="+mn-lt"/>
                          <a:ea typeface="+mn-ea"/>
                          <a:cs typeface="+mn-cs"/>
                        </a:rPr>
                        <a:t>I can understand and explain what ‘The Middle Kingdom’ was and what it achieved.</a:t>
                      </a:r>
                    </a:p>
                    <a:p>
                      <a:pPr marL="171450" lvl="0" indent="-171450">
                        <a:buFont typeface="Arial" panose="020B0604020202020204" pitchFamily="34" charset="0"/>
                        <a:buChar char="•"/>
                      </a:pPr>
                      <a:r>
                        <a:rPr lang="en-GB" sz="800" kern="1200" dirty="0">
                          <a:solidFill>
                            <a:schemeClr val="dk1"/>
                          </a:solidFill>
                          <a:effectLst/>
                          <a:latin typeface="+mn-lt"/>
                          <a:ea typeface="+mn-ea"/>
                          <a:cs typeface="+mn-cs"/>
                        </a:rPr>
                        <a:t>I can understand and explain what ‘The New Kingdom’ was and what it achieved.</a:t>
                      </a:r>
                    </a:p>
                    <a:p>
                      <a:pPr marL="171450" lvl="0" indent="-171450">
                        <a:buFont typeface="Arial" panose="020B0604020202020204" pitchFamily="34" charset="0"/>
                        <a:buChar char="•"/>
                      </a:pPr>
                      <a:r>
                        <a:rPr lang="en-GB" sz="800" kern="1200" dirty="0">
                          <a:solidFill>
                            <a:schemeClr val="dk1"/>
                          </a:solidFill>
                          <a:effectLst/>
                          <a:latin typeface="+mn-lt"/>
                          <a:ea typeface="+mn-ea"/>
                          <a:cs typeface="+mn-cs"/>
                        </a:rPr>
                        <a:t>I can identify how the ancient Egyptians wrote and explain what they wrote about.</a:t>
                      </a:r>
                    </a:p>
                    <a:p>
                      <a:pPr marL="171450" lvl="0" indent="-171450">
                        <a:buFont typeface="Arial" panose="020B0604020202020204" pitchFamily="34" charset="0"/>
                        <a:buChar char="•"/>
                      </a:pPr>
                      <a:r>
                        <a:rPr lang="en-GB" sz="800" kern="1200" dirty="0">
                          <a:solidFill>
                            <a:schemeClr val="dk1"/>
                          </a:solidFill>
                          <a:effectLst/>
                          <a:latin typeface="+mn-lt"/>
                          <a:ea typeface="+mn-ea"/>
                          <a:cs typeface="+mn-cs"/>
                        </a:rPr>
                        <a:t>I can identify and explain how the ancient Egyptians used the River Nile.</a:t>
                      </a:r>
                    </a:p>
                    <a:p>
                      <a:pPr marL="171450" lvl="0" indent="-171450">
                        <a:buFont typeface="Arial" panose="020B0604020202020204" pitchFamily="34" charset="0"/>
                        <a:buChar char="•"/>
                      </a:pPr>
                      <a:r>
                        <a:rPr lang="en-GB" sz="800" kern="1200" dirty="0">
                          <a:solidFill>
                            <a:schemeClr val="dk1"/>
                          </a:solidFill>
                          <a:effectLst/>
                          <a:latin typeface="+mn-lt"/>
                          <a:ea typeface="+mn-ea"/>
                          <a:cs typeface="+mn-cs"/>
                        </a:rPr>
                        <a:t>I can explain the effect and advantages of using the River Nile in this way.</a:t>
                      </a:r>
                    </a:p>
                    <a:p>
                      <a:pPr marL="171450" lvl="0" indent="-171450">
                        <a:buFont typeface="Arial" panose="020B0604020202020204" pitchFamily="34" charset="0"/>
                        <a:buChar char="•"/>
                      </a:pPr>
                      <a:r>
                        <a:rPr lang="en-GB" sz="800" kern="1200" dirty="0">
                          <a:solidFill>
                            <a:schemeClr val="dk1"/>
                          </a:solidFill>
                          <a:effectLst/>
                          <a:latin typeface="+mn-lt"/>
                          <a:ea typeface="+mn-ea"/>
                          <a:cs typeface="+mn-cs"/>
                        </a:rPr>
                        <a:t>I can explain who the ancient Egyptian Gods were and what the ancient Egyptians practiced and believed. </a:t>
                      </a:r>
                    </a:p>
                    <a:p>
                      <a:pPr marL="171450" lvl="0" indent="-171450">
                        <a:buFont typeface="Arial" panose="020B0604020202020204" pitchFamily="34" charset="0"/>
                        <a:buChar char="•"/>
                      </a:pPr>
                      <a:r>
                        <a:rPr lang="en-GB" sz="800" kern="1200" dirty="0">
                          <a:solidFill>
                            <a:schemeClr val="dk1"/>
                          </a:solidFill>
                          <a:effectLst/>
                          <a:latin typeface="+mn-lt"/>
                          <a:ea typeface="+mn-ea"/>
                          <a:cs typeface="+mn-cs"/>
                        </a:rPr>
                        <a:t>I can demonstrate an understanding of Tutankhamun by explaining who he was and why he was important.</a:t>
                      </a:r>
                    </a:p>
                  </a:txBody>
                  <a:tcPr/>
                </a:tc>
                <a:extLst>
                  <a:ext uri="{0D108BD9-81ED-4DB2-BD59-A6C34878D82A}">
                    <a16:rowId xmlns:a16="http://schemas.microsoft.com/office/drawing/2014/main" val="956065142"/>
                  </a:ext>
                </a:extLst>
              </a:tr>
              <a:tr h="262040">
                <a:tc gridSpan="5">
                  <a:txBody>
                    <a:bodyPr/>
                    <a:lstStyle/>
                    <a:p>
                      <a:pPr algn="ctr"/>
                      <a:r>
                        <a:rPr lang="en-GB" sz="1100" b="1" kern="1200" dirty="0">
                          <a:solidFill>
                            <a:schemeClr val="dk1"/>
                          </a:solidFill>
                          <a:effectLst/>
                          <a:latin typeface="+mn-lt"/>
                          <a:ea typeface="+mn-ea"/>
                          <a:cs typeface="+mn-cs"/>
                        </a:rPr>
                        <a:t>Curriculum Narrative</a:t>
                      </a:r>
                      <a:r>
                        <a:rPr lang="en-GB" sz="1100" b="0" kern="1200" dirty="0">
                          <a:solidFill>
                            <a:schemeClr val="dk1"/>
                          </a:solidFill>
                          <a:effectLst/>
                          <a:latin typeface="+mn-lt"/>
                          <a:ea typeface="+mn-ea"/>
                          <a:cs typeface="+mn-cs"/>
                        </a:rPr>
                        <a:t> </a:t>
                      </a:r>
                      <a:r>
                        <a:rPr lang="en-GB" sz="1100" b="1" kern="1200" dirty="0">
                          <a:solidFill>
                            <a:schemeClr val="dk1"/>
                          </a:solidFill>
                          <a:effectLst/>
                          <a:latin typeface="+mn-lt"/>
                          <a:ea typeface="+mn-ea"/>
                          <a:cs typeface="+mn-cs"/>
                        </a:rPr>
                        <a:t>and Previous Learning</a:t>
                      </a:r>
                      <a:endParaRPr lang="en-GB" sz="1100" dirty="0"/>
                    </a:p>
                  </a:txBody>
                  <a:tcPr marL="68580" marR="68580" marT="0" marB="0" anchor="ctr"/>
                </a:tc>
                <a:tc hMerge="1">
                  <a:txBody>
                    <a:bodyPr/>
                    <a:lstStyle/>
                    <a:p>
                      <a:pPr>
                        <a:lnSpc>
                          <a:spcPct val="107000"/>
                        </a:lnSpc>
                        <a:spcAft>
                          <a:spcPts val="0"/>
                        </a:spcAft>
                      </a:pPr>
                      <a:endParaRPr lang="en-GB" sz="1100" dirty="0">
                        <a:effectLst/>
                        <a:latin typeface="+mn-lt"/>
                        <a:ea typeface="Calibri" panose="020F0502020204030204" pitchFamily="34" charset="0"/>
                        <a:cs typeface="Times New Roman" panose="02020603050405020304" pitchFamily="18" charset="0"/>
                      </a:endParaRPr>
                    </a:p>
                  </a:txBody>
                  <a:tcPr marL="68580" marR="68580" marT="0" marB="0"/>
                </a:tc>
                <a:tc hMerge="1">
                  <a:txBody>
                    <a:bodyPr/>
                    <a:lstStyle/>
                    <a:p>
                      <a:pPr>
                        <a:lnSpc>
                          <a:spcPct val="107000"/>
                        </a:lnSpc>
                        <a:spcAft>
                          <a:spcPts val="0"/>
                        </a:spcAft>
                      </a:pPr>
                      <a:endParaRPr lang="en-GB" sz="1100" dirty="0">
                        <a:effectLst/>
                        <a:latin typeface="+mn-lt"/>
                        <a:ea typeface="Calibri" panose="020F0502020204030204" pitchFamily="34" charset="0"/>
                        <a:cs typeface="Times New Roman" panose="02020603050405020304" pitchFamily="18" charset="0"/>
                      </a:endParaRPr>
                    </a:p>
                  </a:txBody>
                  <a:tcPr marL="68580" marR="68580" marT="0" marB="0"/>
                </a:tc>
                <a:tc hMerge="1">
                  <a:txBody>
                    <a:bodyPr/>
                    <a:lstStyle/>
                    <a:p>
                      <a:endParaRPr lang="en-GB" dirty="0"/>
                    </a:p>
                  </a:txBody>
                  <a:tcPr/>
                </a:tc>
                <a:tc hMerge="1">
                  <a:txBody>
                    <a:bodyPr/>
                    <a:lstStyle/>
                    <a:p>
                      <a:endParaRPr lang="en-GB" dirty="0"/>
                    </a:p>
                  </a:txBody>
                  <a:tcPr/>
                </a:tc>
                <a:extLst>
                  <a:ext uri="{0D108BD9-81ED-4DB2-BD59-A6C34878D82A}">
                    <a16:rowId xmlns:a16="http://schemas.microsoft.com/office/drawing/2014/main" val="3048601186"/>
                  </a:ext>
                </a:extLst>
              </a:tr>
              <a:tr h="1142774">
                <a:tc gridSpan="5">
                  <a:txBody>
                    <a:bodyPr/>
                    <a:lstStyle/>
                    <a:p>
                      <a:endParaRPr lang="en-GB" sz="900"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extLst>
                  <a:ext uri="{0D108BD9-81ED-4DB2-BD59-A6C34878D82A}">
                    <a16:rowId xmlns:a16="http://schemas.microsoft.com/office/drawing/2014/main" val="2184194118"/>
                  </a:ext>
                </a:extLst>
              </a:tr>
            </a:tbl>
          </a:graphicData>
        </a:graphic>
      </p:graphicFrame>
      <p:pic>
        <p:nvPicPr>
          <p:cNvPr id="17" name="Picture 16">
            <a:extLst>
              <a:ext uri="{FF2B5EF4-FFF2-40B4-BE49-F238E27FC236}">
                <a16:creationId xmlns:a16="http://schemas.microsoft.com/office/drawing/2014/main" id="{5B5F2AF5-A300-4A18-B3E7-499D52D2CD4A}"/>
              </a:ext>
            </a:extLst>
          </p:cNvPr>
          <p:cNvPicPr/>
          <p:nvPr/>
        </p:nvPicPr>
        <p:blipFill>
          <a:blip r:embed="rId3">
            <a:extLst>
              <a:ext uri="{28A0092B-C50C-407E-A947-70E740481C1C}">
                <a14:useLocalDpi xmlns:a14="http://schemas.microsoft.com/office/drawing/2010/main" val="0"/>
              </a:ext>
            </a:extLst>
          </a:blip>
          <a:stretch>
            <a:fillRect/>
          </a:stretch>
        </p:blipFill>
        <p:spPr>
          <a:xfrm>
            <a:off x="3197588" y="1785494"/>
            <a:ext cx="3974465" cy="2435225"/>
          </a:xfrm>
          <a:prstGeom prst="rect">
            <a:avLst/>
          </a:prstGeom>
        </p:spPr>
      </p:pic>
      <p:pic>
        <p:nvPicPr>
          <p:cNvPr id="22" name="Picture 21">
            <a:extLst>
              <a:ext uri="{FF2B5EF4-FFF2-40B4-BE49-F238E27FC236}">
                <a16:creationId xmlns:a16="http://schemas.microsoft.com/office/drawing/2014/main" id="{B3230138-24F9-46AB-8736-BB4CCD1563BD}"/>
              </a:ext>
            </a:extLst>
          </p:cNvPr>
          <p:cNvPicPr/>
          <p:nvPr/>
        </p:nvPicPr>
        <p:blipFill rotWithShape="1">
          <a:blip r:embed="rId4">
            <a:extLst>
              <a:ext uri="{28A0092B-C50C-407E-A947-70E740481C1C}">
                <a14:useLocalDpi xmlns:a14="http://schemas.microsoft.com/office/drawing/2010/main" val="0"/>
              </a:ext>
            </a:extLst>
          </a:blip>
          <a:srcRect l="5285" t="52666"/>
          <a:stretch/>
        </p:blipFill>
        <p:spPr bwMode="auto">
          <a:xfrm>
            <a:off x="393501" y="5709684"/>
            <a:ext cx="5690870" cy="462280"/>
          </a:xfrm>
          <a:prstGeom prst="rect">
            <a:avLst/>
          </a:prstGeom>
          <a:ln>
            <a:noFill/>
          </a:ln>
          <a:extLst>
            <a:ext uri="{53640926-AAD7-44D8-BBD7-CCE9431645EC}">
              <a14:shadowObscured xmlns:a14="http://schemas.microsoft.com/office/drawing/2010/main"/>
            </a:ext>
          </a:extLst>
        </p:spPr>
      </p:pic>
      <p:pic>
        <p:nvPicPr>
          <p:cNvPr id="23" name="Picture 22">
            <a:extLst>
              <a:ext uri="{FF2B5EF4-FFF2-40B4-BE49-F238E27FC236}">
                <a16:creationId xmlns:a16="http://schemas.microsoft.com/office/drawing/2014/main" id="{177AA793-5756-4224-A89F-04CEC063CA9D}"/>
              </a:ext>
            </a:extLst>
          </p:cNvPr>
          <p:cNvPicPr/>
          <p:nvPr/>
        </p:nvPicPr>
        <p:blipFill rotWithShape="1">
          <a:blip r:embed="rId5">
            <a:extLst>
              <a:ext uri="{28A0092B-C50C-407E-A947-70E740481C1C}">
                <a14:useLocalDpi xmlns:a14="http://schemas.microsoft.com/office/drawing/2010/main" val="0"/>
              </a:ext>
            </a:extLst>
          </a:blip>
          <a:srcRect l="55503" t="33269" b="11636"/>
          <a:stretch/>
        </p:blipFill>
        <p:spPr>
          <a:xfrm>
            <a:off x="6544345" y="5991412"/>
            <a:ext cx="2602354" cy="482802"/>
          </a:xfrm>
          <a:prstGeom prst="rect">
            <a:avLst/>
          </a:prstGeom>
        </p:spPr>
      </p:pic>
      <p:pic>
        <p:nvPicPr>
          <p:cNvPr id="25" name="Picture 24">
            <a:extLst>
              <a:ext uri="{FF2B5EF4-FFF2-40B4-BE49-F238E27FC236}">
                <a16:creationId xmlns:a16="http://schemas.microsoft.com/office/drawing/2014/main" id="{7C0D7602-C2CF-472E-A849-4737335255EF}"/>
              </a:ext>
            </a:extLst>
          </p:cNvPr>
          <p:cNvPicPr/>
          <p:nvPr/>
        </p:nvPicPr>
        <p:blipFill rotWithShape="1">
          <a:blip r:embed="rId5">
            <a:extLst>
              <a:ext uri="{28A0092B-C50C-407E-A947-70E740481C1C}">
                <a14:useLocalDpi xmlns:a14="http://schemas.microsoft.com/office/drawing/2010/main" val="0"/>
              </a:ext>
            </a:extLst>
          </a:blip>
          <a:srcRect t="31320" r="49310" b="7567"/>
          <a:stretch/>
        </p:blipFill>
        <p:spPr>
          <a:xfrm>
            <a:off x="6536943" y="5427009"/>
            <a:ext cx="2964516" cy="535530"/>
          </a:xfrm>
          <a:prstGeom prst="rect">
            <a:avLst/>
          </a:prstGeom>
        </p:spPr>
      </p:pic>
    </p:spTree>
    <p:extLst>
      <p:ext uri="{BB962C8B-B14F-4D97-AF65-F5344CB8AC3E}">
        <p14:creationId xmlns:p14="http://schemas.microsoft.com/office/powerpoint/2010/main" val="16154249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1">
            <a:extLst>
              <a:ext uri="{FF2B5EF4-FFF2-40B4-BE49-F238E27FC236}">
                <a16:creationId xmlns:a16="http://schemas.microsoft.com/office/drawing/2014/main" id="{6B9B7142-C494-78C7-0CFC-B85C6BFD8DED}"/>
              </a:ext>
            </a:extLst>
          </p:cNvPr>
          <p:cNvSpPr txBox="1">
            <a:spLocks/>
          </p:cNvSpPr>
          <p:nvPr/>
        </p:nvSpPr>
        <p:spPr>
          <a:xfrm>
            <a:off x="5026024" y="6576695"/>
            <a:ext cx="4872990" cy="281305"/>
          </a:xfrm>
          <a:prstGeom prst="rect">
            <a:avLst/>
          </a:prstGeom>
        </p:spPr>
        <p:txBody>
          <a:bodyPr vert="horz" wrap="square" lIns="91440" tIns="45720" rIns="91440" bIns="45720" rtlCol="0">
            <a:noAutofit/>
          </a:bodyPr>
          <a:lstStyle/>
          <a:p>
            <a:pPr algn="r">
              <a:lnSpc>
                <a:spcPct val="120000"/>
              </a:lnSpc>
              <a:spcAft>
                <a:spcPts val="1200"/>
              </a:spcAft>
            </a:pPr>
            <a:r>
              <a:rPr lang="en-US" sz="1000" kern="1200" dirty="0">
                <a:solidFill>
                  <a:schemeClr val="tx2"/>
                </a:solidFill>
                <a:effectLst/>
                <a:latin typeface="United Curriculum" pitchFamily="50" charset="0"/>
                <a:ea typeface="Calibri" panose="020F0502020204030204" pitchFamily="34" charset="0"/>
                <a:cs typeface="Times New Roman" panose="02020603050405020304" pitchFamily="18" charset="0"/>
              </a:rPr>
              <a:t> </a:t>
            </a:r>
            <a:endParaRPr lang="en-GB" sz="1100" dirty="0">
              <a:solidFill>
                <a:schemeClr val="tx2"/>
              </a:solidFill>
              <a:effectLst/>
              <a:latin typeface="United Curriculum" pitchFamily="50" charset="0"/>
              <a:ea typeface="Calibri" panose="020F0502020204030204" pitchFamily="34" charset="0"/>
              <a:cs typeface="Times New Roman" panose="02020603050405020304" pitchFamily="18" charset="0"/>
            </a:endParaRPr>
          </a:p>
        </p:txBody>
      </p:sp>
      <p:sp>
        <p:nvSpPr>
          <p:cNvPr id="24" name="Freeform: Shape 23">
            <a:extLst>
              <a:ext uri="{FF2B5EF4-FFF2-40B4-BE49-F238E27FC236}">
                <a16:creationId xmlns:a16="http://schemas.microsoft.com/office/drawing/2014/main" id="{3003C2D6-7463-2227-0B15-C40C3549448B}"/>
              </a:ext>
            </a:extLst>
          </p:cNvPr>
          <p:cNvSpPr/>
          <p:nvPr/>
        </p:nvSpPr>
        <p:spPr>
          <a:xfrm>
            <a:off x="5768658" y="5026515"/>
            <a:ext cx="5657" cy="44371"/>
          </a:xfrm>
          <a:custGeom>
            <a:avLst/>
            <a:gdLst>
              <a:gd name="connsiteX0" fmla="*/ 0 w 5657"/>
              <a:gd name="connsiteY0" fmla="*/ 0 h 44371"/>
              <a:gd name="connsiteX1" fmla="*/ 5657 w 5657"/>
              <a:gd name="connsiteY1" fmla="*/ 0 h 44371"/>
              <a:gd name="connsiteX2" fmla="*/ 5657 w 5657"/>
              <a:gd name="connsiteY2" fmla="*/ 44371 h 44371"/>
              <a:gd name="connsiteX3" fmla="*/ 0 w 5657"/>
              <a:gd name="connsiteY3" fmla="*/ 44371 h 44371"/>
            </a:gdLst>
            <a:ahLst/>
            <a:cxnLst>
              <a:cxn ang="0">
                <a:pos x="connsiteX0" y="connsiteY0"/>
              </a:cxn>
              <a:cxn ang="0">
                <a:pos x="connsiteX1" y="connsiteY1"/>
              </a:cxn>
              <a:cxn ang="0">
                <a:pos x="connsiteX2" y="connsiteY2"/>
              </a:cxn>
              <a:cxn ang="0">
                <a:pos x="connsiteX3" y="connsiteY3"/>
              </a:cxn>
            </a:cxnLst>
            <a:rect l="l" t="t" r="r" b="b"/>
            <a:pathLst>
              <a:path w="5657" h="44371">
                <a:moveTo>
                  <a:pt x="0" y="0"/>
                </a:moveTo>
                <a:lnTo>
                  <a:pt x="5657" y="0"/>
                </a:lnTo>
                <a:lnTo>
                  <a:pt x="5657" y="44371"/>
                </a:lnTo>
                <a:lnTo>
                  <a:pt x="0" y="44371"/>
                </a:lnTo>
                <a:close/>
              </a:path>
            </a:pathLst>
          </a:custGeom>
          <a:solidFill>
            <a:srgbClr val="FFFFFF"/>
          </a:solidFill>
          <a:ln w="11092" cap="flat">
            <a:noFill/>
            <a:prstDash val="solid"/>
            <a:miter/>
          </a:ln>
        </p:spPr>
        <p:txBody>
          <a:bodyPr rtlCol="0" anchor="ctr"/>
          <a:lstStyle/>
          <a:p>
            <a:endParaRPr lang="en-GB"/>
          </a:p>
        </p:txBody>
      </p:sp>
      <p:sp>
        <p:nvSpPr>
          <p:cNvPr id="62" name="TextBox 61">
            <a:extLst>
              <a:ext uri="{FF2B5EF4-FFF2-40B4-BE49-F238E27FC236}">
                <a16:creationId xmlns:a16="http://schemas.microsoft.com/office/drawing/2014/main" id="{5096ECA1-B4A2-9CBB-C54A-83FE9E8691D6}"/>
              </a:ext>
            </a:extLst>
          </p:cNvPr>
          <p:cNvSpPr txBox="1"/>
          <p:nvPr/>
        </p:nvSpPr>
        <p:spPr>
          <a:xfrm>
            <a:off x="833924" y="1309836"/>
            <a:ext cx="704039" cy="338554"/>
          </a:xfrm>
          <a:prstGeom prst="rect">
            <a:avLst/>
          </a:prstGeom>
          <a:noFill/>
        </p:spPr>
        <p:txBody>
          <a:bodyPr wrap="none" rtlCol="0">
            <a:spAutoFit/>
          </a:bodyPr>
          <a:lstStyle/>
          <a:p>
            <a:pPr algn="ctr"/>
            <a:r>
              <a:rPr lang="en-GB" sz="1600" spc="0" baseline="0" dirty="0">
                <a:ln w="1569" cap="flat">
                  <a:solidFill>
                    <a:srgbClr val="FFFFFF"/>
                  </a:solidFill>
                  <a:miter/>
                </a:ln>
                <a:solidFill>
                  <a:srgbClr val="FFFFFF"/>
                </a:solidFill>
                <a:latin typeface="Arial Rounded MT Bold" panose="020F0704030504030204" pitchFamily="34" charset="0"/>
                <a:sym typeface="United Curriculum"/>
                <a:rtl val="0"/>
              </a:rPr>
              <a:t>N 3-4</a:t>
            </a:r>
          </a:p>
        </p:txBody>
      </p:sp>
      <p:sp>
        <p:nvSpPr>
          <p:cNvPr id="69" name="TextBox 68">
            <a:extLst>
              <a:ext uri="{FF2B5EF4-FFF2-40B4-BE49-F238E27FC236}">
                <a16:creationId xmlns:a16="http://schemas.microsoft.com/office/drawing/2014/main" id="{98259B73-26C3-86C3-349C-73034D47D263}"/>
              </a:ext>
            </a:extLst>
          </p:cNvPr>
          <p:cNvSpPr txBox="1"/>
          <p:nvPr/>
        </p:nvSpPr>
        <p:spPr>
          <a:xfrm>
            <a:off x="1500350" y="5427009"/>
            <a:ext cx="635109" cy="584775"/>
          </a:xfrm>
          <a:prstGeom prst="rect">
            <a:avLst/>
          </a:prstGeom>
          <a:noFill/>
        </p:spPr>
        <p:txBody>
          <a:bodyPr wrap="none" rtlCol="0">
            <a:spAutoFit/>
          </a:bodyPr>
          <a:lstStyle/>
          <a:p>
            <a:pPr algn="ctr"/>
            <a:r>
              <a:rPr lang="en-GB" sz="1600" spc="0" baseline="0" dirty="0">
                <a:ln w="1569" cap="flat">
                  <a:solidFill>
                    <a:srgbClr val="FFFFFF"/>
                  </a:solidFill>
                  <a:miter/>
                </a:ln>
                <a:solidFill>
                  <a:srgbClr val="FFFFFF"/>
                </a:solidFill>
                <a:latin typeface="Arial Rounded MT Bold" panose="020F0704030504030204" pitchFamily="34" charset="0"/>
                <a:sym typeface="United Curriculum"/>
                <a:rtl val="0"/>
              </a:rPr>
              <a:t>Year</a:t>
            </a:r>
          </a:p>
          <a:p>
            <a:pPr algn="ctr"/>
            <a:r>
              <a:rPr lang="en-GB" sz="1600" spc="0" baseline="0" dirty="0">
                <a:ln w="1569" cap="flat">
                  <a:solidFill>
                    <a:srgbClr val="FFFFFF"/>
                  </a:solidFill>
                  <a:miter/>
                </a:ln>
                <a:solidFill>
                  <a:srgbClr val="FFFFFF"/>
                </a:solidFill>
                <a:latin typeface="Arial Rounded MT Bold" panose="020F0704030504030204" pitchFamily="34" charset="0"/>
                <a:sym typeface="United Curriculum"/>
                <a:rtl val="0"/>
              </a:rPr>
              <a:t>1</a:t>
            </a:r>
          </a:p>
        </p:txBody>
      </p:sp>
      <p:sp>
        <p:nvSpPr>
          <p:cNvPr id="89" name="TextBox 88">
            <a:extLst>
              <a:ext uri="{FF2B5EF4-FFF2-40B4-BE49-F238E27FC236}">
                <a16:creationId xmlns:a16="http://schemas.microsoft.com/office/drawing/2014/main" id="{1550B725-3912-7262-289B-882EF90B3FD5}"/>
              </a:ext>
            </a:extLst>
          </p:cNvPr>
          <p:cNvSpPr txBox="1"/>
          <p:nvPr/>
        </p:nvSpPr>
        <p:spPr>
          <a:xfrm>
            <a:off x="5274821" y="1493107"/>
            <a:ext cx="635110" cy="584775"/>
          </a:xfrm>
          <a:prstGeom prst="rect">
            <a:avLst/>
          </a:prstGeom>
          <a:noFill/>
        </p:spPr>
        <p:txBody>
          <a:bodyPr wrap="none" rtlCol="0">
            <a:spAutoFit/>
          </a:bodyPr>
          <a:lstStyle/>
          <a:p>
            <a:pPr algn="ctr"/>
            <a:r>
              <a:rPr lang="en-GB" sz="1600" spc="0" baseline="0" dirty="0">
                <a:ln w="1569" cap="flat">
                  <a:solidFill>
                    <a:srgbClr val="FFFFFF"/>
                  </a:solidFill>
                  <a:miter/>
                </a:ln>
                <a:solidFill>
                  <a:srgbClr val="FFFFFF"/>
                </a:solidFill>
                <a:latin typeface="Arial Rounded MT Bold" panose="020F0704030504030204" pitchFamily="34" charset="0"/>
                <a:sym typeface="United Curriculum"/>
                <a:rtl val="0"/>
              </a:rPr>
              <a:t>Year</a:t>
            </a:r>
          </a:p>
          <a:p>
            <a:pPr algn="ctr"/>
            <a:r>
              <a:rPr lang="en-GB" sz="1600" spc="0" baseline="0" dirty="0">
                <a:ln w="1569" cap="flat">
                  <a:solidFill>
                    <a:srgbClr val="FFFFFF"/>
                  </a:solidFill>
                  <a:miter/>
                </a:ln>
                <a:solidFill>
                  <a:srgbClr val="FFFFFF"/>
                </a:solidFill>
                <a:latin typeface="Arial Rounded MT Bold" panose="020F0704030504030204" pitchFamily="34" charset="0"/>
                <a:sym typeface="United Curriculum"/>
                <a:rtl val="0"/>
              </a:rPr>
              <a:t>4</a:t>
            </a:r>
          </a:p>
        </p:txBody>
      </p:sp>
      <p:sp>
        <p:nvSpPr>
          <p:cNvPr id="96" name="TextBox 95">
            <a:extLst>
              <a:ext uri="{FF2B5EF4-FFF2-40B4-BE49-F238E27FC236}">
                <a16:creationId xmlns:a16="http://schemas.microsoft.com/office/drawing/2014/main" id="{88226996-3B22-28B3-E1F2-380E176EA805}"/>
              </a:ext>
            </a:extLst>
          </p:cNvPr>
          <p:cNvSpPr txBox="1"/>
          <p:nvPr/>
        </p:nvSpPr>
        <p:spPr>
          <a:xfrm>
            <a:off x="6536943" y="5417648"/>
            <a:ext cx="635110" cy="584775"/>
          </a:xfrm>
          <a:prstGeom prst="rect">
            <a:avLst/>
          </a:prstGeom>
          <a:noFill/>
        </p:spPr>
        <p:txBody>
          <a:bodyPr wrap="none" rtlCol="0">
            <a:spAutoFit/>
          </a:bodyPr>
          <a:lstStyle/>
          <a:p>
            <a:pPr algn="ctr"/>
            <a:r>
              <a:rPr lang="en-GB" sz="1600" dirty="0">
                <a:ln w="1569" cap="flat">
                  <a:solidFill>
                    <a:srgbClr val="FFFFFF"/>
                  </a:solidFill>
                  <a:miter/>
                </a:ln>
                <a:solidFill>
                  <a:srgbClr val="FFFFFF"/>
                </a:solidFill>
                <a:latin typeface="Arial Rounded MT Bold" panose="020F0704030504030204" pitchFamily="34" charset="0"/>
                <a:sym typeface="ABeeZee"/>
                <a:rtl val="0"/>
              </a:rPr>
              <a:t>Ye</a:t>
            </a:r>
            <a:r>
              <a:rPr lang="en-GB" sz="1600" spc="0" baseline="0" dirty="0">
                <a:ln w="1569" cap="flat">
                  <a:solidFill>
                    <a:srgbClr val="FFFFFF"/>
                  </a:solidFill>
                  <a:miter/>
                </a:ln>
                <a:solidFill>
                  <a:srgbClr val="FFFFFF"/>
                </a:solidFill>
                <a:latin typeface="Arial Rounded MT Bold" panose="020F0704030504030204" pitchFamily="34" charset="0"/>
                <a:sym typeface="ABeeZee"/>
                <a:rtl val="0"/>
              </a:rPr>
              <a:t>ar</a:t>
            </a:r>
          </a:p>
          <a:p>
            <a:pPr algn="ctr"/>
            <a:r>
              <a:rPr lang="en-GB" sz="1600" spc="0" baseline="0" dirty="0">
                <a:ln w="1569" cap="flat">
                  <a:solidFill>
                    <a:srgbClr val="FFFFFF"/>
                  </a:solidFill>
                  <a:miter/>
                </a:ln>
                <a:solidFill>
                  <a:srgbClr val="FFFFFF"/>
                </a:solidFill>
                <a:latin typeface="Arial Rounded MT Bold" panose="020F0704030504030204" pitchFamily="34" charset="0"/>
                <a:sym typeface="ABeeZee"/>
                <a:rtl val="0"/>
              </a:rPr>
              <a:t>5</a:t>
            </a:r>
          </a:p>
        </p:txBody>
      </p:sp>
      <p:sp>
        <p:nvSpPr>
          <p:cNvPr id="98" name="TextBox 97">
            <a:extLst>
              <a:ext uri="{FF2B5EF4-FFF2-40B4-BE49-F238E27FC236}">
                <a16:creationId xmlns:a16="http://schemas.microsoft.com/office/drawing/2014/main" id="{0F3B352B-366C-5488-F31C-4304B9A64A71}"/>
              </a:ext>
            </a:extLst>
          </p:cNvPr>
          <p:cNvSpPr txBox="1"/>
          <p:nvPr/>
        </p:nvSpPr>
        <p:spPr>
          <a:xfrm>
            <a:off x="8283209" y="5771148"/>
            <a:ext cx="884656" cy="461665"/>
          </a:xfrm>
          <a:prstGeom prst="rect">
            <a:avLst/>
          </a:prstGeom>
          <a:noFill/>
        </p:spPr>
        <p:txBody>
          <a:bodyPr wrap="square" rtlCol="0">
            <a:spAutoFit/>
          </a:bodyPr>
          <a:lstStyle/>
          <a:p>
            <a:pPr algn="ctr"/>
            <a:r>
              <a:rPr lang="en-GB" sz="1200" spc="0" baseline="0" dirty="0">
                <a:ln w="1569" cap="flat">
                  <a:solidFill>
                    <a:srgbClr val="FFFFFF"/>
                  </a:solidFill>
                  <a:miter/>
                </a:ln>
                <a:solidFill>
                  <a:srgbClr val="FFFFFF"/>
                </a:solidFill>
                <a:latin typeface="Arial Rounded MT Bold" panose="020F0704030504030204" pitchFamily="34" charset="0"/>
                <a:sym typeface="ABeeZee"/>
                <a:rtl val="0"/>
              </a:rPr>
              <a:t>Key Stage 3</a:t>
            </a:r>
          </a:p>
        </p:txBody>
      </p:sp>
      <p:pic>
        <p:nvPicPr>
          <p:cNvPr id="81" name="Picture 80">
            <a:extLst>
              <a:ext uri="{FF2B5EF4-FFF2-40B4-BE49-F238E27FC236}">
                <a16:creationId xmlns:a16="http://schemas.microsoft.com/office/drawing/2014/main" id="{B1CB9F86-4649-4C25-B8AF-78AD3AFF5E2D}"/>
              </a:ext>
            </a:extLst>
          </p:cNvPr>
          <p:cNvPicPr/>
          <p:nvPr/>
        </p:nvPicPr>
        <p:blipFill rotWithShape="1">
          <a:blip r:embed="rId2"/>
          <a:srcRect l="7807" t="7443" r="8178" b="10090"/>
          <a:stretch/>
        </p:blipFill>
        <p:spPr>
          <a:xfrm>
            <a:off x="8615082" y="12289"/>
            <a:ext cx="884656" cy="825513"/>
          </a:xfrm>
          <a:prstGeom prst="ellipse">
            <a:avLst/>
          </a:prstGeom>
          <a:ln>
            <a:noFill/>
          </a:ln>
          <a:effectLst>
            <a:softEdge rad="112500"/>
          </a:effectLst>
        </p:spPr>
      </p:pic>
      <p:sp>
        <p:nvSpPr>
          <p:cNvPr id="9" name="TextBox 8">
            <a:extLst>
              <a:ext uri="{FF2B5EF4-FFF2-40B4-BE49-F238E27FC236}">
                <a16:creationId xmlns:a16="http://schemas.microsoft.com/office/drawing/2014/main" id="{FB9D3874-4A95-4ED9-8DE0-70BFFEC28415}"/>
              </a:ext>
            </a:extLst>
          </p:cNvPr>
          <p:cNvSpPr txBox="1"/>
          <p:nvPr/>
        </p:nvSpPr>
        <p:spPr>
          <a:xfrm>
            <a:off x="6108899" y="4394600"/>
            <a:ext cx="2108226" cy="2308324"/>
          </a:xfrm>
          <a:prstGeom prst="rect">
            <a:avLst/>
          </a:prstGeom>
          <a:noFill/>
        </p:spPr>
        <p:txBody>
          <a:bodyPr wrap="square" rtlCol="0">
            <a:spAutoFit/>
          </a:bodyPr>
          <a:lstStyle/>
          <a:p>
            <a:endParaRPr lang="en-GB" dirty="0"/>
          </a:p>
        </p:txBody>
      </p:sp>
      <p:sp>
        <p:nvSpPr>
          <p:cNvPr id="5" name="TextBox 4">
            <a:extLst>
              <a:ext uri="{FF2B5EF4-FFF2-40B4-BE49-F238E27FC236}">
                <a16:creationId xmlns:a16="http://schemas.microsoft.com/office/drawing/2014/main" id="{DC491752-CD37-4B1F-AC03-62AD326E4C72}"/>
              </a:ext>
            </a:extLst>
          </p:cNvPr>
          <p:cNvSpPr txBox="1"/>
          <p:nvPr/>
        </p:nvSpPr>
        <p:spPr>
          <a:xfrm>
            <a:off x="1185943" y="294830"/>
            <a:ext cx="6552994" cy="461665"/>
          </a:xfrm>
          <a:prstGeom prst="rect">
            <a:avLst/>
          </a:prstGeom>
          <a:noFill/>
        </p:spPr>
        <p:txBody>
          <a:bodyPr wrap="square" rtlCol="0">
            <a:spAutoFit/>
          </a:bodyPr>
          <a:lstStyle/>
          <a:p>
            <a:pPr algn="ctr"/>
            <a:r>
              <a:rPr lang="en-GB" sz="2400" dirty="0">
                <a:solidFill>
                  <a:srgbClr val="44375E"/>
                </a:solidFill>
              </a:rPr>
              <a:t>Key Stage 2 – Year 5</a:t>
            </a:r>
          </a:p>
        </p:txBody>
      </p:sp>
      <p:graphicFrame>
        <p:nvGraphicFramePr>
          <p:cNvPr id="8" name="Table 7">
            <a:extLst>
              <a:ext uri="{FF2B5EF4-FFF2-40B4-BE49-F238E27FC236}">
                <a16:creationId xmlns:a16="http://schemas.microsoft.com/office/drawing/2014/main" id="{AF2EB28A-353A-40D3-9B0A-A3D21D66254B}"/>
              </a:ext>
            </a:extLst>
          </p:cNvPr>
          <p:cNvGraphicFramePr>
            <a:graphicFrameLocks noGrp="1"/>
          </p:cNvGraphicFramePr>
          <p:nvPr>
            <p:extLst>
              <p:ext uri="{D42A27DB-BD31-4B8C-83A1-F6EECF244321}">
                <p14:modId xmlns:p14="http://schemas.microsoft.com/office/powerpoint/2010/main" val="1192956282"/>
              </p:ext>
            </p:extLst>
          </p:nvPr>
        </p:nvGraphicFramePr>
        <p:xfrm>
          <a:off x="287188" y="1031771"/>
          <a:ext cx="9333249" cy="5236756"/>
        </p:xfrm>
        <a:graphic>
          <a:graphicData uri="http://schemas.openxmlformats.org/drawingml/2006/table">
            <a:tbl>
              <a:tblPr firstRow="1" bandRow="1">
                <a:tableStyleId>{8A107856-5554-42FB-B03E-39F5DBC370BA}</a:tableStyleId>
              </a:tblPr>
              <a:tblGrid>
                <a:gridCol w="655414">
                  <a:extLst>
                    <a:ext uri="{9D8B030D-6E8A-4147-A177-3AD203B41FA5}">
                      <a16:colId xmlns:a16="http://schemas.microsoft.com/office/drawing/2014/main" val="3993469012"/>
                    </a:ext>
                  </a:extLst>
                </a:gridCol>
                <a:gridCol w="1092386">
                  <a:extLst>
                    <a:ext uri="{9D8B030D-6E8A-4147-A177-3AD203B41FA5}">
                      <a16:colId xmlns:a16="http://schemas.microsoft.com/office/drawing/2014/main" val="62550763"/>
                    </a:ext>
                  </a:extLst>
                </a:gridCol>
                <a:gridCol w="1013012">
                  <a:extLst>
                    <a:ext uri="{9D8B030D-6E8A-4147-A177-3AD203B41FA5}">
                      <a16:colId xmlns:a16="http://schemas.microsoft.com/office/drawing/2014/main" val="1504996340"/>
                    </a:ext>
                  </a:extLst>
                </a:gridCol>
                <a:gridCol w="4267200">
                  <a:extLst>
                    <a:ext uri="{9D8B030D-6E8A-4147-A177-3AD203B41FA5}">
                      <a16:colId xmlns:a16="http://schemas.microsoft.com/office/drawing/2014/main" val="1503854659"/>
                    </a:ext>
                  </a:extLst>
                </a:gridCol>
                <a:gridCol w="2305237">
                  <a:extLst>
                    <a:ext uri="{9D8B030D-6E8A-4147-A177-3AD203B41FA5}">
                      <a16:colId xmlns:a16="http://schemas.microsoft.com/office/drawing/2014/main" val="799716772"/>
                    </a:ext>
                  </a:extLst>
                </a:gridCol>
              </a:tblGrid>
              <a:tr h="692502">
                <a:tc>
                  <a:txBody>
                    <a:bodyPr/>
                    <a:lstStyle/>
                    <a:p>
                      <a:pPr algn="ctr">
                        <a:lnSpc>
                          <a:spcPct val="107000"/>
                        </a:lnSpc>
                        <a:spcAft>
                          <a:spcPts val="0"/>
                        </a:spcAft>
                      </a:pPr>
                      <a:r>
                        <a:rPr lang="en-GB" sz="1000" b="1" dirty="0">
                          <a:effectLst/>
                          <a:latin typeface="+mj-lt"/>
                          <a:ea typeface="Calibri" panose="020F0502020204030204" pitchFamily="34" charset="0"/>
                          <a:cs typeface="Times New Roman" panose="02020603050405020304" pitchFamily="18" charset="0"/>
                        </a:rPr>
                        <a:t>Term</a:t>
                      </a:r>
                      <a:endParaRPr lang="en-GB" sz="1100" dirty="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1000" b="1" dirty="0">
                          <a:effectLst/>
                          <a:latin typeface="+mj-lt"/>
                          <a:ea typeface="Calibri" panose="020F0502020204030204" pitchFamily="34" charset="0"/>
                          <a:cs typeface="Times New Roman" panose="02020603050405020304" pitchFamily="18" charset="0"/>
                        </a:rPr>
                        <a:t>NC objectives</a:t>
                      </a:r>
                      <a:endParaRPr lang="en-GB" sz="1100" dirty="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1000" b="1" dirty="0">
                          <a:effectLst/>
                          <a:latin typeface="+mj-lt"/>
                          <a:ea typeface="Calibri" panose="020F0502020204030204" pitchFamily="34" charset="0"/>
                          <a:cs typeface="Times New Roman" panose="02020603050405020304" pitchFamily="18" charset="0"/>
                        </a:rPr>
                        <a:t>The Big Idea</a:t>
                      </a:r>
                      <a:endParaRPr lang="en-GB" sz="1100" dirty="0">
                        <a:effectLst/>
                        <a:latin typeface="+mj-lt"/>
                        <a:ea typeface="Calibri" panose="020F0502020204030204" pitchFamily="34" charset="0"/>
                        <a:cs typeface="Times New Roman" panose="02020603050405020304" pitchFamily="18" charset="0"/>
                      </a:endParaRPr>
                    </a:p>
                    <a:p>
                      <a:pPr algn="ctr">
                        <a:lnSpc>
                          <a:spcPct val="107000"/>
                        </a:lnSpc>
                        <a:spcAft>
                          <a:spcPts val="0"/>
                        </a:spcAft>
                      </a:pPr>
                      <a:r>
                        <a:rPr lang="en-GB" sz="1000" b="1" dirty="0">
                          <a:effectLst/>
                          <a:latin typeface="+mj-lt"/>
                          <a:ea typeface="Calibri" panose="020F0502020204030204" pitchFamily="34" charset="0"/>
                          <a:cs typeface="Times New Roman" panose="02020603050405020304" pitchFamily="18" charset="0"/>
                        </a:rPr>
                        <a:t> </a:t>
                      </a:r>
                      <a:endParaRPr lang="en-GB" sz="1100" dirty="0">
                        <a:effectLst/>
                        <a:latin typeface="+mj-lt"/>
                        <a:ea typeface="Calibri" panose="020F0502020204030204" pitchFamily="34" charset="0"/>
                        <a:cs typeface="Times New Roman" panose="02020603050405020304" pitchFamily="18" charset="0"/>
                      </a:endParaRPr>
                    </a:p>
                    <a:p>
                      <a:pPr algn="ctr">
                        <a:lnSpc>
                          <a:spcPct val="107000"/>
                        </a:lnSpc>
                        <a:spcAft>
                          <a:spcPts val="0"/>
                        </a:spcAft>
                      </a:pPr>
                      <a:r>
                        <a:rPr lang="en-GB" sz="1000" b="1" dirty="0">
                          <a:effectLst/>
                          <a:latin typeface="+mj-lt"/>
                          <a:ea typeface="Calibri" panose="020F0502020204030204" pitchFamily="34" charset="0"/>
                          <a:cs typeface="Times New Roman" panose="02020603050405020304" pitchFamily="18" charset="0"/>
                        </a:rPr>
                        <a:t>Substantive Concepts</a:t>
                      </a:r>
                      <a:endParaRPr lang="en-GB" sz="1100" dirty="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1000" b="1" dirty="0">
                          <a:effectLst/>
                          <a:latin typeface="+mj-lt"/>
                          <a:ea typeface="Calibri" panose="020F0502020204030204" pitchFamily="34" charset="0"/>
                          <a:cs typeface="Times New Roman" panose="02020603050405020304" pitchFamily="18" charset="0"/>
                        </a:rPr>
                        <a:t>How will I think and act like a Historian</a:t>
                      </a:r>
                      <a:endParaRPr lang="en-GB" sz="1100" dirty="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1000" b="1" dirty="0">
                          <a:effectLst/>
                          <a:latin typeface="+mj-lt"/>
                          <a:ea typeface="Calibri" panose="020F0502020204030204" pitchFamily="34" charset="0"/>
                          <a:cs typeface="Times New Roman" panose="02020603050405020304" pitchFamily="18" charset="0"/>
                        </a:rPr>
                        <a:t>Pupil Outcomes</a:t>
                      </a:r>
                      <a:endParaRPr lang="en-GB" sz="1100" dirty="0">
                        <a:effectLst/>
                        <a:latin typeface="+mj-lt"/>
                        <a:ea typeface="Calibri" panose="020F0502020204030204" pitchFamily="34" charset="0"/>
                        <a:cs typeface="Times New Roman" panose="02020603050405020304" pitchFamily="18" charset="0"/>
                      </a:endParaRPr>
                    </a:p>
                    <a:p>
                      <a:pPr algn="ctr">
                        <a:lnSpc>
                          <a:spcPct val="107000"/>
                        </a:lnSpc>
                        <a:spcAft>
                          <a:spcPts val="0"/>
                        </a:spcAft>
                      </a:pPr>
                      <a:r>
                        <a:rPr lang="en-GB" sz="1000" b="1" dirty="0">
                          <a:effectLst/>
                          <a:latin typeface="+mj-lt"/>
                          <a:ea typeface="Calibri" panose="020F0502020204030204" pitchFamily="34" charset="0"/>
                          <a:cs typeface="Times New Roman" panose="02020603050405020304" pitchFamily="18" charset="0"/>
                        </a:rPr>
                        <a:t>Historical knowledge and understanding</a:t>
                      </a:r>
                      <a:endParaRPr lang="en-GB" sz="1100" dirty="0">
                        <a:effectLst/>
                        <a:latin typeface="+mj-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61393765"/>
                  </a:ext>
                </a:extLst>
              </a:tr>
              <a:tr h="3125633">
                <a:tc>
                  <a:txBody>
                    <a:bodyPr/>
                    <a:lstStyle/>
                    <a:p>
                      <a:pPr>
                        <a:lnSpc>
                          <a:spcPct val="107000"/>
                        </a:lnSpc>
                        <a:spcAft>
                          <a:spcPts val="0"/>
                        </a:spcAft>
                      </a:pPr>
                      <a:r>
                        <a:rPr lang="en-GB" sz="1000" b="1">
                          <a:effectLst/>
                          <a:latin typeface="+mn-lt"/>
                          <a:ea typeface="Calibri" panose="020F0502020204030204" pitchFamily="34" charset="0"/>
                          <a:cs typeface="Times New Roman" panose="02020603050405020304" pitchFamily="18" charset="0"/>
                        </a:rPr>
                        <a:t>Year 5 Autumn and Spring Term</a:t>
                      </a:r>
                      <a:endParaRPr lang="en-GB" sz="1000">
                        <a:effectLst/>
                        <a:latin typeface="+mn-lt"/>
                        <a:ea typeface="Calibri" panose="020F0502020204030204" pitchFamily="34" charset="0"/>
                        <a:cs typeface="Times New Roman" panose="02020603050405020304" pitchFamily="18" charset="0"/>
                      </a:endParaRPr>
                    </a:p>
                    <a:p>
                      <a:pPr>
                        <a:lnSpc>
                          <a:spcPct val="107000"/>
                        </a:lnSpc>
                        <a:spcAft>
                          <a:spcPts val="0"/>
                        </a:spcAft>
                      </a:pPr>
                      <a:r>
                        <a:rPr lang="en-GB" sz="1000" b="1">
                          <a:effectLst/>
                          <a:latin typeface="+mn-lt"/>
                          <a:ea typeface="Calibri" panose="020F0502020204030204" pitchFamily="34" charset="0"/>
                          <a:cs typeface="Times New Roman" panose="02020603050405020304" pitchFamily="18" charset="0"/>
                        </a:rPr>
                        <a:t> </a:t>
                      </a:r>
                      <a:endParaRPr lang="en-GB" sz="1000">
                        <a:effectLst/>
                        <a:latin typeface="+mn-lt"/>
                        <a:ea typeface="Calibri" panose="020F0502020204030204" pitchFamily="34" charset="0"/>
                        <a:cs typeface="Times New Roman" panose="02020603050405020304" pitchFamily="18" charset="0"/>
                      </a:endParaRPr>
                    </a:p>
                    <a:p>
                      <a:pPr>
                        <a:lnSpc>
                          <a:spcPct val="107000"/>
                        </a:lnSpc>
                        <a:spcAft>
                          <a:spcPts val="0"/>
                        </a:spcAft>
                      </a:pPr>
                      <a:r>
                        <a:rPr lang="en-GB" sz="1000">
                          <a:effectLst/>
                          <a:latin typeface="+mn-lt"/>
                          <a:ea typeface="Calibri" panose="020F0502020204030204" pitchFamily="34" charset="0"/>
                          <a:cs typeface="Calibri" panose="020F0502020204030204" pitchFamily="34" charset="0"/>
                        </a:rPr>
                        <a:t> </a:t>
                      </a:r>
                      <a:endParaRPr lang="en-GB" sz="10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000">
                          <a:effectLst/>
                          <a:latin typeface="+mn-lt"/>
                          <a:ea typeface="Calibri" panose="020F0502020204030204" pitchFamily="34" charset="0"/>
                          <a:cs typeface="Calibri" panose="020F0502020204030204" pitchFamily="34" charset="0"/>
                        </a:rPr>
                        <a:t>Ancient Greece – a study of Greek life and achievements and their influence on the western world</a:t>
                      </a:r>
                      <a:endParaRPr lang="en-GB" sz="10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en-GB" sz="1000" dirty="0">
                          <a:effectLst/>
                          <a:latin typeface="+mn-lt"/>
                          <a:ea typeface="Calibri Light" panose="020F0302020204030204" pitchFamily="34" charset="0"/>
                          <a:cs typeface="Times New Roman" panose="02020603050405020304" pitchFamily="18" charset="0"/>
                        </a:rPr>
                        <a:t>Ancient Greeks -  </a:t>
                      </a:r>
                      <a:r>
                        <a:rPr lang="en-GB" sz="1000" dirty="0">
                          <a:effectLst/>
                          <a:latin typeface="+mn-lt"/>
                          <a:ea typeface="Calibri" panose="020F0502020204030204" pitchFamily="34" charset="0"/>
                          <a:cs typeface="Times New Roman" panose="02020603050405020304" pitchFamily="18" charset="0"/>
                        </a:rPr>
                        <a:t>a study of Greek life and achievements and their influence on the western world</a:t>
                      </a:r>
                    </a:p>
                    <a:p>
                      <a:pPr>
                        <a:spcAft>
                          <a:spcPts val="0"/>
                        </a:spcAft>
                      </a:pPr>
                      <a:r>
                        <a:rPr lang="en-GB" sz="1000" dirty="0">
                          <a:effectLst/>
                          <a:latin typeface="+mn-lt"/>
                          <a:ea typeface="Calibri" panose="020F0502020204030204" pitchFamily="34" charset="0"/>
                          <a:cs typeface="Times New Roman" panose="02020603050405020304" pitchFamily="18" charset="0"/>
                        </a:rPr>
                        <a:t> </a:t>
                      </a:r>
                    </a:p>
                    <a:p>
                      <a:pPr>
                        <a:lnSpc>
                          <a:spcPct val="107000"/>
                        </a:lnSpc>
                        <a:spcAft>
                          <a:spcPts val="0"/>
                        </a:spcAft>
                      </a:pPr>
                      <a:r>
                        <a:rPr lang="en-GB" sz="1000" b="1" dirty="0">
                          <a:effectLst/>
                          <a:latin typeface="+mn-lt"/>
                          <a:ea typeface="Calibri" panose="020F0502020204030204" pitchFamily="34" charset="0"/>
                          <a:cs typeface="Times New Roman" panose="02020603050405020304" pitchFamily="18" charset="0"/>
                        </a:rPr>
                        <a:t>Democracy </a:t>
                      </a:r>
                      <a:endParaRPr lang="en-GB" sz="1000" dirty="0">
                        <a:effectLst/>
                        <a:latin typeface="+mn-lt"/>
                        <a:ea typeface="Calibri" panose="020F0502020204030204" pitchFamily="34" charset="0"/>
                        <a:cs typeface="Times New Roman" panose="02020603050405020304" pitchFamily="18" charset="0"/>
                      </a:endParaRPr>
                    </a:p>
                    <a:p>
                      <a:pPr>
                        <a:lnSpc>
                          <a:spcPct val="107000"/>
                        </a:lnSpc>
                        <a:spcAft>
                          <a:spcPts val="0"/>
                        </a:spcAft>
                      </a:pPr>
                      <a:r>
                        <a:rPr lang="en-GB" sz="1000" b="1" dirty="0">
                          <a:effectLst/>
                          <a:latin typeface="+mn-lt"/>
                          <a:ea typeface="Calibri" panose="020F0502020204030204" pitchFamily="34" charset="0"/>
                          <a:cs typeface="Times New Roman" panose="02020603050405020304" pitchFamily="18" charset="0"/>
                        </a:rPr>
                        <a:t>Power</a:t>
                      </a:r>
                      <a:endParaRPr lang="en-GB" sz="1000" dirty="0">
                        <a:effectLst/>
                        <a:latin typeface="+mn-lt"/>
                        <a:ea typeface="Calibri" panose="020F0502020204030204" pitchFamily="34" charset="0"/>
                        <a:cs typeface="Times New Roman" panose="02020603050405020304" pitchFamily="18" charset="0"/>
                      </a:endParaRPr>
                    </a:p>
                    <a:p>
                      <a:pPr>
                        <a:lnSpc>
                          <a:spcPct val="107000"/>
                        </a:lnSpc>
                        <a:spcAft>
                          <a:spcPts val="0"/>
                        </a:spcAft>
                      </a:pPr>
                      <a:r>
                        <a:rPr lang="en-GB" sz="1000" b="1" dirty="0">
                          <a:effectLst/>
                          <a:latin typeface="+mn-lt"/>
                          <a:ea typeface="Calibri" panose="020F0502020204030204" pitchFamily="34" charset="0"/>
                          <a:cs typeface="Times New Roman" panose="02020603050405020304" pitchFamily="18" charset="0"/>
                        </a:rPr>
                        <a:t>Civilisation</a:t>
                      </a:r>
                      <a:endParaRPr lang="en-GB" sz="1000" dirty="0">
                        <a:effectLst/>
                        <a:latin typeface="+mn-lt"/>
                        <a:ea typeface="Calibri" panose="020F0502020204030204" pitchFamily="34" charset="0"/>
                        <a:cs typeface="Times New Roman" panose="02020603050405020304" pitchFamily="18" charset="0"/>
                      </a:endParaRPr>
                    </a:p>
                    <a:p>
                      <a:pPr>
                        <a:spcAft>
                          <a:spcPts val="0"/>
                        </a:spcAft>
                      </a:pPr>
                      <a:r>
                        <a:rPr lang="en-GB" sz="1000" b="1" dirty="0">
                          <a:effectLst/>
                          <a:latin typeface="+mn-lt"/>
                          <a:ea typeface="Calibri" panose="020F0502020204030204" pitchFamily="34" charset="0"/>
                          <a:cs typeface="Times New Roman" panose="02020603050405020304" pitchFamily="18" charset="0"/>
                        </a:rPr>
                        <a:t>Knowledge</a:t>
                      </a:r>
                      <a:endParaRPr lang="en-GB" sz="10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endParaRPr lang="en-GB" dirty="0"/>
                    </a:p>
                  </a:txBody>
                  <a:tcPr/>
                </a:tc>
                <a:tc>
                  <a:txBody>
                    <a:bodyPr/>
                    <a:lstStyle/>
                    <a:p>
                      <a:pPr marL="171450" lvl="0" indent="-171450">
                        <a:buFont typeface="Arial" panose="020B0604020202020204" pitchFamily="34" charset="0"/>
                        <a:buChar char="•"/>
                      </a:pPr>
                      <a:r>
                        <a:rPr lang="en-GB" sz="800" kern="1200" dirty="0">
                          <a:solidFill>
                            <a:schemeClr val="dk1"/>
                          </a:solidFill>
                          <a:effectLst/>
                          <a:latin typeface="+mn-lt"/>
                          <a:ea typeface="+mn-ea"/>
                          <a:cs typeface="+mn-cs"/>
                        </a:rPr>
                        <a:t>I can understand who the Ancient Greeks were.</a:t>
                      </a:r>
                    </a:p>
                    <a:p>
                      <a:pPr marL="171450" lvl="0" indent="-171450">
                        <a:buFont typeface="Arial" panose="020B0604020202020204" pitchFamily="34" charset="0"/>
                        <a:buChar char="•"/>
                      </a:pPr>
                      <a:r>
                        <a:rPr lang="en-GB" sz="800" kern="1200" dirty="0">
                          <a:solidFill>
                            <a:schemeClr val="dk1"/>
                          </a:solidFill>
                          <a:effectLst/>
                          <a:latin typeface="+mn-lt"/>
                          <a:ea typeface="+mn-ea"/>
                          <a:cs typeface="+mn-cs"/>
                        </a:rPr>
                        <a:t>I can identify when the Ancient Greeks ruled and the different periods during this time.</a:t>
                      </a:r>
                    </a:p>
                    <a:p>
                      <a:pPr marL="171450" lvl="0" indent="-171450">
                        <a:buFont typeface="Arial" panose="020B0604020202020204" pitchFamily="34" charset="0"/>
                        <a:buChar char="•"/>
                      </a:pPr>
                      <a:r>
                        <a:rPr lang="en-GB" sz="800" kern="1200" dirty="0">
                          <a:solidFill>
                            <a:schemeClr val="dk1"/>
                          </a:solidFill>
                          <a:effectLst/>
                          <a:latin typeface="+mn-lt"/>
                          <a:ea typeface="+mn-ea"/>
                          <a:cs typeface="+mn-cs"/>
                        </a:rPr>
                        <a:t>I can identify and explain the beliefs of the Ancient Greeks.</a:t>
                      </a:r>
                    </a:p>
                    <a:p>
                      <a:pPr marL="171450" lvl="0" indent="-171450">
                        <a:buFont typeface="Arial" panose="020B0604020202020204" pitchFamily="34" charset="0"/>
                        <a:buChar char="•"/>
                      </a:pPr>
                      <a:r>
                        <a:rPr lang="en-GB" sz="800" kern="1200" dirty="0">
                          <a:solidFill>
                            <a:schemeClr val="dk1"/>
                          </a:solidFill>
                          <a:effectLst/>
                          <a:latin typeface="+mn-lt"/>
                          <a:ea typeface="+mn-ea"/>
                          <a:cs typeface="+mn-cs"/>
                        </a:rPr>
                        <a:t>I can identify the city-states of Athens and Sparta.</a:t>
                      </a:r>
                    </a:p>
                    <a:p>
                      <a:pPr marL="171450" lvl="0" indent="-171450">
                        <a:buFont typeface="Arial" panose="020B0604020202020204" pitchFamily="34" charset="0"/>
                        <a:buChar char="•"/>
                      </a:pPr>
                      <a:r>
                        <a:rPr lang="en-GB" sz="800" kern="1200" dirty="0">
                          <a:solidFill>
                            <a:schemeClr val="dk1"/>
                          </a:solidFill>
                          <a:effectLst/>
                          <a:latin typeface="+mn-lt"/>
                          <a:ea typeface="+mn-ea"/>
                          <a:cs typeface="+mn-cs"/>
                        </a:rPr>
                        <a:t>I can explain the differences between Athens and Sparta.</a:t>
                      </a:r>
                    </a:p>
                    <a:p>
                      <a:pPr marL="171450" lvl="0" indent="-171450">
                        <a:buFont typeface="Arial" panose="020B0604020202020204" pitchFamily="34" charset="0"/>
                        <a:buChar char="•"/>
                      </a:pPr>
                      <a:r>
                        <a:rPr lang="en-GB" sz="800" kern="1200" dirty="0">
                          <a:solidFill>
                            <a:schemeClr val="dk1"/>
                          </a:solidFill>
                          <a:effectLst/>
                          <a:latin typeface="+mn-lt"/>
                          <a:ea typeface="+mn-ea"/>
                          <a:cs typeface="+mn-cs"/>
                        </a:rPr>
                        <a:t>I can demonstrate an understanding of Athens and its democracy explaining how it was governed.</a:t>
                      </a:r>
                    </a:p>
                    <a:p>
                      <a:pPr marL="171450" lvl="0" indent="-171450">
                        <a:buFont typeface="Arial" panose="020B0604020202020204" pitchFamily="34" charset="0"/>
                        <a:buChar char="•"/>
                      </a:pPr>
                      <a:r>
                        <a:rPr lang="en-GB" sz="800" kern="1200" dirty="0">
                          <a:solidFill>
                            <a:schemeClr val="dk1"/>
                          </a:solidFill>
                          <a:effectLst/>
                          <a:latin typeface="+mn-lt"/>
                          <a:ea typeface="+mn-ea"/>
                          <a:cs typeface="+mn-cs"/>
                        </a:rPr>
                        <a:t>I can explain why the theatre was important to the Ancient Greeks.</a:t>
                      </a:r>
                    </a:p>
                    <a:p>
                      <a:pPr marL="171450" lvl="0" indent="-171450">
                        <a:buFont typeface="Arial" panose="020B0604020202020204" pitchFamily="34" charset="0"/>
                        <a:buChar char="•"/>
                      </a:pPr>
                      <a:r>
                        <a:rPr lang="en-GB" sz="800" kern="1200" dirty="0">
                          <a:solidFill>
                            <a:schemeClr val="dk1"/>
                          </a:solidFill>
                          <a:effectLst/>
                          <a:latin typeface="+mn-lt"/>
                          <a:ea typeface="+mn-ea"/>
                          <a:cs typeface="+mn-cs"/>
                        </a:rPr>
                        <a:t>I can explain what myths and fables the Ancient Greeks wrote.</a:t>
                      </a:r>
                    </a:p>
                    <a:p>
                      <a:pPr marL="171450" lvl="0" indent="-171450">
                        <a:buFont typeface="Arial" panose="020B0604020202020204" pitchFamily="34" charset="0"/>
                        <a:buChar char="•"/>
                      </a:pPr>
                      <a:r>
                        <a:rPr lang="en-GB" sz="800" kern="1200" dirty="0">
                          <a:solidFill>
                            <a:schemeClr val="dk1"/>
                          </a:solidFill>
                          <a:effectLst/>
                          <a:latin typeface="+mn-lt"/>
                          <a:ea typeface="+mn-ea"/>
                          <a:cs typeface="+mn-cs"/>
                        </a:rPr>
                        <a:t>I can explain what happened during the Battle of Salamis and why it was important.</a:t>
                      </a:r>
                    </a:p>
                    <a:p>
                      <a:pPr marL="171450" lvl="0" indent="-171450">
                        <a:buFont typeface="Arial" panose="020B0604020202020204" pitchFamily="34" charset="0"/>
                        <a:buChar char="•"/>
                      </a:pPr>
                      <a:r>
                        <a:rPr lang="en-GB" sz="800" kern="1200" dirty="0">
                          <a:solidFill>
                            <a:schemeClr val="dk1"/>
                          </a:solidFill>
                          <a:effectLst/>
                          <a:latin typeface="+mn-lt"/>
                          <a:ea typeface="+mn-ea"/>
                          <a:cs typeface="+mn-cs"/>
                        </a:rPr>
                        <a:t>I can explain why the Olympic games were invented by the Ancient Greeks.</a:t>
                      </a:r>
                    </a:p>
                    <a:p>
                      <a:pPr marL="171450" indent="-171450">
                        <a:buFont typeface="Arial" panose="020B0604020202020204" pitchFamily="34" charset="0"/>
                        <a:buChar char="•"/>
                      </a:pPr>
                      <a:r>
                        <a:rPr lang="en-GB" sz="800" kern="1200" dirty="0">
                          <a:solidFill>
                            <a:schemeClr val="dk1"/>
                          </a:solidFill>
                          <a:effectLst/>
                          <a:latin typeface="+mn-lt"/>
                          <a:ea typeface="+mn-ea"/>
                          <a:cs typeface="+mn-cs"/>
                        </a:rPr>
                        <a:t>I can explain who Alexander the Great was and why he was so renowned</a:t>
                      </a:r>
                    </a:p>
                  </a:txBody>
                  <a:tcPr/>
                </a:tc>
                <a:extLst>
                  <a:ext uri="{0D108BD9-81ED-4DB2-BD59-A6C34878D82A}">
                    <a16:rowId xmlns:a16="http://schemas.microsoft.com/office/drawing/2014/main" val="956065142"/>
                  </a:ext>
                </a:extLst>
              </a:tr>
              <a:tr h="262040">
                <a:tc gridSpan="5">
                  <a:txBody>
                    <a:bodyPr/>
                    <a:lstStyle/>
                    <a:p>
                      <a:pPr algn="ctr"/>
                      <a:r>
                        <a:rPr lang="en-GB" sz="1100" b="1" kern="1200" dirty="0">
                          <a:solidFill>
                            <a:schemeClr val="dk1"/>
                          </a:solidFill>
                          <a:effectLst/>
                          <a:latin typeface="+mn-lt"/>
                          <a:ea typeface="+mn-ea"/>
                          <a:cs typeface="+mn-cs"/>
                        </a:rPr>
                        <a:t>Curriculum Narrative</a:t>
                      </a:r>
                      <a:r>
                        <a:rPr lang="en-GB" sz="1100" b="0" kern="1200" dirty="0">
                          <a:solidFill>
                            <a:schemeClr val="dk1"/>
                          </a:solidFill>
                          <a:effectLst/>
                          <a:latin typeface="+mn-lt"/>
                          <a:ea typeface="+mn-ea"/>
                          <a:cs typeface="+mn-cs"/>
                        </a:rPr>
                        <a:t> </a:t>
                      </a:r>
                      <a:r>
                        <a:rPr lang="en-GB" sz="1100" b="1" kern="1200" dirty="0">
                          <a:solidFill>
                            <a:schemeClr val="dk1"/>
                          </a:solidFill>
                          <a:effectLst/>
                          <a:latin typeface="+mn-lt"/>
                          <a:ea typeface="+mn-ea"/>
                          <a:cs typeface="+mn-cs"/>
                        </a:rPr>
                        <a:t>and Previous Learning</a:t>
                      </a:r>
                      <a:endParaRPr lang="en-GB" sz="1100" dirty="0"/>
                    </a:p>
                  </a:txBody>
                  <a:tcPr marL="68580" marR="68580" marT="0" marB="0" anchor="ctr"/>
                </a:tc>
                <a:tc hMerge="1">
                  <a:txBody>
                    <a:bodyPr/>
                    <a:lstStyle/>
                    <a:p>
                      <a:pPr>
                        <a:lnSpc>
                          <a:spcPct val="107000"/>
                        </a:lnSpc>
                        <a:spcAft>
                          <a:spcPts val="0"/>
                        </a:spcAft>
                      </a:pPr>
                      <a:endParaRPr lang="en-GB" sz="1100" dirty="0">
                        <a:effectLst/>
                        <a:latin typeface="+mn-lt"/>
                        <a:ea typeface="Calibri" panose="020F0502020204030204" pitchFamily="34" charset="0"/>
                        <a:cs typeface="Times New Roman" panose="02020603050405020304" pitchFamily="18" charset="0"/>
                      </a:endParaRPr>
                    </a:p>
                  </a:txBody>
                  <a:tcPr marL="68580" marR="68580" marT="0" marB="0"/>
                </a:tc>
                <a:tc hMerge="1">
                  <a:txBody>
                    <a:bodyPr/>
                    <a:lstStyle/>
                    <a:p>
                      <a:pPr>
                        <a:lnSpc>
                          <a:spcPct val="107000"/>
                        </a:lnSpc>
                        <a:spcAft>
                          <a:spcPts val="0"/>
                        </a:spcAft>
                      </a:pPr>
                      <a:endParaRPr lang="en-GB" sz="1100" dirty="0">
                        <a:effectLst/>
                        <a:latin typeface="+mn-lt"/>
                        <a:ea typeface="Calibri" panose="020F0502020204030204" pitchFamily="34" charset="0"/>
                        <a:cs typeface="Times New Roman" panose="02020603050405020304" pitchFamily="18" charset="0"/>
                      </a:endParaRPr>
                    </a:p>
                  </a:txBody>
                  <a:tcPr marL="68580" marR="68580" marT="0" marB="0"/>
                </a:tc>
                <a:tc hMerge="1">
                  <a:txBody>
                    <a:bodyPr/>
                    <a:lstStyle/>
                    <a:p>
                      <a:endParaRPr lang="en-GB" dirty="0"/>
                    </a:p>
                  </a:txBody>
                  <a:tcPr/>
                </a:tc>
                <a:tc hMerge="1">
                  <a:txBody>
                    <a:bodyPr/>
                    <a:lstStyle/>
                    <a:p>
                      <a:endParaRPr lang="en-GB" dirty="0"/>
                    </a:p>
                  </a:txBody>
                  <a:tcPr/>
                </a:tc>
                <a:extLst>
                  <a:ext uri="{0D108BD9-81ED-4DB2-BD59-A6C34878D82A}">
                    <a16:rowId xmlns:a16="http://schemas.microsoft.com/office/drawing/2014/main" val="3048601186"/>
                  </a:ext>
                </a:extLst>
              </a:tr>
              <a:tr h="1142774">
                <a:tc gridSpan="5">
                  <a:txBody>
                    <a:bodyPr/>
                    <a:lstStyle/>
                    <a:p>
                      <a:endParaRPr lang="en-GB" sz="900"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extLst>
                  <a:ext uri="{0D108BD9-81ED-4DB2-BD59-A6C34878D82A}">
                    <a16:rowId xmlns:a16="http://schemas.microsoft.com/office/drawing/2014/main" val="2184194118"/>
                  </a:ext>
                </a:extLst>
              </a:tr>
            </a:tbl>
          </a:graphicData>
        </a:graphic>
      </p:graphicFrame>
      <p:pic>
        <p:nvPicPr>
          <p:cNvPr id="18" name="Picture 17">
            <a:extLst>
              <a:ext uri="{FF2B5EF4-FFF2-40B4-BE49-F238E27FC236}">
                <a16:creationId xmlns:a16="http://schemas.microsoft.com/office/drawing/2014/main" id="{5D59E42F-909D-4F7C-A318-497C95C056C9}"/>
              </a:ext>
            </a:extLst>
          </p:cNvPr>
          <p:cNvPicPr/>
          <p:nvPr/>
        </p:nvPicPr>
        <p:blipFill>
          <a:blip r:embed="rId3">
            <a:extLst>
              <a:ext uri="{28A0092B-C50C-407E-A947-70E740481C1C}">
                <a14:useLocalDpi xmlns:a14="http://schemas.microsoft.com/office/drawing/2010/main" val="0"/>
              </a:ext>
            </a:extLst>
          </a:blip>
          <a:stretch>
            <a:fillRect/>
          </a:stretch>
        </p:blipFill>
        <p:spPr>
          <a:xfrm>
            <a:off x="3157090" y="1785494"/>
            <a:ext cx="4093845" cy="1748790"/>
          </a:xfrm>
          <a:prstGeom prst="rect">
            <a:avLst/>
          </a:prstGeom>
        </p:spPr>
      </p:pic>
      <p:pic>
        <p:nvPicPr>
          <p:cNvPr id="19" name="Picture 18">
            <a:extLst>
              <a:ext uri="{FF2B5EF4-FFF2-40B4-BE49-F238E27FC236}">
                <a16:creationId xmlns:a16="http://schemas.microsoft.com/office/drawing/2014/main" id="{A7D78C45-3F93-4857-8019-5515B17CC083}"/>
              </a:ext>
            </a:extLst>
          </p:cNvPr>
          <p:cNvPicPr/>
          <p:nvPr/>
        </p:nvPicPr>
        <p:blipFill rotWithShape="1">
          <a:blip r:embed="rId4">
            <a:extLst>
              <a:ext uri="{28A0092B-C50C-407E-A947-70E740481C1C}">
                <a14:useLocalDpi xmlns:a14="http://schemas.microsoft.com/office/drawing/2010/main" val="0"/>
              </a:ext>
            </a:extLst>
          </a:blip>
          <a:srcRect t="26172" b="4683"/>
          <a:stretch/>
        </p:blipFill>
        <p:spPr bwMode="auto">
          <a:xfrm>
            <a:off x="359876" y="5156577"/>
            <a:ext cx="6073775" cy="1046748"/>
          </a:xfrm>
          <a:prstGeom prst="rect">
            <a:avLst/>
          </a:prstGeom>
          <a:ln>
            <a:noFill/>
          </a:ln>
          <a:extLst>
            <a:ext uri="{53640926-AAD7-44D8-BBD7-CCE9431645EC}">
              <a14:shadowObscured xmlns:a14="http://schemas.microsoft.com/office/drawing/2010/main"/>
            </a:ext>
          </a:extLst>
        </p:spPr>
      </p:pic>
      <p:pic>
        <p:nvPicPr>
          <p:cNvPr id="20" name="Picture 19">
            <a:extLst>
              <a:ext uri="{FF2B5EF4-FFF2-40B4-BE49-F238E27FC236}">
                <a16:creationId xmlns:a16="http://schemas.microsoft.com/office/drawing/2014/main" id="{1313B4AA-2978-4999-B793-FD39CB28D5AD}"/>
              </a:ext>
            </a:extLst>
          </p:cNvPr>
          <p:cNvPicPr/>
          <p:nvPr/>
        </p:nvPicPr>
        <p:blipFill rotWithShape="1">
          <a:blip r:embed="rId5">
            <a:extLst>
              <a:ext uri="{28A0092B-C50C-407E-A947-70E740481C1C}">
                <a14:useLocalDpi xmlns:a14="http://schemas.microsoft.com/office/drawing/2010/main" val="0"/>
              </a:ext>
            </a:extLst>
          </a:blip>
          <a:srcRect l="56873" t="25116" b="22505"/>
          <a:stretch/>
        </p:blipFill>
        <p:spPr>
          <a:xfrm>
            <a:off x="6555020" y="5762389"/>
            <a:ext cx="2518133" cy="483934"/>
          </a:xfrm>
          <a:prstGeom prst="rect">
            <a:avLst/>
          </a:prstGeom>
        </p:spPr>
      </p:pic>
      <p:pic>
        <p:nvPicPr>
          <p:cNvPr id="21" name="Picture 20">
            <a:extLst>
              <a:ext uri="{FF2B5EF4-FFF2-40B4-BE49-F238E27FC236}">
                <a16:creationId xmlns:a16="http://schemas.microsoft.com/office/drawing/2014/main" id="{9FF690DD-6759-40E2-8D77-D236D4FE3CEC}"/>
              </a:ext>
            </a:extLst>
          </p:cNvPr>
          <p:cNvPicPr/>
          <p:nvPr/>
        </p:nvPicPr>
        <p:blipFill rotWithShape="1">
          <a:blip r:embed="rId5">
            <a:extLst>
              <a:ext uri="{28A0092B-C50C-407E-A947-70E740481C1C}">
                <a14:useLocalDpi xmlns:a14="http://schemas.microsoft.com/office/drawing/2010/main" val="0"/>
              </a:ext>
            </a:extLst>
          </a:blip>
          <a:srcRect t="32610" r="48290" b="8810"/>
          <a:stretch/>
        </p:blipFill>
        <p:spPr>
          <a:xfrm>
            <a:off x="6536943" y="5138723"/>
            <a:ext cx="3019247" cy="541228"/>
          </a:xfrm>
          <a:prstGeom prst="rect">
            <a:avLst/>
          </a:prstGeom>
        </p:spPr>
      </p:pic>
    </p:spTree>
    <p:extLst>
      <p:ext uri="{BB962C8B-B14F-4D97-AF65-F5344CB8AC3E}">
        <p14:creationId xmlns:p14="http://schemas.microsoft.com/office/powerpoint/2010/main" val="32960961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1">
            <a:extLst>
              <a:ext uri="{FF2B5EF4-FFF2-40B4-BE49-F238E27FC236}">
                <a16:creationId xmlns:a16="http://schemas.microsoft.com/office/drawing/2014/main" id="{6B9B7142-C494-78C7-0CFC-B85C6BFD8DED}"/>
              </a:ext>
            </a:extLst>
          </p:cNvPr>
          <p:cNvSpPr txBox="1">
            <a:spLocks/>
          </p:cNvSpPr>
          <p:nvPr/>
        </p:nvSpPr>
        <p:spPr>
          <a:xfrm>
            <a:off x="5026024" y="6576695"/>
            <a:ext cx="4872990" cy="281305"/>
          </a:xfrm>
          <a:prstGeom prst="rect">
            <a:avLst/>
          </a:prstGeom>
        </p:spPr>
        <p:txBody>
          <a:bodyPr vert="horz" wrap="square" lIns="91440" tIns="45720" rIns="91440" bIns="45720" rtlCol="0">
            <a:noAutofit/>
          </a:bodyPr>
          <a:lstStyle/>
          <a:p>
            <a:pPr algn="r">
              <a:lnSpc>
                <a:spcPct val="120000"/>
              </a:lnSpc>
              <a:spcAft>
                <a:spcPts val="1200"/>
              </a:spcAft>
            </a:pPr>
            <a:r>
              <a:rPr lang="en-US" sz="1000" kern="1200" dirty="0">
                <a:solidFill>
                  <a:schemeClr val="tx2"/>
                </a:solidFill>
                <a:effectLst/>
                <a:latin typeface="United Curriculum" pitchFamily="50" charset="0"/>
                <a:ea typeface="Calibri" panose="020F0502020204030204" pitchFamily="34" charset="0"/>
                <a:cs typeface="Times New Roman" panose="02020603050405020304" pitchFamily="18" charset="0"/>
              </a:rPr>
              <a:t> </a:t>
            </a:r>
            <a:endParaRPr lang="en-GB" sz="1100" dirty="0">
              <a:solidFill>
                <a:schemeClr val="tx2"/>
              </a:solidFill>
              <a:effectLst/>
              <a:latin typeface="United Curriculum" pitchFamily="50" charset="0"/>
              <a:ea typeface="Calibri" panose="020F0502020204030204" pitchFamily="34" charset="0"/>
              <a:cs typeface="Times New Roman" panose="02020603050405020304" pitchFamily="18" charset="0"/>
            </a:endParaRPr>
          </a:p>
        </p:txBody>
      </p:sp>
      <p:sp>
        <p:nvSpPr>
          <p:cNvPr id="24" name="Freeform: Shape 23">
            <a:extLst>
              <a:ext uri="{FF2B5EF4-FFF2-40B4-BE49-F238E27FC236}">
                <a16:creationId xmlns:a16="http://schemas.microsoft.com/office/drawing/2014/main" id="{3003C2D6-7463-2227-0B15-C40C3549448B}"/>
              </a:ext>
            </a:extLst>
          </p:cNvPr>
          <p:cNvSpPr/>
          <p:nvPr/>
        </p:nvSpPr>
        <p:spPr>
          <a:xfrm>
            <a:off x="5768658" y="5026515"/>
            <a:ext cx="5657" cy="44371"/>
          </a:xfrm>
          <a:custGeom>
            <a:avLst/>
            <a:gdLst>
              <a:gd name="connsiteX0" fmla="*/ 0 w 5657"/>
              <a:gd name="connsiteY0" fmla="*/ 0 h 44371"/>
              <a:gd name="connsiteX1" fmla="*/ 5657 w 5657"/>
              <a:gd name="connsiteY1" fmla="*/ 0 h 44371"/>
              <a:gd name="connsiteX2" fmla="*/ 5657 w 5657"/>
              <a:gd name="connsiteY2" fmla="*/ 44371 h 44371"/>
              <a:gd name="connsiteX3" fmla="*/ 0 w 5657"/>
              <a:gd name="connsiteY3" fmla="*/ 44371 h 44371"/>
            </a:gdLst>
            <a:ahLst/>
            <a:cxnLst>
              <a:cxn ang="0">
                <a:pos x="connsiteX0" y="connsiteY0"/>
              </a:cxn>
              <a:cxn ang="0">
                <a:pos x="connsiteX1" y="connsiteY1"/>
              </a:cxn>
              <a:cxn ang="0">
                <a:pos x="connsiteX2" y="connsiteY2"/>
              </a:cxn>
              <a:cxn ang="0">
                <a:pos x="connsiteX3" y="connsiteY3"/>
              </a:cxn>
            </a:cxnLst>
            <a:rect l="l" t="t" r="r" b="b"/>
            <a:pathLst>
              <a:path w="5657" h="44371">
                <a:moveTo>
                  <a:pt x="0" y="0"/>
                </a:moveTo>
                <a:lnTo>
                  <a:pt x="5657" y="0"/>
                </a:lnTo>
                <a:lnTo>
                  <a:pt x="5657" y="44371"/>
                </a:lnTo>
                <a:lnTo>
                  <a:pt x="0" y="44371"/>
                </a:lnTo>
                <a:close/>
              </a:path>
            </a:pathLst>
          </a:custGeom>
          <a:solidFill>
            <a:srgbClr val="FFFFFF"/>
          </a:solidFill>
          <a:ln w="11092" cap="flat">
            <a:noFill/>
            <a:prstDash val="solid"/>
            <a:miter/>
          </a:ln>
        </p:spPr>
        <p:txBody>
          <a:bodyPr rtlCol="0" anchor="ctr"/>
          <a:lstStyle/>
          <a:p>
            <a:endParaRPr lang="en-GB"/>
          </a:p>
        </p:txBody>
      </p:sp>
      <p:sp>
        <p:nvSpPr>
          <p:cNvPr id="62" name="TextBox 61">
            <a:extLst>
              <a:ext uri="{FF2B5EF4-FFF2-40B4-BE49-F238E27FC236}">
                <a16:creationId xmlns:a16="http://schemas.microsoft.com/office/drawing/2014/main" id="{5096ECA1-B4A2-9CBB-C54A-83FE9E8691D6}"/>
              </a:ext>
            </a:extLst>
          </p:cNvPr>
          <p:cNvSpPr txBox="1"/>
          <p:nvPr/>
        </p:nvSpPr>
        <p:spPr>
          <a:xfrm>
            <a:off x="833924" y="1309836"/>
            <a:ext cx="704039" cy="338554"/>
          </a:xfrm>
          <a:prstGeom prst="rect">
            <a:avLst/>
          </a:prstGeom>
          <a:noFill/>
        </p:spPr>
        <p:txBody>
          <a:bodyPr wrap="none" rtlCol="0">
            <a:spAutoFit/>
          </a:bodyPr>
          <a:lstStyle/>
          <a:p>
            <a:pPr algn="ctr"/>
            <a:r>
              <a:rPr lang="en-GB" sz="1600" spc="0" baseline="0" dirty="0">
                <a:ln w="1569" cap="flat">
                  <a:solidFill>
                    <a:srgbClr val="FFFFFF"/>
                  </a:solidFill>
                  <a:miter/>
                </a:ln>
                <a:solidFill>
                  <a:srgbClr val="FFFFFF"/>
                </a:solidFill>
                <a:latin typeface="Arial Rounded MT Bold" panose="020F0704030504030204" pitchFamily="34" charset="0"/>
                <a:sym typeface="United Curriculum"/>
                <a:rtl val="0"/>
              </a:rPr>
              <a:t>N 3-4</a:t>
            </a:r>
          </a:p>
        </p:txBody>
      </p:sp>
      <p:sp>
        <p:nvSpPr>
          <p:cNvPr id="69" name="TextBox 68">
            <a:extLst>
              <a:ext uri="{FF2B5EF4-FFF2-40B4-BE49-F238E27FC236}">
                <a16:creationId xmlns:a16="http://schemas.microsoft.com/office/drawing/2014/main" id="{98259B73-26C3-86C3-349C-73034D47D263}"/>
              </a:ext>
            </a:extLst>
          </p:cNvPr>
          <p:cNvSpPr txBox="1"/>
          <p:nvPr/>
        </p:nvSpPr>
        <p:spPr>
          <a:xfrm>
            <a:off x="1500350" y="5427009"/>
            <a:ext cx="635109" cy="584775"/>
          </a:xfrm>
          <a:prstGeom prst="rect">
            <a:avLst/>
          </a:prstGeom>
          <a:noFill/>
        </p:spPr>
        <p:txBody>
          <a:bodyPr wrap="none" rtlCol="0">
            <a:spAutoFit/>
          </a:bodyPr>
          <a:lstStyle/>
          <a:p>
            <a:pPr algn="ctr"/>
            <a:r>
              <a:rPr lang="en-GB" sz="1600" spc="0" baseline="0" dirty="0">
                <a:ln w="1569" cap="flat">
                  <a:solidFill>
                    <a:srgbClr val="FFFFFF"/>
                  </a:solidFill>
                  <a:miter/>
                </a:ln>
                <a:solidFill>
                  <a:srgbClr val="FFFFFF"/>
                </a:solidFill>
                <a:latin typeface="Arial Rounded MT Bold" panose="020F0704030504030204" pitchFamily="34" charset="0"/>
                <a:sym typeface="United Curriculum"/>
                <a:rtl val="0"/>
              </a:rPr>
              <a:t>Year</a:t>
            </a:r>
          </a:p>
          <a:p>
            <a:pPr algn="ctr"/>
            <a:r>
              <a:rPr lang="en-GB" sz="1600" spc="0" baseline="0" dirty="0">
                <a:ln w="1569" cap="flat">
                  <a:solidFill>
                    <a:srgbClr val="FFFFFF"/>
                  </a:solidFill>
                  <a:miter/>
                </a:ln>
                <a:solidFill>
                  <a:srgbClr val="FFFFFF"/>
                </a:solidFill>
                <a:latin typeface="Arial Rounded MT Bold" panose="020F0704030504030204" pitchFamily="34" charset="0"/>
                <a:sym typeface="United Curriculum"/>
                <a:rtl val="0"/>
              </a:rPr>
              <a:t>1</a:t>
            </a:r>
          </a:p>
        </p:txBody>
      </p:sp>
      <p:sp>
        <p:nvSpPr>
          <p:cNvPr id="89" name="TextBox 88">
            <a:extLst>
              <a:ext uri="{FF2B5EF4-FFF2-40B4-BE49-F238E27FC236}">
                <a16:creationId xmlns:a16="http://schemas.microsoft.com/office/drawing/2014/main" id="{1550B725-3912-7262-289B-882EF90B3FD5}"/>
              </a:ext>
            </a:extLst>
          </p:cNvPr>
          <p:cNvSpPr txBox="1"/>
          <p:nvPr/>
        </p:nvSpPr>
        <p:spPr>
          <a:xfrm>
            <a:off x="5274821" y="1493107"/>
            <a:ext cx="635110" cy="584775"/>
          </a:xfrm>
          <a:prstGeom prst="rect">
            <a:avLst/>
          </a:prstGeom>
          <a:noFill/>
        </p:spPr>
        <p:txBody>
          <a:bodyPr wrap="none" rtlCol="0">
            <a:spAutoFit/>
          </a:bodyPr>
          <a:lstStyle/>
          <a:p>
            <a:pPr algn="ctr"/>
            <a:r>
              <a:rPr lang="en-GB" sz="1600" spc="0" baseline="0" dirty="0">
                <a:ln w="1569" cap="flat">
                  <a:solidFill>
                    <a:srgbClr val="FFFFFF"/>
                  </a:solidFill>
                  <a:miter/>
                </a:ln>
                <a:solidFill>
                  <a:srgbClr val="FFFFFF"/>
                </a:solidFill>
                <a:latin typeface="Arial Rounded MT Bold" panose="020F0704030504030204" pitchFamily="34" charset="0"/>
                <a:sym typeface="United Curriculum"/>
                <a:rtl val="0"/>
              </a:rPr>
              <a:t>Year</a:t>
            </a:r>
          </a:p>
          <a:p>
            <a:pPr algn="ctr"/>
            <a:r>
              <a:rPr lang="en-GB" sz="1600" spc="0" baseline="0" dirty="0">
                <a:ln w="1569" cap="flat">
                  <a:solidFill>
                    <a:srgbClr val="FFFFFF"/>
                  </a:solidFill>
                  <a:miter/>
                </a:ln>
                <a:solidFill>
                  <a:srgbClr val="FFFFFF"/>
                </a:solidFill>
                <a:latin typeface="Arial Rounded MT Bold" panose="020F0704030504030204" pitchFamily="34" charset="0"/>
                <a:sym typeface="United Curriculum"/>
                <a:rtl val="0"/>
              </a:rPr>
              <a:t>4</a:t>
            </a:r>
          </a:p>
        </p:txBody>
      </p:sp>
      <p:sp>
        <p:nvSpPr>
          <p:cNvPr id="96" name="TextBox 95">
            <a:extLst>
              <a:ext uri="{FF2B5EF4-FFF2-40B4-BE49-F238E27FC236}">
                <a16:creationId xmlns:a16="http://schemas.microsoft.com/office/drawing/2014/main" id="{88226996-3B22-28B3-E1F2-380E176EA805}"/>
              </a:ext>
            </a:extLst>
          </p:cNvPr>
          <p:cNvSpPr txBox="1"/>
          <p:nvPr/>
        </p:nvSpPr>
        <p:spPr>
          <a:xfrm>
            <a:off x="6536943" y="5417648"/>
            <a:ext cx="635110" cy="584775"/>
          </a:xfrm>
          <a:prstGeom prst="rect">
            <a:avLst/>
          </a:prstGeom>
          <a:noFill/>
        </p:spPr>
        <p:txBody>
          <a:bodyPr wrap="none" rtlCol="0">
            <a:spAutoFit/>
          </a:bodyPr>
          <a:lstStyle/>
          <a:p>
            <a:pPr algn="ctr"/>
            <a:r>
              <a:rPr lang="en-GB" sz="1600" dirty="0">
                <a:ln w="1569" cap="flat">
                  <a:solidFill>
                    <a:srgbClr val="FFFFFF"/>
                  </a:solidFill>
                  <a:miter/>
                </a:ln>
                <a:solidFill>
                  <a:srgbClr val="FFFFFF"/>
                </a:solidFill>
                <a:latin typeface="Arial Rounded MT Bold" panose="020F0704030504030204" pitchFamily="34" charset="0"/>
                <a:sym typeface="ABeeZee"/>
                <a:rtl val="0"/>
              </a:rPr>
              <a:t>Ye</a:t>
            </a:r>
            <a:r>
              <a:rPr lang="en-GB" sz="1600" spc="0" baseline="0" dirty="0">
                <a:ln w="1569" cap="flat">
                  <a:solidFill>
                    <a:srgbClr val="FFFFFF"/>
                  </a:solidFill>
                  <a:miter/>
                </a:ln>
                <a:solidFill>
                  <a:srgbClr val="FFFFFF"/>
                </a:solidFill>
                <a:latin typeface="Arial Rounded MT Bold" panose="020F0704030504030204" pitchFamily="34" charset="0"/>
                <a:sym typeface="ABeeZee"/>
                <a:rtl val="0"/>
              </a:rPr>
              <a:t>ar</a:t>
            </a:r>
          </a:p>
          <a:p>
            <a:pPr algn="ctr"/>
            <a:r>
              <a:rPr lang="en-GB" sz="1600" spc="0" baseline="0" dirty="0">
                <a:ln w="1569" cap="flat">
                  <a:solidFill>
                    <a:srgbClr val="FFFFFF"/>
                  </a:solidFill>
                  <a:miter/>
                </a:ln>
                <a:solidFill>
                  <a:srgbClr val="FFFFFF"/>
                </a:solidFill>
                <a:latin typeface="Arial Rounded MT Bold" panose="020F0704030504030204" pitchFamily="34" charset="0"/>
                <a:sym typeface="ABeeZee"/>
                <a:rtl val="0"/>
              </a:rPr>
              <a:t>5</a:t>
            </a:r>
          </a:p>
        </p:txBody>
      </p:sp>
      <p:sp>
        <p:nvSpPr>
          <p:cNvPr id="98" name="TextBox 97">
            <a:extLst>
              <a:ext uri="{FF2B5EF4-FFF2-40B4-BE49-F238E27FC236}">
                <a16:creationId xmlns:a16="http://schemas.microsoft.com/office/drawing/2014/main" id="{0F3B352B-366C-5488-F31C-4304B9A64A71}"/>
              </a:ext>
            </a:extLst>
          </p:cNvPr>
          <p:cNvSpPr txBox="1"/>
          <p:nvPr/>
        </p:nvSpPr>
        <p:spPr>
          <a:xfrm>
            <a:off x="8283209" y="5771148"/>
            <a:ext cx="884656" cy="461665"/>
          </a:xfrm>
          <a:prstGeom prst="rect">
            <a:avLst/>
          </a:prstGeom>
          <a:noFill/>
        </p:spPr>
        <p:txBody>
          <a:bodyPr wrap="square" rtlCol="0">
            <a:spAutoFit/>
          </a:bodyPr>
          <a:lstStyle/>
          <a:p>
            <a:pPr algn="ctr"/>
            <a:r>
              <a:rPr lang="en-GB" sz="1200" spc="0" baseline="0" dirty="0">
                <a:ln w="1569" cap="flat">
                  <a:solidFill>
                    <a:srgbClr val="FFFFFF"/>
                  </a:solidFill>
                  <a:miter/>
                </a:ln>
                <a:solidFill>
                  <a:srgbClr val="FFFFFF"/>
                </a:solidFill>
                <a:latin typeface="Arial Rounded MT Bold" panose="020F0704030504030204" pitchFamily="34" charset="0"/>
                <a:sym typeface="ABeeZee"/>
                <a:rtl val="0"/>
              </a:rPr>
              <a:t>Key Stage 3</a:t>
            </a:r>
          </a:p>
        </p:txBody>
      </p:sp>
      <p:pic>
        <p:nvPicPr>
          <p:cNvPr id="81" name="Picture 80">
            <a:extLst>
              <a:ext uri="{FF2B5EF4-FFF2-40B4-BE49-F238E27FC236}">
                <a16:creationId xmlns:a16="http://schemas.microsoft.com/office/drawing/2014/main" id="{B1CB9F86-4649-4C25-B8AF-78AD3AFF5E2D}"/>
              </a:ext>
            </a:extLst>
          </p:cNvPr>
          <p:cNvPicPr/>
          <p:nvPr/>
        </p:nvPicPr>
        <p:blipFill rotWithShape="1">
          <a:blip r:embed="rId2"/>
          <a:srcRect l="7807" t="7443" r="8178" b="10090"/>
          <a:stretch/>
        </p:blipFill>
        <p:spPr>
          <a:xfrm>
            <a:off x="8615082" y="12289"/>
            <a:ext cx="884656" cy="825513"/>
          </a:xfrm>
          <a:prstGeom prst="ellipse">
            <a:avLst/>
          </a:prstGeom>
          <a:ln>
            <a:noFill/>
          </a:ln>
          <a:effectLst>
            <a:softEdge rad="112500"/>
          </a:effectLst>
        </p:spPr>
      </p:pic>
      <p:sp>
        <p:nvSpPr>
          <p:cNvPr id="9" name="TextBox 8">
            <a:extLst>
              <a:ext uri="{FF2B5EF4-FFF2-40B4-BE49-F238E27FC236}">
                <a16:creationId xmlns:a16="http://schemas.microsoft.com/office/drawing/2014/main" id="{FB9D3874-4A95-4ED9-8DE0-70BFFEC28415}"/>
              </a:ext>
            </a:extLst>
          </p:cNvPr>
          <p:cNvSpPr txBox="1"/>
          <p:nvPr/>
        </p:nvSpPr>
        <p:spPr>
          <a:xfrm>
            <a:off x="6108899" y="4394600"/>
            <a:ext cx="2108226" cy="2308324"/>
          </a:xfrm>
          <a:prstGeom prst="rect">
            <a:avLst/>
          </a:prstGeom>
          <a:noFill/>
        </p:spPr>
        <p:txBody>
          <a:bodyPr wrap="square" rtlCol="0">
            <a:spAutoFit/>
          </a:bodyPr>
          <a:lstStyle/>
          <a:p>
            <a:endParaRPr lang="en-GB" dirty="0"/>
          </a:p>
        </p:txBody>
      </p:sp>
      <p:sp>
        <p:nvSpPr>
          <p:cNvPr id="5" name="TextBox 4">
            <a:extLst>
              <a:ext uri="{FF2B5EF4-FFF2-40B4-BE49-F238E27FC236}">
                <a16:creationId xmlns:a16="http://schemas.microsoft.com/office/drawing/2014/main" id="{DC491752-CD37-4B1F-AC03-62AD326E4C72}"/>
              </a:ext>
            </a:extLst>
          </p:cNvPr>
          <p:cNvSpPr txBox="1"/>
          <p:nvPr/>
        </p:nvSpPr>
        <p:spPr>
          <a:xfrm>
            <a:off x="1185943" y="294830"/>
            <a:ext cx="6552994" cy="461665"/>
          </a:xfrm>
          <a:prstGeom prst="rect">
            <a:avLst/>
          </a:prstGeom>
          <a:noFill/>
        </p:spPr>
        <p:txBody>
          <a:bodyPr wrap="square" rtlCol="0">
            <a:spAutoFit/>
          </a:bodyPr>
          <a:lstStyle/>
          <a:p>
            <a:pPr algn="ctr"/>
            <a:r>
              <a:rPr lang="en-GB" sz="2400" dirty="0">
                <a:solidFill>
                  <a:srgbClr val="44375E"/>
                </a:solidFill>
              </a:rPr>
              <a:t>Key Stage 2 – Year 5</a:t>
            </a:r>
          </a:p>
        </p:txBody>
      </p:sp>
      <p:graphicFrame>
        <p:nvGraphicFramePr>
          <p:cNvPr id="8" name="Table 7">
            <a:extLst>
              <a:ext uri="{FF2B5EF4-FFF2-40B4-BE49-F238E27FC236}">
                <a16:creationId xmlns:a16="http://schemas.microsoft.com/office/drawing/2014/main" id="{AF2EB28A-353A-40D3-9B0A-A3D21D66254B}"/>
              </a:ext>
            </a:extLst>
          </p:cNvPr>
          <p:cNvGraphicFramePr>
            <a:graphicFrameLocks noGrp="1"/>
          </p:cNvGraphicFramePr>
          <p:nvPr>
            <p:extLst>
              <p:ext uri="{D42A27DB-BD31-4B8C-83A1-F6EECF244321}">
                <p14:modId xmlns:p14="http://schemas.microsoft.com/office/powerpoint/2010/main" val="3431686060"/>
              </p:ext>
            </p:extLst>
          </p:nvPr>
        </p:nvGraphicFramePr>
        <p:xfrm>
          <a:off x="287188" y="1031771"/>
          <a:ext cx="9333249" cy="5480596"/>
        </p:xfrm>
        <a:graphic>
          <a:graphicData uri="http://schemas.openxmlformats.org/drawingml/2006/table">
            <a:tbl>
              <a:tblPr firstRow="1" bandRow="1">
                <a:tableStyleId>{8A107856-5554-42FB-B03E-39F5DBC370BA}</a:tableStyleId>
              </a:tblPr>
              <a:tblGrid>
                <a:gridCol w="655414">
                  <a:extLst>
                    <a:ext uri="{9D8B030D-6E8A-4147-A177-3AD203B41FA5}">
                      <a16:colId xmlns:a16="http://schemas.microsoft.com/office/drawing/2014/main" val="3993469012"/>
                    </a:ext>
                  </a:extLst>
                </a:gridCol>
                <a:gridCol w="1092386">
                  <a:extLst>
                    <a:ext uri="{9D8B030D-6E8A-4147-A177-3AD203B41FA5}">
                      <a16:colId xmlns:a16="http://schemas.microsoft.com/office/drawing/2014/main" val="62550763"/>
                    </a:ext>
                  </a:extLst>
                </a:gridCol>
                <a:gridCol w="1013012">
                  <a:extLst>
                    <a:ext uri="{9D8B030D-6E8A-4147-A177-3AD203B41FA5}">
                      <a16:colId xmlns:a16="http://schemas.microsoft.com/office/drawing/2014/main" val="1504996340"/>
                    </a:ext>
                  </a:extLst>
                </a:gridCol>
                <a:gridCol w="4105835">
                  <a:extLst>
                    <a:ext uri="{9D8B030D-6E8A-4147-A177-3AD203B41FA5}">
                      <a16:colId xmlns:a16="http://schemas.microsoft.com/office/drawing/2014/main" val="1503854659"/>
                    </a:ext>
                  </a:extLst>
                </a:gridCol>
                <a:gridCol w="2466602">
                  <a:extLst>
                    <a:ext uri="{9D8B030D-6E8A-4147-A177-3AD203B41FA5}">
                      <a16:colId xmlns:a16="http://schemas.microsoft.com/office/drawing/2014/main" val="799716772"/>
                    </a:ext>
                  </a:extLst>
                </a:gridCol>
              </a:tblGrid>
              <a:tr h="692502">
                <a:tc>
                  <a:txBody>
                    <a:bodyPr/>
                    <a:lstStyle/>
                    <a:p>
                      <a:pPr algn="ctr">
                        <a:lnSpc>
                          <a:spcPct val="107000"/>
                        </a:lnSpc>
                        <a:spcAft>
                          <a:spcPts val="0"/>
                        </a:spcAft>
                      </a:pPr>
                      <a:r>
                        <a:rPr lang="en-GB" sz="1000" b="1" dirty="0">
                          <a:effectLst/>
                          <a:latin typeface="+mj-lt"/>
                          <a:ea typeface="Calibri" panose="020F0502020204030204" pitchFamily="34" charset="0"/>
                          <a:cs typeface="Times New Roman" panose="02020603050405020304" pitchFamily="18" charset="0"/>
                        </a:rPr>
                        <a:t>Term</a:t>
                      </a:r>
                      <a:endParaRPr lang="en-GB" sz="1100" dirty="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1000" b="1" dirty="0">
                          <a:effectLst/>
                          <a:latin typeface="+mj-lt"/>
                          <a:ea typeface="Calibri" panose="020F0502020204030204" pitchFamily="34" charset="0"/>
                          <a:cs typeface="Times New Roman" panose="02020603050405020304" pitchFamily="18" charset="0"/>
                        </a:rPr>
                        <a:t>NC objectives</a:t>
                      </a:r>
                      <a:endParaRPr lang="en-GB" sz="1100" dirty="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1000" b="1" dirty="0">
                          <a:effectLst/>
                          <a:latin typeface="+mj-lt"/>
                          <a:ea typeface="Calibri" panose="020F0502020204030204" pitchFamily="34" charset="0"/>
                          <a:cs typeface="Times New Roman" panose="02020603050405020304" pitchFamily="18" charset="0"/>
                        </a:rPr>
                        <a:t>The Big Idea</a:t>
                      </a:r>
                      <a:endParaRPr lang="en-GB" sz="1100" dirty="0">
                        <a:effectLst/>
                        <a:latin typeface="+mj-lt"/>
                        <a:ea typeface="Calibri" panose="020F0502020204030204" pitchFamily="34" charset="0"/>
                        <a:cs typeface="Times New Roman" panose="02020603050405020304" pitchFamily="18" charset="0"/>
                      </a:endParaRPr>
                    </a:p>
                    <a:p>
                      <a:pPr algn="ctr">
                        <a:lnSpc>
                          <a:spcPct val="107000"/>
                        </a:lnSpc>
                        <a:spcAft>
                          <a:spcPts val="0"/>
                        </a:spcAft>
                      </a:pPr>
                      <a:r>
                        <a:rPr lang="en-GB" sz="1000" b="1" dirty="0">
                          <a:effectLst/>
                          <a:latin typeface="+mj-lt"/>
                          <a:ea typeface="Calibri" panose="020F0502020204030204" pitchFamily="34" charset="0"/>
                          <a:cs typeface="Times New Roman" panose="02020603050405020304" pitchFamily="18" charset="0"/>
                        </a:rPr>
                        <a:t> </a:t>
                      </a:r>
                      <a:endParaRPr lang="en-GB" sz="1100" dirty="0">
                        <a:effectLst/>
                        <a:latin typeface="+mj-lt"/>
                        <a:ea typeface="Calibri" panose="020F0502020204030204" pitchFamily="34" charset="0"/>
                        <a:cs typeface="Times New Roman" panose="02020603050405020304" pitchFamily="18" charset="0"/>
                      </a:endParaRPr>
                    </a:p>
                    <a:p>
                      <a:pPr algn="ctr">
                        <a:lnSpc>
                          <a:spcPct val="107000"/>
                        </a:lnSpc>
                        <a:spcAft>
                          <a:spcPts val="0"/>
                        </a:spcAft>
                      </a:pPr>
                      <a:r>
                        <a:rPr lang="en-GB" sz="1000" b="1" dirty="0">
                          <a:effectLst/>
                          <a:latin typeface="+mj-lt"/>
                          <a:ea typeface="Calibri" panose="020F0502020204030204" pitchFamily="34" charset="0"/>
                          <a:cs typeface="Times New Roman" panose="02020603050405020304" pitchFamily="18" charset="0"/>
                        </a:rPr>
                        <a:t>Substantive Concepts</a:t>
                      </a:r>
                      <a:endParaRPr lang="en-GB" sz="1100" dirty="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1000" b="1" dirty="0">
                          <a:effectLst/>
                          <a:latin typeface="+mj-lt"/>
                          <a:ea typeface="Calibri" panose="020F0502020204030204" pitchFamily="34" charset="0"/>
                          <a:cs typeface="Times New Roman" panose="02020603050405020304" pitchFamily="18" charset="0"/>
                        </a:rPr>
                        <a:t>How will I think and act like a Historian</a:t>
                      </a:r>
                      <a:endParaRPr lang="en-GB" sz="1100" dirty="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1000" b="1" dirty="0">
                          <a:effectLst/>
                          <a:latin typeface="+mj-lt"/>
                          <a:ea typeface="Calibri" panose="020F0502020204030204" pitchFamily="34" charset="0"/>
                          <a:cs typeface="Times New Roman" panose="02020603050405020304" pitchFamily="18" charset="0"/>
                        </a:rPr>
                        <a:t>Pupil Outcomes</a:t>
                      </a:r>
                      <a:endParaRPr lang="en-GB" sz="1100" dirty="0">
                        <a:effectLst/>
                        <a:latin typeface="+mj-lt"/>
                        <a:ea typeface="Calibri" panose="020F0502020204030204" pitchFamily="34" charset="0"/>
                        <a:cs typeface="Times New Roman" panose="02020603050405020304" pitchFamily="18" charset="0"/>
                      </a:endParaRPr>
                    </a:p>
                    <a:p>
                      <a:pPr algn="ctr">
                        <a:lnSpc>
                          <a:spcPct val="107000"/>
                        </a:lnSpc>
                        <a:spcAft>
                          <a:spcPts val="0"/>
                        </a:spcAft>
                      </a:pPr>
                      <a:r>
                        <a:rPr lang="en-GB" sz="1000" b="1" dirty="0">
                          <a:effectLst/>
                          <a:latin typeface="+mj-lt"/>
                          <a:ea typeface="Calibri" panose="020F0502020204030204" pitchFamily="34" charset="0"/>
                          <a:cs typeface="Times New Roman" panose="02020603050405020304" pitchFamily="18" charset="0"/>
                        </a:rPr>
                        <a:t>Historical knowledge and understanding</a:t>
                      </a:r>
                      <a:endParaRPr lang="en-GB" sz="1100" dirty="0">
                        <a:effectLst/>
                        <a:latin typeface="+mj-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61393765"/>
                  </a:ext>
                </a:extLst>
              </a:tr>
              <a:tr h="312563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1" kern="1200" dirty="0">
                          <a:solidFill>
                            <a:schemeClr val="dk1"/>
                          </a:solidFill>
                          <a:effectLst/>
                          <a:latin typeface="+mn-lt"/>
                          <a:ea typeface="+mn-ea"/>
                          <a:cs typeface="+mn-cs"/>
                        </a:rPr>
                        <a:t>Year 5 Spring and Summer Term</a:t>
                      </a:r>
                      <a:endParaRPr lang="en-GB" sz="1000" kern="1200" dirty="0">
                        <a:solidFill>
                          <a:schemeClr val="dk1"/>
                        </a:solidFill>
                        <a:effectLst/>
                        <a:latin typeface="+mn-lt"/>
                        <a:ea typeface="+mn-ea"/>
                        <a:cs typeface="+mn-cs"/>
                      </a:endParaRPr>
                    </a:p>
                    <a:p>
                      <a:endParaRPr lang="en-GB" sz="1000" dirty="0">
                        <a:latin typeface="+mn-lt"/>
                      </a:endParaRPr>
                    </a:p>
                  </a:txBody>
                  <a:tcPr marL="68580" marR="68580" marT="0" marB="0"/>
                </a:tc>
                <a:tc>
                  <a:txBody>
                    <a:bodyPr/>
                    <a:lstStyle/>
                    <a:p>
                      <a:pPr>
                        <a:lnSpc>
                          <a:spcPct val="107000"/>
                        </a:lnSpc>
                        <a:spcAft>
                          <a:spcPts val="0"/>
                        </a:spcAft>
                      </a:pPr>
                      <a:r>
                        <a:rPr lang="en-GB" sz="1000">
                          <a:effectLst/>
                          <a:latin typeface="+mn-lt"/>
                          <a:ea typeface="Calibri" panose="020F0502020204030204" pitchFamily="34" charset="0"/>
                          <a:cs typeface="Calibri" panose="020F0502020204030204" pitchFamily="34" charset="0"/>
                        </a:rPr>
                        <a:t>Britain’s settlement by Anglo-Saxons and Scots</a:t>
                      </a:r>
                      <a:endParaRPr lang="en-GB" sz="1000">
                        <a:effectLst/>
                        <a:latin typeface="+mn-lt"/>
                        <a:ea typeface="Calibri" panose="020F0502020204030204" pitchFamily="34" charset="0"/>
                        <a:cs typeface="Times New Roman" panose="02020603050405020304" pitchFamily="18" charset="0"/>
                      </a:endParaRPr>
                    </a:p>
                    <a:p>
                      <a:pPr>
                        <a:lnSpc>
                          <a:spcPct val="107000"/>
                        </a:lnSpc>
                        <a:spcAft>
                          <a:spcPts val="0"/>
                        </a:spcAft>
                      </a:pPr>
                      <a:r>
                        <a:rPr lang="en-GB" sz="1000">
                          <a:effectLst/>
                          <a:latin typeface="+mn-lt"/>
                          <a:ea typeface="Calibri" panose="020F0502020204030204" pitchFamily="34" charset="0"/>
                          <a:cs typeface="Calibri" panose="020F0502020204030204" pitchFamily="34" charset="0"/>
                        </a:rPr>
                        <a:t>the Viking and Anglo-Saxon struggle for the Kingdom of England to the time of Edward the Confessor</a:t>
                      </a:r>
                      <a:endParaRPr lang="en-GB" sz="1000">
                        <a:effectLst/>
                        <a:latin typeface="+mn-lt"/>
                        <a:ea typeface="Calibri" panose="020F0502020204030204" pitchFamily="34" charset="0"/>
                        <a:cs typeface="Times New Roman" panose="02020603050405020304" pitchFamily="18" charset="0"/>
                      </a:endParaRPr>
                    </a:p>
                    <a:p>
                      <a:pPr>
                        <a:lnSpc>
                          <a:spcPct val="107000"/>
                        </a:lnSpc>
                        <a:spcAft>
                          <a:spcPts val="0"/>
                        </a:spcAft>
                      </a:pPr>
                      <a:r>
                        <a:rPr lang="en-GB" sz="1000">
                          <a:effectLst/>
                          <a:latin typeface="+mn-lt"/>
                          <a:ea typeface="Calibri" panose="020F0502020204030204" pitchFamily="34" charset="0"/>
                          <a:cs typeface="Calibri" panose="020F0502020204030204" pitchFamily="34" charset="0"/>
                        </a:rPr>
                        <a:t>a non-European society that provides contrasts with British history </a:t>
                      </a:r>
                      <a:endParaRPr lang="en-GB" sz="10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000" b="1" dirty="0">
                          <a:effectLst/>
                          <a:latin typeface="+mn-lt"/>
                          <a:ea typeface="Calibri" panose="020F0502020204030204" pitchFamily="34" charset="0"/>
                          <a:cs typeface="Times New Roman" panose="02020603050405020304" pitchFamily="18" charset="0"/>
                        </a:rPr>
                        <a:t> </a:t>
                      </a:r>
                      <a:endParaRPr lang="en-GB" sz="1000" dirty="0">
                        <a:effectLst/>
                        <a:latin typeface="+mn-lt"/>
                        <a:ea typeface="Calibri" panose="020F0502020204030204" pitchFamily="34" charset="0"/>
                        <a:cs typeface="Times New Roman" panose="02020603050405020304" pitchFamily="18" charset="0"/>
                      </a:endParaRPr>
                    </a:p>
                    <a:p>
                      <a:pPr>
                        <a:lnSpc>
                          <a:spcPct val="107000"/>
                        </a:lnSpc>
                        <a:spcAft>
                          <a:spcPts val="0"/>
                        </a:spcAft>
                      </a:pPr>
                      <a:r>
                        <a:rPr lang="en-GB" sz="1000" dirty="0">
                          <a:effectLst/>
                          <a:latin typeface="+mn-lt"/>
                          <a:ea typeface="Calibri Light" panose="020F0302020204030204" pitchFamily="34" charset="0"/>
                          <a:cs typeface="Times New Roman" panose="02020603050405020304" pitchFamily="18" charset="0"/>
                        </a:rPr>
                        <a:t>Comparison study – Maya and Anglo-Saxons. </a:t>
                      </a:r>
                      <a:endParaRPr lang="en-GB" sz="1000" dirty="0">
                        <a:effectLst/>
                        <a:latin typeface="+mn-lt"/>
                        <a:ea typeface="Calibri" panose="020F0502020204030204" pitchFamily="34" charset="0"/>
                        <a:cs typeface="Times New Roman" panose="02020603050405020304" pitchFamily="18" charset="0"/>
                      </a:endParaRPr>
                    </a:p>
                    <a:p>
                      <a:pPr>
                        <a:lnSpc>
                          <a:spcPct val="107000"/>
                        </a:lnSpc>
                        <a:spcAft>
                          <a:spcPts val="0"/>
                        </a:spcAft>
                      </a:pPr>
                      <a:r>
                        <a:rPr lang="en-GB" sz="1000" dirty="0">
                          <a:effectLst/>
                          <a:latin typeface="+mn-lt"/>
                          <a:ea typeface="Calibri Light" panose="020F0302020204030204" pitchFamily="34" charset="0"/>
                          <a:cs typeface="Times New Roman" panose="02020603050405020304" pitchFamily="18" charset="0"/>
                        </a:rPr>
                        <a:t> </a:t>
                      </a:r>
                      <a:endParaRPr lang="en-GB" sz="1000" dirty="0">
                        <a:effectLst/>
                        <a:latin typeface="+mn-lt"/>
                        <a:ea typeface="Calibri" panose="020F0502020204030204" pitchFamily="34" charset="0"/>
                        <a:cs typeface="Times New Roman" panose="02020603050405020304" pitchFamily="18" charset="0"/>
                      </a:endParaRPr>
                    </a:p>
                    <a:p>
                      <a:pPr>
                        <a:lnSpc>
                          <a:spcPct val="107000"/>
                        </a:lnSpc>
                        <a:spcAft>
                          <a:spcPts val="0"/>
                        </a:spcAft>
                      </a:pPr>
                      <a:r>
                        <a:rPr lang="en-GB" sz="1000" b="1" dirty="0">
                          <a:effectLst/>
                          <a:latin typeface="+mn-lt"/>
                          <a:ea typeface="Calibri Light" panose="020F0302020204030204" pitchFamily="34" charset="0"/>
                          <a:cs typeface="Times New Roman" panose="02020603050405020304" pitchFamily="18" charset="0"/>
                        </a:rPr>
                        <a:t>Civilisation</a:t>
                      </a:r>
                      <a:endParaRPr lang="en-GB" sz="1000" b="1" dirty="0">
                        <a:effectLst/>
                        <a:latin typeface="+mn-lt"/>
                        <a:ea typeface="Calibri" panose="020F0502020204030204" pitchFamily="34" charset="0"/>
                        <a:cs typeface="Times New Roman" panose="02020603050405020304" pitchFamily="18" charset="0"/>
                      </a:endParaRPr>
                    </a:p>
                    <a:p>
                      <a:pPr>
                        <a:lnSpc>
                          <a:spcPct val="107000"/>
                        </a:lnSpc>
                        <a:spcAft>
                          <a:spcPts val="0"/>
                        </a:spcAft>
                      </a:pPr>
                      <a:r>
                        <a:rPr lang="en-GB" sz="1000" b="1" dirty="0">
                          <a:effectLst/>
                          <a:latin typeface="+mn-lt"/>
                          <a:ea typeface="Calibri Light" panose="020F0302020204030204" pitchFamily="34" charset="0"/>
                          <a:cs typeface="Times New Roman" panose="02020603050405020304" pitchFamily="18" charset="0"/>
                        </a:rPr>
                        <a:t>Knowledge</a:t>
                      </a:r>
                      <a:endParaRPr lang="en-GB" sz="1000" b="1" dirty="0">
                        <a:effectLst/>
                        <a:latin typeface="+mn-lt"/>
                        <a:ea typeface="Calibri" panose="020F0502020204030204" pitchFamily="34" charset="0"/>
                        <a:cs typeface="Times New Roman" panose="02020603050405020304" pitchFamily="18" charset="0"/>
                      </a:endParaRPr>
                    </a:p>
                    <a:p>
                      <a:pPr>
                        <a:lnSpc>
                          <a:spcPct val="107000"/>
                        </a:lnSpc>
                        <a:spcAft>
                          <a:spcPts val="0"/>
                        </a:spcAft>
                      </a:pPr>
                      <a:r>
                        <a:rPr lang="en-GB" sz="1000" b="1" dirty="0">
                          <a:effectLst/>
                          <a:latin typeface="+mn-lt"/>
                          <a:ea typeface="Calibri Light" panose="020F0302020204030204" pitchFamily="34" charset="0"/>
                          <a:cs typeface="Times New Roman" panose="02020603050405020304" pitchFamily="18" charset="0"/>
                        </a:rPr>
                        <a:t>Power</a:t>
                      </a:r>
                      <a:endParaRPr lang="en-GB" sz="1000" b="1"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endParaRPr lang="en-GB" dirty="0"/>
                    </a:p>
                  </a:txBody>
                  <a:tcPr/>
                </a:tc>
                <a:tc>
                  <a:txBody>
                    <a:bodyPr/>
                    <a:lstStyle/>
                    <a:p>
                      <a:pPr marL="171450" lvl="0" indent="-171450">
                        <a:buFont typeface="Arial" panose="020B0604020202020204" pitchFamily="34" charset="0"/>
                        <a:buChar char="•"/>
                      </a:pPr>
                      <a:r>
                        <a:rPr lang="en-GB" sz="900" kern="1200" dirty="0">
                          <a:solidFill>
                            <a:schemeClr val="dk1"/>
                          </a:solidFill>
                          <a:effectLst/>
                          <a:latin typeface="+mn-lt"/>
                          <a:ea typeface="+mn-ea"/>
                          <a:cs typeface="+mn-cs"/>
                        </a:rPr>
                        <a:t>I can locate where the Maya lived.</a:t>
                      </a:r>
                    </a:p>
                    <a:p>
                      <a:pPr marL="171450" lvl="0" indent="-171450">
                        <a:buFont typeface="Arial" panose="020B0604020202020204" pitchFamily="34" charset="0"/>
                        <a:buChar char="•"/>
                      </a:pPr>
                      <a:r>
                        <a:rPr lang="en-GB" sz="900" kern="1200" dirty="0">
                          <a:solidFill>
                            <a:schemeClr val="dk1"/>
                          </a:solidFill>
                          <a:effectLst/>
                          <a:latin typeface="+mn-lt"/>
                          <a:ea typeface="+mn-ea"/>
                          <a:cs typeface="+mn-cs"/>
                        </a:rPr>
                        <a:t>I can demonstrate an understanding of the climate in which the Maya lived.</a:t>
                      </a:r>
                    </a:p>
                    <a:p>
                      <a:pPr marL="171450" lvl="0" indent="-171450">
                        <a:buFont typeface="Arial" panose="020B0604020202020204" pitchFamily="34" charset="0"/>
                        <a:buChar char="•"/>
                      </a:pPr>
                      <a:r>
                        <a:rPr lang="en-GB" sz="900" kern="1200" dirty="0">
                          <a:solidFill>
                            <a:schemeClr val="dk1"/>
                          </a:solidFill>
                          <a:effectLst/>
                          <a:latin typeface="+mn-lt"/>
                          <a:ea typeface="+mn-ea"/>
                          <a:cs typeface="+mn-cs"/>
                        </a:rPr>
                        <a:t>I can identify and explain key events in the Maya history.</a:t>
                      </a:r>
                    </a:p>
                    <a:p>
                      <a:pPr marL="171450" lvl="0" indent="-171450">
                        <a:buFont typeface="Arial" panose="020B0604020202020204" pitchFamily="34" charset="0"/>
                        <a:buChar char="•"/>
                      </a:pPr>
                      <a:r>
                        <a:rPr lang="en-GB" sz="900" kern="1200" dirty="0">
                          <a:solidFill>
                            <a:schemeClr val="dk1"/>
                          </a:solidFill>
                          <a:effectLst/>
                          <a:latin typeface="+mn-lt"/>
                          <a:ea typeface="+mn-ea"/>
                          <a:cs typeface="+mn-cs"/>
                        </a:rPr>
                        <a:t>I can demonstrate an understanding of factors which effected the Maya population.</a:t>
                      </a:r>
                    </a:p>
                    <a:p>
                      <a:pPr marL="171450" lvl="0" indent="-171450">
                        <a:buFont typeface="Arial" panose="020B0604020202020204" pitchFamily="34" charset="0"/>
                        <a:buChar char="•"/>
                      </a:pPr>
                      <a:r>
                        <a:rPr lang="en-GB" sz="900" kern="1200" dirty="0">
                          <a:solidFill>
                            <a:schemeClr val="dk1"/>
                          </a:solidFill>
                          <a:effectLst/>
                          <a:latin typeface="+mn-lt"/>
                          <a:ea typeface="+mn-ea"/>
                          <a:cs typeface="+mn-cs"/>
                        </a:rPr>
                        <a:t>I can identify key structures within a Maya city.</a:t>
                      </a:r>
                    </a:p>
                    <a:p>
                      <a:pPr marL="171450" lvl="0" indent="-171450">
                        <a:buFont typeface="Arial" panose="020B0604020202020204" pitchFamily="34" charset="0"/>
                        <a:buChar char="•"/>
                      </a:pPr>
                      <a:r>
                        <a:rPr lang="en-GB" sz="900" kern="1200" dirty="0">
                          <a:solidFill>
                            <a:schemeClr val="dk1"/>
                          </a:solidFill>
                          <a:effectLst/>
                          <a:latin typeface="+mn-lt"/>
                          <a:ea typeface="+mn-ea"/>
                          <a:cs typeface="+mn-cs"/>
                        </a:rPr>
                        <a:t>I can explain the significance of Maya city structures.</a:t>
                      </a:r>
                    </a:p>
                    <a:p>
                      <a:pPr marL="171450" lvl="0" indent="-171450">
                        <a:buFont typeface="Arial" panose="020B0604020202020204" pitchFamily="34" charset="0"/>
                        <a:buChar char="•"/>
                      </a:pPr>
                      <a:r>
                        <a:rPr lang="en-GB" sz="900" kern="1200" dirty="0">
                          <a:solidFill>
                            <a:schemeClr val="dk1"/>
                          </a:solidFill>
                          <a:effectLst/>
                          <a:latin typeface="+mn-lt"/>
                          <a:ea typeface="+mn-ea"/>
                          <a:cs typeface="+mn-cs"/>
                        </a:rPr>
                        <a:t>I can identify some of the Maya inventions.</a:t>
                      </a:r>
                    </a:p>
                    <a:p>
                      <a:pPr marL="171450" lvl="0" indent="-171450">
                        <a:buFont typeface="Arial" panose="020B0604020202020204" pitchFamily="34" charset="0"/>
                        <a:buChar char="•"/>
                      </a:pPr>
                      <a:r>
                        <a:rPr lang="en-GB" sz="900" kern="1200" dirty="0">
                          <a:solidFill>
                            <a:schemeClr val="dk1"/>
                          </a:solidFill>
                          <a:effectLst/>
                          <a:latin typeface="+mn-lt"/>
                          <a:ea typeface="+mn-ea"/>
                          <a:cs typeface="+mn-cs"/>
                        </a:rPr>
                        <a:t>I can explain why some Maya inventions were important or significant. </a:t>
                      </a:r>
                    </a:p>
                    <a:p>
                      <a:pPr marL="171450" lvl="0" indent="-171450">
                        <a:buFont typeface="Arial" panose="020B0604020202020204" pitchFamily="34" charset="0"/>
                        <a:buChar char="•"/>
                      </a:pPr>
                      <a:r>
                        <a:rPr lang="en-GB" sz="900" kern="1200" dirty="0">
                          <a:solidFill>
                            <a:schemeClr val="dk1"/>
                          </a:solidFill>
                          <a:effectLst/>
                          <a:latin typeface="+mn-lt"/>
                          <a:ea typeface="+mn-ea"/>
                          <a:cs typeface="+mn-cs"/>
                        </a:rPr>
                        <a:t>I can explain what potential factors caused the decline of the Maya city-states.</a:t>
                      </a:r>
                    </a:p>
                    <a:p>
                      <a:pPr marL="171450" lvl="0" indent="-171450">
                        <a:buFont typeface="Arial" panose="020B0604020202020204" pitchFamily="34" charset="0"/>
                        <a:buChar char="•"/>
                      </a:pPr>
                      <a:r>
                        <a:rPr lang="en-GB" sz="900" kern="1200" dirty="0">
                          <a:solidFill>
                            <a:schemeClr val="dk1"/>
                          </a:solidFill>
                          <a:effectLst/>
                          <a:latin typeface="+mn-lt"/>
                          <a:ea typeface="+mn-ea"/>
                          <a:cs typeface="+mn-cs"/>
                        </a:rPr>
                        <a:t>I can recall and retrieve information about Britain and the Anglo-Saxons.</a:t>
                      </a:r>
                    </a:p>
                    <a:p>
                      <a:pPr marL="171450" lvl="0" indent="-171450">
                        <a:buFont typeface="Arial" panose="020B0604020202020204" pitchFamily="34" charset="0"/>
                        <a:buChar char="•"/>
                      </a:pPr>
                      <a:r>
                        <a:rPr lang="en-GB" sz="900" kern="1200" dirty="0">
                          <a:solidFill>
                            <a:schemeClr val="dk1"/>
                          </a:solidFill>
                          <a:effectLst/>
                          <a:latin typeface="+mn-lt"/>
                          <a:ea typeface="+mn-ea"/>
                          <a:cs typeface="+mn-cs"/>
                        </a:rPr>
                        <a:t>I can compare and contrast the lives of the Maya and Anglo-Saxons.</a:t>
                      </a:r>
                    </a:p>
                  </a:txBody>
                  <a:tcPr/>
                </a:tc>
                <a:extLst>
                  <a:ext uri="{0D108BD9-81ED-4DB2-BD59-A6C34878D82A}">
                    <a16:rowId xmlns:a16="http://schemas.microsoft.com/office/drawing/2014/main" val="956065142"/>
                  </a:ext>
                </a:extLst>
              </a:tr>
              <a:tr h="262040">
                <a:tc gridSpan="5">
                  <a:txBody>
                    <a:bodyPr/>
                    <a:lstStyle/>
                    <a:p>
                      <a:pPr algn="ctr"/>
                      <a:r>
                        <a:rPr lang="en-GB" sz="1100" b="1" kern="1200" dirty="0">
                          <a:solidFill>
                            <a:schemeClr val="dk1"/>
                          </a:solidFill>
                          <a:effectLst/>
                          <a:latin typeface="+mn-lt"/>
                          <a:ea typeface="+mn-ea"/>
                          <a:cs typeface="+mn-cs"/>
                        </a:rPr>
                        <a:t>Curriculum Narrative</a:t>
                      </a:r>
                      <a:r>
                        <a:rPr lang="en-GB" sz="1100" b="0" kern="1200" dirty="0">
                          <a:solidFill>
                            <a:schemeClr val="dk1"/>
                          </a:solidFill>
                          <a:effectLst/>
                          <a:latin typeface="+mn-lt"/>
                          <a:ea typeface="+mn-ea"/>
                          <a:cs typeface="+mn-cs"/>
                        </a:rPr>
                        <a:t> </a:t>
                      </a:r>
                      <a:r>
                        <a:rPr lang="en-GB" sz="1100" b="1" kern="1200" dirty="0">
                          <a:solidFill>
                            <a:schemeClr val="dk1"/>
                          </a:solidFill>
                          <a:effectLst/>
                          <a:latin typeface="+mn-lt"/>
                          <a:ea typeface="+mn-ea"/>
                          <a:cs typeface="+mn-cs"/>
                        </a:rPr>
                        <a:t>and Previous Learning</a:t>
                      </a:r>
                      <a:endParaRPr lang="en-GB" sz="1100" dirty="0"/>
                    </a:p>
                  </a:txBody>
                  <a:tcPr marL="68580" marR="68580" marT="0" marB="0" anchor="ctr"/>
                </a:tc>
                <a:tc hMerge="1">
                  <a:txBody>
                    <a:bodyPr/>
                    <a:lstStyle/>
                    <a:p>
                      <a:pPr>
                        <a:lnSpc>
                          <a:spcPct val="107000"/>
                        </a:lnSpc>
                        <a:spcAft>
                          <a:spcPts val="0"/>
                        </a:spcAft>
                      </a:pPr>
                      <a:endParaRPr lang="en-GB" sz="1100" dirty="0">
                        <a:effectLst/>
                        <a:latin typeface="+mn-lt"/>
                        <a:ea typeface="Calibri" panose="020F0502020204030204" pitchFamily="34" charset="0"/>
                        <a:cs typeface="Times New Roman" panose="02020603050405020304" pitchFamily="18" charset="0"/>
                      </a:endParaRPr>
                    </a:p>
                  </a:txBody>
                  <a:tcPr marL="68580" marR="68580" marT="0" marB="0"/>
                </a:tc>
                <a:tc hMerge="1">
                  <a:txBody>
                    <a:bodyPr/>
                    <a:lstStyle/>
                    <a:p>
                      <a:pPr>
                        <a:lnSpc>
                          <a:spcPct val="107000"/>
                        </a:lnSpc>
                        <a:spcAft>
                          <a:spcPts val="0"/>
                        </a:spcAft>
                      </a:pPr>
                      <a:endParaRPr lang="en-GB" sz="1100" dirty="0">
                        <a:effectLst/>
                        <a:latin typeface="+mn-lt"/>
                        <a:ea typeface="Calibri" panose="020F0502020204030204" pitchFamily="34" charset="0"/>
                        <a:cs typeface="Times New Roman" panose="02020603050405020304" pitchFamily="18" charset="0"/>
                      </a:endParaRPr>
                    </a:p>
                  </a:txBody>
                  <a:tcPr marL="68580" marR="68580" marT="0" marB="0"/>
                </a:tc>
                <a:tc hMerge="1">
                  <a:txBody>
                    <a:bodyPr/>
                    <a:lstStyle/>
                    <a:p>
                      <a:endParaRPr lang="en-GB" dirty="0"/>
                    </a:p>
                  </a:txBody>
                  <a:tcPr/>
                </a:tc>
                <a:tc hMerge="1">
                  <a:txBody>
                    <a:bodyPr/>
                    <a:lstStyle/>
                    <a:p>
                      <a:endParaRPr lang="en-GB" dirty="0"/>
                    </a:p>
                  </a:txBody>
                  <a:tcPr/>
                </a:tc>
                <a:extLst>
                  <a:ext uri="{0D108BD9-81ED-4DB2-BD59-A6C34878D82A}">
                    <a16:rowId xmlns:a16="http://schemas.microsoft.com/office/drawing/2014/main" val="3048601186"/>
                  </a:ext>
                </a:extLst>
              </a:tr>
              <a:tr h="1142774">
                <a:tc gridSpan="5">
                  <a:txBody>
                    <a:bodyPr/>
                    <a:lstStyle/>
                    <a:p>
                      <a:endParaRPr lang="en-GB" sz="900"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extLst>
                  <a:ext uri="{0D108BD9-81ED-4DB2-BD59-A6C34878D82A}">
                    <a16:rowId xmlns:a16="http://schemas.microsoft.com/office/drawing/2014/main" val="2184194118"/>
                  </a:ext>
                </a:extLst>
              </a:tr>
            </a:tbl>
          </a:graphicData>
        </a:graphic>
      </p:graphicFrame>
      <p:pic>
        <p:nvPicPr>
          <p:cNvPr id="13" name="Picture 12">
            <a:extLst>
              <a:ext uri="{FF2B5EF4-FFF2-40B4-BE49-F238E27FC236}">
                <a16:creationId xmlns:a16="http://schemas.microsoft.com/office/drawing/2014/main" id="{5C17ACD0-A493-4370-96A6-271529DE00D2}"/>
              </a:ext>
            </a:extLst>
          </p:cNvPr>
          <p:cNvPicPr/>
          <p:nvPr/>
        </p:nvPicPr>
        <p:blipFill>
          <a:blip r:embed="rId3">
            <a:extLst>
              <a:ext uri="{28A0092B-C50C-407E-A947-70E740481C1C}">
                <a14:useLocalDpi xmlns:a14="http://schemas.microsoft.com/office/drawing/2010/main" val="0"/>
              </a:ext>
            </a:extLst>
          </a:blip>
          <a:stretch>
            <a:fillRect/>
          </a:stretch>
        </p:blipFill>
        <p:spPr>
          <a:xfrm>
            <a:off x="3166112" y="1803483"/>
            <a:ext cx="3888740" cy="2038350"/>
          </a:xfrm>
          <a:prstGeom prst="rect">
            <a:avLst/>
          </a:prstGeom>
        </p:spPr>
      </p:pic>
      <p:pic>
        <p:nvPicPr>
          <p:cNvPr id="14" name="Picture 13">
            <a:extLst>
              <a:ext uri="{FF2B5EF4-FFF2-40B4-BE49-F238E27FC236}">
                <a16:creationId xmlns:a16="http://schemas.microsoft.com/office/drawing/2014/main" id="{E62B3AD6-A522-4C30-A315-A2E7908177C1}"/>
              </a:ext>
            </a:extLst>
          </p:cNvPr>
          <p:cNvPicPr/>
          <p:nvPr/>
        </p:nvPicPr>
        <p:blipFill rotWithShape="1">
          <a:blip r:embed="rId4">
            <a:extLst>
              <a:ext uri="{28A0092B-C50C-407E-A947-70E740481C1C}">
                <a14:useLocalDpi xmlns:a14="http://schemas.microsoft.com/office/drawing/2010/main" val="0"/>
              </a:ext>
            </a:extLst>
          </a:blip>
          <a:srcRect t="36131" b="-560"/>
          <a:stretch/>
        </p:blipFill>
        <p:spPr>
          <a:xfrm>
            <a:off x="417967" y="5548164"/>
            <a:ext cx="5713095" cy="773239"/>
          </a:xfrm>
          <a:prstGeom prst="rect">
            <a:avLst/>
          </a:prstGeom>
        </p:spPr>
      </p:pic>
      <p:pic>
        <p:nvPicPr>
          <p:cNvPr id="15" name="Picture 14">
            <a:extLst>
              <a:ext uri="{FF2B5EF4-FFF2-40B4-BE49-F238E27FC236}">
                <a16:creationId xmlns:a16="http://schemas.microsoft.com/office/drawing/2014/main" id="{748218A3-FABF-4DFC-9DC4-AB882A291239}"/>
              </a:ext>
            </a:extLst>
          </p:cNvPr>
          <p:cNvPicPr/>
          <p:nvPr/>
        </p:nvPicPr>
        <p:blipFill rotWithShape="1">
          <a:blip r:embed="rId5">
            <a:extLst>
              <a:ext uri="{28A0092B-C50C-407E-A947-70E740481C1C}">
                <a14:useLocalDpi xmlns:a14="http://schemas.microsoft.com/office/drawing/2010/main" val="0"/>
              </a:ext>
            </a:extLst>
          </a:blip>
          <a:srcRect l="51215" t="15273" r="1435" b="14049"/>
          <a:stretch/>
        </p:blipFill>
        <p:spPr>
          <a:xfrm>
            <a:off x="6695288" y="5965058"/>
            <a:ext cx="2844988" cy="499972"/>
          </a:xfrm>
          <a:prstGeom prst="rect">
            <a:avLst/>
          </a:prstGeom>
        </p:spPr>
      </p:pic>
      <p:pic>
        <p:nvPicPr>
          <p:cNvPr id="16" name="Picture 15">
            <a:extLst>
              <a:ext uri="{FF2B5EF4-FFF2-40B4-BE49-F238E27FC236}">
                <a16:creationId xmlns:a16="http://schemas.microsoft.com/office/drawing/2014/main" id="{C1659590-8E3C-420C-A9AC-20D63324BBCC}"/>
              </a:ext>
            </a:extLst>
          </p:cNvPr>
          <p:cNvPicPr/>
          <p:nvPr/>
        </p:nvPicPr>
        <p:blipFill rotWithShape="1">
          <a:blip r:embed="rId5">
            <a:extLst>
              <a:ext uri="{28A0092B-C50C-407E-A947-70E740481C1C}">
                <a14:useLocalDpi xmlns:a14="http://schemas.microsoft.com/office/drawing/2010/main" val="0"/>
              </a:ext>
            </a:extLst>
          </a:blip>
          <a:srcRect t="15273" r="50877" b="14049"/>
          <a:stretch/>
        </p:blipFill>
        <p:spPr>
          <a:xfrm>
            <a:off x="6672500" y="5424709"/>
            <a:ext cx="2951535" cy="499972"/>
          </a:xfrm>
          <a:prstGeom prst="rect">
            <a:avLst/>
          </a:prstGeom>
        </p:spPr>
      </p:pic>
    </p:spTree>
    <p:extLst>
      <p:ext uri="{BB962C8B-B14F-4D97-AF65-F5344CB8AC3E}">
        <p14:creationId xmlns:p14="http://schemas.microsoft.com/office/powerpoint/2010/main" val="33811052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1">
            <a:extLst>
              <a:ext uri="{FF2B5EF4-FFF2-40B4-BE49-F238E27FC236}">
                <a16:creationId xmlns:a16="http://schemas.microsoft.com/office/drawing/2014/main" id="{6B9B7142-C494-78C7-0CFC-B85C6BFD8DED}"/>
              </a:ext>
            </a:extLst>
          </p:cNvPr>
          <p:cNvSpPr txBox="1">
            <a:spLocks/>
          </p:cNvSpPr>
          <p:nvPr/>
        </p:nvSpPr>
        <p:spPr>
          <a:xfrm>
            <a:off x="5026024" y="6576695"/>
            <a:ext cx="4872990" cy="281305"/>
          </a:xfrm>
          <a:prstGeom prst="rect">
            <a:avLst/>
          </a:prstGeom>
        </p:spPr>
        <p:txBody>
          <a:bodyPr vert="horz" wrap="square" lIns="91440" tIns="45720" rIns="91440" bIns="45720" rtlCol="0">
            <a:noAutofit/>
          </a:bodyPr>
          <a:lstStyle/>
          <a:p>
            <a:pPr algn="r">
              <a:lnSpc>
                <a:spcPct val="120000"/>
              </a:lnSpc>
              <a:spcAft>
                <a:spcPts val="1200"/>
              </a:spcAft>
            </a:pPr>
            <a:r>
              <a:rPr lang="en-US" sz="1000" kern="1200" dirty="0">
                <a:solidFill>
                  <a:schemeClr val="tx2"/>
                </a:solidFill>
                <a:effectLst/>
                <a:latin typeface="United Curriculum" pitchFamily="50" charset="0"/>
                <a:ea typeface="Calibri" panose="020F0502020204030204" pitchFamily="34" charset="0"/>
                <a:cs typeface="Times New Roman" panose="02020603050405020304" pitchFamily="18" charset="0"/>
              </a:rPr>
              <a:t> </a:t>
            </a:r>
            <a:endParaRPr lang="en-GB" sz="1100" dirty="0">
              <a:solidFill>
                <a:schemeClr val="tx2"/>
              </a:solidFill>
              <a:effectLst/>
              <a:latin typeface="United Curriculum" pitchFamily="50" charset="0"/>
              <a:ea typeface="Calibri" panose="020F0502020204030204" pitchFamily="34" charset="0"/>
              <a:cs typeface="Times New Roman" panose="02020603050405020304" pitchFamily="18" charset="0"/>
            </a:endParaRPr>
          </a:p>
        </p:txBody>
      </p:sp>
      <p:sp>
        <p:nvSpPr>
          <p:cNvPr id="24" name="Freeform: Shape 23">
            <a:extLst>
              <a:ext uri="{FF2B5EF4-FFF2-40B4-BE49-F238E27FC236}">
                <a16:creationId xmlns:a16="http://schemas.microsoft.com/office/drawing/2014/main" id="{3003C2D6-7463-2227-0B15-C40C3549448B}"/>
              </a:ext>
            </a:extLst>
          </p:cNvPr>
          <p:cNvSpPr/>
          <p:nvPr/>
        </p:nvSpPr>
        <p:spPr>
          <a:xfrm>
            <a:off x="5768658" y="5026515"/>
            <a:ext cx="5657" cy="44371"/>
          </a:xfrm>
          <a:custGeom>
            <a:avLst/>
            <a:gdLst>
              <a:gd name="connsiteX0" fmla="*/ 0 w 5657"/>
              <a:gd name="connsiteY0" fmla="*/ 0 h 44371"/>
              <a:gd name="connsiteX1" fmla="*/ 5657 w 5657"/>
              <a:gd name="connsiteY1" fmla="*/ 0 h 44371"/>
              <a:gd name="connsiteX2" fmla="*/ 5657 w 5657"/>
              <a:gd name="connsiteY2" fmla="*/ 44371 h 44371"/>
              <a:gd name="connsiteX3" fmla="*/ 0 w 5657"/>
              <a:gd name="connsiteY3" fmla="*/ 44371 h 44371"/>
            </a:gdLst>
            <a:ahLst/>
            <a:cxnLst>
              <a:cxn ang="0">
                <a:pos x="connsiteX0" y="connsiteY0"/>
              </a:cxn>
              <a:cxn ang="0">
                <a:pos x="connsiteX1" y="connsiteY1"/>
              </a:cxn>
              <a:cxn ang="0">
                <a:pos x="connsiteX2" y="connsiteY2"/>
              </a:cxn>
              <a:cxn ang="0">
                <a:pos x="connsiteX3" y="connsiteY3"/>
              </a:cxn>
            </a:cxnLst>
            <a:rect l="l" t="t" r="r" b="b"/>
            <a:pathLst>
              <a:path w="5657" h="44371">
                <a:moveTo>
                  <a:pt x="0" y="0"/>
                </a:moveTo>
                <a:lnTo>
                  <a:pt x="5657" y="0"/>
                </a:lnTo>
                <a:lnTo>
                  <a:pt x="5657" y="44371"/>
                </a:lnTo>
                <a:lnTo>
                  <a:pt x="0" y="44371"/>
                </a:lnTo>
                <a:close/>
              </a:path>
            </a:pathLst>
          </a:custGeom>
          <a:solidFill>
            <a:srgbClr val="FFFFFF"/>
          </a:solidFill>
          <a:ln w="11092" cap="flat">
            <a:noFill/>
            <a:prstDash val="solid"/>
            <a:miter/>
          </a:ln>
        </p:spPr>
        <p:txBody>
          <a:bodyPr rtlCol="0" anchor="ctr"/>
          <a:lstStyle/>
          <a:p>
            <a:endParaRPr lang="en-GB"/>
          </a:p>
        </p:txBody>
      </p:sp>
      <p:sp>
        <p:nvSpPr>
          <p:cNvPr id="62" name="TextBox 61">
            <a:extLst>
              <a:ext uri="{FF2B5EF4-FFF2-40B4-BE49-F238E27FC236}">
                <a16:creationId xmlns:a16="http://schemas.microsoft.com/office/drawing/2014/main" id="{5096ECA1-B4A2-9CBB-C54A-83FE9E8691D6}"/>
              </a:ext>
            </a:extLst>
          </p:cNvPr>
          <p:cNvSpPr txBox="1"/>
          <p:nvPr/>
        </p:nvSpPr>
        <p:spPr>
          <a:xfrm>
            <a:off x="833924" y="1309836"/>
            <a:ext cx="704039" cy="338554"/>
          </a:xfrm>
          <a:prstGeom prst="rect">
            <a:avLst/>
          </a:prstGeom>
          <a:noFill/>
        </p:spPr>
        <p:txBody>
          <a:bodyPr wrap="none" rtlCol="0">
            <a:spAutoFit/>
          </a:bodyPr>
          <a:lstStyle/>
          <a:p>
            <a:pPr algn="ctr"/>
            <a:r>
              <a:rPr lang="en-GB" sz="1600" spc="0" baseline="0" dirty="0">
                <a:ln w="1569" cap="flat">
                  <a:solidFill>
                    <a:srgbClr val="FFFFFF"/>
                  </a:solidFill>
                  <a:miter/>
                </a:ln>
                <a:solidFill>
                  <a:srgbClr val="FFFFFF"/>
                </a:solidFill>
                <a:latin typeface="Arial Rounded MT Bold" panose="020F0704030504030204" pitchFamily="34" charset="0"/>
                <a:sym typeface="United Curriculum"/>
                <a:rtl val="0"/>
              </a:rPr>
              <a:t>N 3-4</a:t>
            </a:r>
          </a:p>
        </p:txBody>
      </p:sp>
      <p:sp>
        <p:nvSpPr>
          <p:cNvPr id="69" name="TextBox 68">
            <a:extLst>
              <a:ext uri="{FF2B5EF4-FFF2-40B4-BE49-F238E27FC236}">
                <a16:creationId xmlns:a16="http://schemas.microsoft.com/office/drawing/2014/main" id="{98259B73-26C3-86C3-349C-73034D47D263}"/>
              </a:ext>
            </a:extLst>
          </p:cNvPr>
          <p:cNvSpPr txBox="1"/>
          <p:nvPr/>
        </p:nvSpPr>
        <p:spPr>
          <a:xfrm>
            <a:off x="1500350" y="5427009"/>
            <a:ext cx="635109" cy="584775"/>
          </a:xfrm>
          <a:prstGeom prst="rect">
            <a:avLst/>
          </a:prstGeom>
          <a:noFill/>
        </p:spPr>
        <p:txBody>
          <a:bodyPr wrap="none" rtlCol="0">
            <a:spAutoFit/>
          </a:bodyPr>
          <a:lstStyle/>
          <a:p>
            <a:pPr algn="ctr"/>
            <a:r>
              <a:rPr lang="en-GB" sz="1600" spc="0" baseline="0" dirty="0">
                <a:ln w="1569" cap="flat">
                  <a:solidFill>
                    <a:srgbClr val="FFFFFF"/>
                  </a:solidFill>
                  <a:miter/>
                </a:ln>
                <a:solidFill>
                  <a:srgbClr val="FFFFFF"/>
                </a:solidFill>
                <a:latin typeface="Arial Rounded MT Bold" panose="020F0704030504030204" pitchFamily="34" charset="0"/>
                <a:sym typeface="United Curriculum"/>
                <a:rtl val="0"/>
              </a:rPr>
              <a:t>Year</a:t>
            </a:r>
          </a:p>
          <a:p>
            <a:pPr algn="ctr"/>
            <a:r>
              <a:rPr lang="en-GB" sz="1600" spc="0" baseline="0" dirty="0">
                <a:ln w="1569" cap="flat">
                  <a:solidFill>
                    <a:srgbClr val="FFFFFF"/>
                  </a:solidFill>
                  <a:miter/>
                </a:ln>
                <a:solidFill>
                  <a:srgbClr val="FFFFFF"/>
                </a:solidFill>
                <a:latin typeface="Arial Rounded MT Bold" panose="020F0704030504030204" pitchFamily="34" charset="0"/>
                <a:sym typeface="United Curriculum"/>
                <a:rtl val="0"/>
              </a:rPr>
              <a:t>1</a:t>
            </a:r>
          </a:p>
        </p:txBody>
      </p:sp>
      <p:sp>
        <p:nvSpPr>
          <p:cNvPr id="89" name="TextBox 88">
            <a:extLst>
              <a:ext uri="{FF2B5EF4-FFF2-40B4-BE49-F238E27FC236}">
                <a16:creationId xmlns:a16="http://schemas.microsoft.com/office/drawing/2014/main" id="{1550B725-3912-7262-289B-882EF90B3FD5}"/>
              </a:ext>
            </a:extLst>
          </p:cNvPr>
          <p:cNvSpPr txBox="1"/>
          <p:nvPr/>
        </p:nvSpPr>
        <p:spPr>
          <a:xfrm>
            <a:off x="5274821" y="1493107"/>
            <a:ext cx="635110" cy="584775"/>
          </a:xfrm>
          <a:prstGeom prst="rect">
            <a:avLst/>
          </a:prstGeom>
          <a:noFill/>
        </p:spPr>
        <p:txBody>
          <a:bodyPr wrap="none" rtlCol="0">
            <a:spAutoFit/>
          </a:bodyPr>
          <a:lstStyle/>
          <a:p>
            <a:pPr algn="ctr"/>
            <a:r>
              <a:rPr lang="en-GB" sz="1600" spc="0" baseline="0" dirty="0">
                <a:ln w="1569" cap="flat">
                  <a:solidFill>
                    <a:srgbClr val="FFFFFF"/>
                  </a:solidFill>
                  <a:miter/>
                </a:ln>
                <a:solidFill>
                  <a:srgbClr val="FFFFFF"/>
                </a:solidFill>
                <a:latin typeface="Arial Rounded MT Bold" panose="020F0704030504030204" pitchFamily="34" charset="0"/>
                <a:sym typeface="United Curriculum"/>
                <a:rtl val="0"/>
              </a:rPr>
              <a:t>Year</a:t>
            </a:r>
          </a:p>
          <a:p>
            <a:pPr algn="ctr"/>
            <a:r>
              <a:rPr lang="en-GB" sz="1600" spc="0" baseline="0" dirty="0">
                <a:ln w="1569" cap="flat">
                  <a:solidFill>
                    <a:srgbClr val="FFFFFF"/>
                  </a:solidFill>
                  <a:miter/>
                </a:ln>
                <a:solidFill>
                  <a:srgbClr val="FFFFFF"/>
                </a:solidFill>
                <a:latin typeface="Arial Rounded MT Bold" panose="020F0704030504030204" pitchFamily="34" charset="0"/>
                <a:sym typeface="United Curriculum"/>
                <a:rtl val="0"/>
              </a:rPr>
              <a:t>4</a:t>
            </a:r>
          </a:p>
        </p:txBody>
      </p:sp>
      <p:sp>
        <p:nvSpPr>
          <p:cNvPr id="96" name="TextBox 95">
            <a:extLst>
              <a:ext uri="{FF2B5EF4-FFF2-40B4-BE49-F238E27FC236}">
                <a16:creationId xmlns:a16="http://schemas.microsoft.com/office/drawing/2014/main" id="{88226996-3B22-28B3-E1F2-380E176EA805}"/>
              </a:ext>
            </a:extLst>
          </p:cNvPr>
          <p:cNvSpPr txBox="1"/>
          <p:nvPr/>
        </p:nvSpPr>
        <p:spPr>
          <a:xfrm>
            <a:off x="6536943" y="5417648"/>
            <a:ext cx="635110" cy="584775"/>
          </a:xfrm>
          <a:prstGeom prst="rect">
            <a:avLst/>
          </a:prstGeom>
          <a:noFill/>
        </p:spPr>
        <p:txBody>
          <a:bodyPr wrap="none" rtlCol="0">
            <a:spAutoFit/>
          </a:bodyPr>
          <a:lstStyle/>
          <a:p>
            <a:pPr algn="ctr"/>
            <a:r>
              <a:rPr lang="en-GB" sz="1600" dirty="0">
                <a:ln w="1569" cap="flat">
                  <a:solidFill>
                    <a:srgbClr val="FFFFFF"/>
                  </a:solidFill>
                  <a:miter/>
                </a:ln>
                <a:solidFill>
                  <a:srgbClr val="FFFFFF"/>
                </a:solidFill>
                <a:latin typeface="Arial Rounded MT Bold" panose="020F0704030504030204" pitchFamily="34" charset="0"/>
                <a:sym typeface="ABeeZee"/>
                <a:rtl val="0"/>
              </a:rPr>
              <a:t>Ye</a:t>
            </a:r>
            <a:r>
              <a:rPr lang="en-GB" sz="1600" spc="0" baseline="0" dirty="0">
                <a:ln w="1569" cap="flat">
                  <a:solidFill>
                    <a:srgbClr val="FFFFFF"/>
                  </a:solidFill>
                  <a:miter/>
                </a:ln>
                <a:solidFill>
                  <a:srgbClr val="FFFFFF"/>
                </a:solidFill>
                <a:latin typeface="Arial Rounded MT Bold" panose="020F0704030504030204" pitchFamily="34" charset="0"/>
                <a:sym typeface="ABeeZee"/>
                <a:rtl val="0"/>
              </a:rPr>
              <a:t>ar</a:t>
            </a:r>
          </a:p>
          <a:p>
            <a:pPr algn="ctr"/>
            <a:r>
              <a:rPr lang="en-GB" sz="1600" spc="0" baseline="0" dirty="0">
                <a:ln w="1569" cap="flat">
                  <a:solidFill>
                    <a:srgbClr val="FFFFFF"/>
                  </a:solidFill>
                  <a:miter/>
                </a:ln>
                <a:solidFill>
                  <a:srgbClr val="FFFFFF"/>
                </a:solidFill>
                <a:latin typeface="Arial Rounded MT Bold" panose="020F0704030504030204" pitchFamily="34" charset="0"/>
                <a:sym typeface="ABeeZee"/>
                <a:rtl val="0"/>
              </a:rPr>
              <a:t>5</a:t>
            </a:r>
          </a:p>
        </p:txBody>
      </p:sp>
      <p:sp>
        <p:nvSpPr>
          <p:cNvPr id="98" name="TextBox 97">
            <a:extLst>
              <a:ext uri="{FF2B5EF4-FFF2-40B4-BE49-F238E27FC236}">
                <a16:creationId xmlns:a16="http://schemas.microsoft.com/office/drawing/2014/main" id="{0F3B352B-366C-5488-F31C-4304B9A64A71}"/>
              </a:ext>
            </a:extLst>
          </p:cNvPr>
          <p:cNvSpPr txBox="1"/>
          <p:nvPr/>
        </p:nvSpPr>
        <p:spPr>
          <a:xfrm>
            <a:off x="8283209" y="5771148"/>
            <a:ext cx="884656" cy="461665"/>
          </a:xfrm>
          <a:prstGeom prst="rect">
            <a:avLst/>
          </a:prstGeom>
          <a:noFill/>
        </p:spPr>
        <p:txBody>
          <a:bodyPr wrap="square" rtlCol="0">
            <a:spAutoFit/>
          </a:bodyPr>
          <a:lstStyle/>
          <a:p>
            <a:pPr algn="ctr"/>
            <a:r>
              <a:rPr lang="en-GB" sz="1200" spc="0" baseline="0" dirty="0">
                <a:ln w="1569" cap="flat">
                  <a:solidFill>
                    <a:srgbClr val="FFFFFF"/>
                  </a:solidFill>
                  <a:miter/>
                </a:ln>
                <a:solidFill>
                  <a:srgbClr val="FFFFFF"/>
                </a:solidFill>
                <a:latin typeface="Arial Rounded MT Bold" panose="020F0704030504030204" pitchFamily="34" charset="0"/>
                <a:sym typeface="ABeeZee"/>
                <a:rtl val="0"/>
              </a:rPr>
              <a:t>Key Stage 3</a:t>
            </a:r>
          </a:p>
        </p:txBody>
      </p:sp>
      <p:pic>
        <p:nvPicPr>
          <p:cNvPr id="81" name="Picture 80">
            <a:extLst>
              <a:ext uri="{FF2B5EF4-FFF2-40B4-BE49-F238E27FC236}">
                <a16:creationId xmlns:a16="http://schemas.microsoft.com/office/drawing/2014/main" id="{B1CB9F86-4649-4C25-B8AF-78AD3AFF5E2D}"/>
              </a:ext>
            </a:extLst>
          </p:cNvPr>
          <p:cNvPicPr/>
          <p:nvPr/>
        </p:nvPicPr>
        <p:blipFill rotWithShape="1">
          <a:blip r:embed="rId2"/>
          <a:srcRect l="7807" t="7443" r="8178" b="10090"/>
          <a:stretch/>
        </p:blipFill>
        <p:spPr>
          <a:xfrm>
            <a:off x="8615082" y="12289"/>
            <a:ext cx="884656" cy="825513"/>
          </a:xfrm>
          <a:prstGeom prst="ellipse">
            <a:avLst/>
          </a:prstGeom>
          <a:ln>
            <a:noFill/>
          </a:ln>
          <a:effectLst>
            <a:softEdge rad="112500"/>
          </a:effectLst>
        </p:spPr>
      </p:pic>
      <p:sp>
        <p:nvSpPr>
          <p:cNvPr id="9" name="TextBox 8">
            <a:extLst>
              <a:ext uri="{FF2B5EF4-FFF2-40B4-BE49-F238E27FC236}">
                <a16:creationId xmlns:a16="http://schemas.microsoft.com/office/drawing/2014/main" id="{FB9D3874-4A95-4ED9-8DE0-70BFFEC28415}"/>
              </a:ext>
            </a:extLst>
          </p:cNvPr>
          <p:cNvSpPr txBox="1"/>
          <p:nvPr/>
        </p:nvSpPr>
        <p:spPr>
          <a:xfrm>
            <a:off x="6108899" y="4394600"/>
            <a:ext cx="2108226" cy="2308324"/>
          </a:xfrm>
          <a:prstGeom prst="rect">
            <a:avLst/>
          </a:prstGeom>
          <a:noFill/>
        </p:spPr>
        <p:txBody>
          <a:bodyPr wrap="square" rtlCol="0">
            <a:spAutoFit/>
          </a:bodyPr>
          <a:lstStyle/>
          <a:p>
            <a:endParaRPr lang="en-GB" dirty="0"/>
          </a:p>
        </p:txBody>
      </p:sp>
      <p:sp>
        <p:nvSpPr>
          <p:cNvPr id="5" name="TextBox 4">
            <a:extLst>
              <a:ext uri="{FF2B5EF4-FFF2-40B4-BE49-F238E27FC236}">
                <a16:creationId xmlns:a16="http://schemas.microsoft.com/office/drawing/2014/main" id="{DC491752-CD37-4B1F-AC03-62AD326E4C72}"/>
              </a:ext>
            </a:extLst>
          </p:cNvPr>
          <p:cNvSpPr txBox="1"/>
          <p:nvPr/>
        </p:nvSpPr>
        <p:spPr>
          <a:xfrm>
            <a:off x="1185943" y="294830"/>
            <a:ext cx="6552994" cy="461665"/>
          </a:xfrm>
          <a:prstGeom prst="rect">
            <a:avLst/>
          </a:prstGeom>
          <a:noFill/>
        </p:spPr>
        <p:txBody>
          <a:bodyPr wrap="square" rtlCol="0">
            <a:spAutoFit/>
          </a:bodyPr>
          <a:lstStyle/>
          <a:p>
            <a:pPr algn="ctr"/>
            <a:r>
              <a:rPr lang="en-GB" sz="2400" dirty="0">
                <a:solidFill>
                  <a:srgbClr val="44375E"/>
                </a:solidFill>
              </a:rPr>
              <a:t>Key Stage 2 – Year 6</a:t>
            </a:r>
          </a:p>
        </p:txBody>
      </p:sp>
      <p:graphicFrame>
        <p:nvGraphicFramePr>
          <p:cNvPr id="8" name="Table 7">
            <a:extLst>
              <a:ext uri="{FF2B5EF4-FFF2-40B4-BE49-F238E27FC236}">
                <a16:creationId xmlns:a16="http://schemas.microsoft.com/office/drawing/2014/main" id="{AF2EB28A-353A-40D3-9B0A-A3D21D66254B}"/>
              </a:ext>
            </a:extLst>
          </p:cNvPr>
          <p:cNvGraphicFramePr>
            <a:graphicFrameLocks noGrp="1"/>
          </p:cNvGraphicFramePr>
          <p:nvPr>
            <p:extLst>
              <p:ext uri="{D42A27DB-BD31-4B8C-83A1-F6EECF244321}">
                <p14:modId xmlns:p14="http://schemas.microsoft.com/office/powerpoint/2010/main" val="483547692"/>
              </p:ext>
            </p:extLst>
          </p:nvPr>
        </p:nvGraphicFramePr>
        <p:xfrm>
          <a:off x="287188" y="1031770"/>
          <a:ext cx="9333249" cy="4980012"/>
        </p:xfrm>
        <a:graphic>
          <a:graphicData uri="http://schemas.openxmlformats.org/drawingml/2006/table">
            <a:tbl>
              <a:tblPr firstRow="1" bandRow="1">
                <a:tableStyleId>{8A107856-5554-42FB-B03E-39F5DBC370BA}</a:tableStyleId>
              </a:tblPr>
              <a:tblGrid>
                <a:gridCol w="655414">
                  <a:extLst>
                    <a:ext uri="{9D8B030D-6E8A-4147-A177-3AD203B41FA5}">
                      <a16:colId xmlns:a16="http://schemas.microsoft.com/office/drawing/2014/main" val="3993469012"/>
                    </a:ext>
                  </a:extLst>
                </a:gridCol>
                <a:gridCol w="1092386">
                  <a:extLst>
                    <a:ext uri="{9D8B030D-6E8A-4147-A177-3AD203B41FA5}">
                      <a16:colId xmlns:a16="http://schemas.microsoft.com/office/drawing/2014/main" val="62550763"/>
                    </a:ext>
                  </a:extLst>
                </a:gridCol>
                <a:gridCol w="1013012">
                  <a:extLst>
                    <a:ext uri="{9D8B030D-6E8A-4147-A177-3AD203B41FA5}">
                      <a16:colId xmlns:a16="http://schemas.microsoft.com/office/drawing/2014/main" val="1504996340"/>
                    </a:ext>
                  </a:extLst>
                </a:gridCol>
                <a:gridCol w="4105835">
                  <a:extLst>
                    <a:ext uri="{9D8B030D-6E8A-4147-A177-3AD203B41FA5}">
                      <a16:colId xmlns:a16="http://schemas.microsoft.com/office/drawing/2014/main" val="1503854659"/>
                    </a:ext>
                  </a:extLst>
                </a:gridCol>
                <a:gridCol w="2466602">
                  <a:extLst>
                    <a:ext uri="{9D8B030D-6E8A-4147-A177-3AD203B41FA5}">
                      <a16:colId xmlns:a16="http://schemas.microsoft.com/office/drawing/2014/main" val="799716772"/>
                    </a:ext>
                  </a:extLst>
                </a:gridCol>
              </a:tblGrid>
              <a:tr h="781338">
                <a:tc>
                  <a:txBody>
                    <a:bodyPr/>
                    <a:lstStyle/>
                    <a:p>
                      <a:pPr algn="ctr">
                        <a:lnSpc>
                          <a:spcPct val="107000"/>
                        </a:lnSpc>
                        <a:spcAft>
                          <a:spcPts val="0"/>
                        </a:spcAft>
                      </a:pPr>
                      <a:r>
                        <a:rPr lang="en-GB" sz="1000" b="1" dirty="0">
                          <a:effectLst/>
                          <a:latin typeface="+mj-lt"/>
                          <a:ea typeface="Calibri" panose="020F0502020204030204" pitchFamily="34" charset="0"/>
                          <a:cs typeface="Times New Roman" panose="02020603050405020304" pitchFamily="18" charset="0"/>
                        </a:rPr>
                        <a:t>Term</a:t>
                      </a:r>
                      <a:endParaRPr lang="en-GB" sz="1100" dirty="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1000" b="1" dirty="0">
                          <a:effectLst/>
                          <a:latin typeface="+mj-lt"/>
                          <a:ea typeface="Calibri" panose="020F0502020204030204" pitchFamily="34" charset="0"/>
                          <a:cs typeface="Times New Roman" panose="02020603050405020304" pitchFamily="18" charset="0"/>
                        </a:rPr>
                        <a:t>NC objectives</a:t>
                      </a:r>
                      <a:endParaRPr lang="en-GB" sz="1100" dirty="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1000" b="1" dirty="0">
                          <a:effectLst/>
                          <a:latin typeface="+mj-lt"/>
                          <a:ea typeface="Calibri" panose="020F0502020204030204" pitchFamily="34" charset="0"/>
                          <a:cs typeface="Times New Roman" panose="02020603050405020304" pitchFamily="18" charset="0"/>
                        </a:rPr>
                        <a:t>The Big Idea</a:t>
                      </a:r>
                      <a:endParaRPr lang="en-GB" sz="1100" dirty="0">
                        <a:effectLst/>
                        <a:latin typeface="+mj-lt"/>
                        <a:ea typeface="Calibri" panose="020F0502020204030204" pitchFamily="34" charset="0"/>
                        <a:cs typeface="Times New Roman" panose="02020603050405020304" pitchFamily="18" charset="0"/>
                      </a:endParaRPr>
                    </a:p>
                    <a:p>
                      <a:pPr algn="ctr">
                        <a:lnSpc>
                          <a:spcPct val="107000"/>
                        </a:lnSpc>
                        <a:spcAft>
                          <a:spcPts val="0"/>
                        </a:spcAft>
                      </a:pPr>
                      <a:r>
                        <a:rPr lang="en-GB" sz="1000" b="1" dirty="0">
                          <a:effectLst/>
                          <a:latin typeface="+mj-lt"/>
                          <a:ea typeface="Calibri" panose="020F0502020204030204" pitchFamily="34" charset="0"/>
                          <a:cs typeface="Times New Roman" panose="02020603050405020304" pitchFamily="18" charset="0"/>
                        </a:rPr>
                        <a:t> </a:t>
                      </a:r>
                      <a:endParaRPr lang="en-GB" sz="1100" dirty="0">
                        <a:effectLst/>
                        <a:latin typeface="+mj-lt"/>
                        <a:ea typeface="Calibri" panose="020F0502020204030204" pitchFamily="34" charset="0"/>
                        <a:cs typeface="Times New Roman" panose="02020603050405020304" pitchFamily="18" charset="0"/>
                      </a:endParaRPr>
                    </a:p>
                    <a:p>
                      <a:pPr algn="ctr">
                        <a:lnSpc>
                          <a:spcPct val="107000"/>
                        </a:lnSpc>
                        <a:spcAft>
                          <a:spcPts val="0"/>
                        </a:spcAft>
                      </a:pPr>
                      <a:r>
                        <a:rPr lang="en-GB" sz="1000" b="1" dirty="0">
                          <a:effectLst/>
                          <a:latin typeface="+mj-lt"/>
                          <a:ea typeface="Calibri" panose="020F0502020204030204" pitchFamily="34" charset="0"/>
                          <a:cs typeface="Times New Roman" panose="02020603050405020304" pitchFamily="18" charset="0"/>
                        </a:rPr>
                        <a:t>Substantive Concepts</a:t>
                      </a:r>
                      <a:endParaRPr lang="en-GB" sz="1100" dirty="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1000" b="1" dirty="0">
                          <a:effectLst/>
                          <a:latin typeface="+mj-lt"/>
                          <a:ea typeface="Calibri" panose="020F0502020204030204" pitchFamily="34" charset="0"/>
                          <a:cs typeface="Times New Roman" panose="02020603050405020304" pitchFamily="18" charset="0"/>
                        </a:rPr>
                        <a:t>How will I think and act like a Historian</a:t>
                      </a:r>
                      <a:endParaRPr lang="en-GB" sz="1100" dirty="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1000" b="1" dirty="0">
                          <a:effectLst/>
                          <a:latin typeface="+mj-lt"/>
                          <a:ea typeface="Calibri" panose="020F0502020204030204" pitchFamily="34" charset="0"/>
                          <a:cs typeface="Times New Roman" panose="02020603050405020304" pitchFamily="18" charset="0"/>
                        </a:rPr>
                        <a:t>Pupil Outcomes</a:t>
                      </a:r>
                      <a:endParaRPr lang="en-GB" sz="1100" dirty="0">
                        <a:effectLst/>
                        <a:latin typeface="+mj-lt"/>
                        <a:ea typeface="Calibri" panose="020F0502020204030204" pitchFamily="34" charset="0"/>
                        <a:cs typeface="Times New Roman" panose="02020603050405020304" pitchFamily="18" charset="0"/>
                      </a:endParaRPr>
                    </a:p>
                    <a:p>
                      <a:pPr algn="ctr">
                        <a:lnSpc>
                          <a:spcPct val="107000"/>
                        </a:lnSpc>
                        <a:spcAft>
                          <a:spcPts val="0"/>
                        </a:spcAft>
                      </a:pPr>
                      <a:r>
                        <a:rPr lang="en-GB" sz="1000" b="1" dirty="0">
                          <a:effectLst/>
                          <a:latin typeface="+mj-lt"/>
                          <a:ea typeface="Calibri" panose="020F0502020204030204" pitchFamily="34" charset="0"/>
                          <a:cs typeface="Times New Roman" panose="02020603050405020304" pitchFamily="18" charset="0"/>
                        </a:rPr>
                        <a:t>Historical knowledge and understanding</a:t>
                      </a:r>
                      <a:endParaRPr lang="en-GB" sz="1100" dirty="0">
                        <a:effectLst/>
                        <a:latin typeface="+mj-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61393765"/>
                  </a:ext>
                </a:extLst>
              </a:tr>
              <a:tr h="2613648">
                <a:tc>
                  <a:txBody>
                    <a:bodyPr/>
                    <a:lstStyle/>
                    <a:p>
                      <a:pPr>
                        <a:lnSpc>
                          <a:spcPct val="107000"/>
                        </a:lnSpc>
                        <a:spcAft>
                          <a:spcPts val="0"/>
                        </a:spcAft>
                      </a:pPr>
                      <a:r>
                        <a:rPr lang="en-GB" sz="1000" b="1">
                          <a:effectLst/>
                          <a:latin typeface="+mn-lt"/>
                          <a:ea typeface="Calibri" panose="020F0502020204030204" pitchFamily="34" charset="0"/>
                          <a:cs typeface="Times New Roman" panose="02020603050405020304" pitchFamily="18" charset="0"/>
                        </a:rPr>
                        <a:t>Year 6 Autumn Term</a:t>
                      </a:r>
                      <a:endParaRPr lang="en-GB" sz="1000">
                        <a:effectLst/>
                        <a:latin typeface="+mn-lt"/>
                        <a:ea typeface="Calibri" panose="020F0502020204030204" pitchFamily="34" charset="0"/>
                        <a:cs typeface="Times New Roman" panose="02020603050405020304" pitchFamily="18" charset="0"/>
                      </a:endParaRPr>
                    </a:p>
                    <a:p>
                      <a:pPr>
                        <a:lnSpc>
                          <a:spcPct val="107000"/>
                        </a:lnSpc>
                        <a:spcAft>
                          <a:spcPts val="0"/>
                        </a:spcAft>
                      </a:pPr>
                      <a:r>
                        <a:rPr lang="en-GB" sz="1000" b="1">
                          <a:effectLst/>
                          <a:latin typeface="+mn-lt"/>
                          <a:ea typeface="Calibri" panose="020F0502020204030204" pitchFamily="34" charset="0"/>
                          <a:cs typeface="Times New Roman" panose="02020603050405020304" pitchFamily="18" charset="0"/>
                        </a:rPr>
                        <a:t> </a:t>
                      </a:r>
                      <a:endParaRPr lang="en-GB" sz="1000">
                        <a:effectLst/>
                        <a:latin typeface="+mn-lt"/>
                        <a:ea typeface="Calibri" panose="020F0502020204030204" pitchFamily="34" charset="0"/>
                        <a:cs typeface="Times New Roman" panose="02020603050405020304" pitchFamily="18" charset="0"/>
                      </a:endParaRPr>
                    </a:p>
                    <a:p>
                      <a:pPr>
                        <a:lnSpc>
                          <a:spcPct val="107000"/>
                        </a:lnSpc>
                        <a:spcAft>
                          <a:spcPts val="0"/>
                        </a:spcAft>
                      </a:pPr>
                      <a:r>
                        <a:rPr lang="en-GB" sz="1000">
                          <a:effectLst/>
                          <a:latin typeface="+mn-lt"/>
                          <a:ea typeface="Calibri" panose="020F0502020204030204" pitchFamily="34" charset="0"/>
                          <a:cs typeface="Calibri" panose="020F0502020204030204" pitchFamily="34" charset="0"/>
                        </a:rPr>
                        <a:t> </a:t>
                      </a:r>
                      <a:endParaRPr lang="en-GB" sz="10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000">
                          <a:effectLst/>
                          <a:latin typeface="+mn-lt"/>
                          <a:ea typeface="Calibri" panose="020F0502020204030204" pitchFamily="34" charset="0"/>
                          <a:cs typeface="Times New Roman" panose="02020603050405020304" pitchFamily="18" charset="0"/>
                        </a:rPr>
                        <a:t>Pupils should be taught about: </a:t>
                      </a:r>
                    </a:p>
                    <a:p>
                      <a:pPr>
                        <a:lnSpc>
                          <a:spcPct val="107000"/>
                        </a:lnSpc>
                        <a:spcAft>
                          <a:spcPts val="0"/>
                        </a:spcAft>
                      </a:pPr>
                      <a:r>
                        <a:rPr lang="en-GB" sz="1000">
                          <a:effectLst/>
                          <a:latin typeface="+mn-lt"/>
                          <a:ea typeface="Calibri" panose="020F0502020204030204" pitchFamily="34" charset="0"/>
                          <a:cs typeface="Times New Roman" panose="02020603050405020304" pitchFamily="18" charset="0"/>
                        </a:rPr>
                        <a:t>A study of an aspect or theme in British history that extends pupils’ chronological knowledge beyond 1066.</a:t>
                      </a:r>
                    </a:p>
                  </a:txBody>
                  <a:tcPr marL="68580" marR="68580" marT="0" marB="0"/>
                </a:tc>
                <a:tc>
                  <a:txBody>
                    <a:bodyPr/>
                    <a:lstStyle/>
                    <a:p>
                      <a:pPr>
                        <a:lnSpc>
                          <a:spcPct val="107000"/>
                        </a:lnSpc>
                        <a:spcAft>
                          <a:spcPts val="0"/>
                        </a:spcAft>
                      </a:pPr>
                      <a:r>
                        <a:rPr lang="en-GB" sz="1000" dirty="0">
                          <a:effectLst/>
                          <a:latin typeface="+mn-lt"/>
                          <a:ea typeface="Calibri" panose="020F0502020204030204" pitchFamily="34" charset="0"/>
                          <a:cs typeface="Calibri" panose="020F0502020204030204" pitchFamily="34" charset="0"/>
                        </a:rPr>
                        <a:t>Battle of Britain</a:t>
                      </a:r>
                      <a:endParaRPr lang="en-GB" sz="1000" dirty="0">
                        <a:effectLst/>
                        <a:latin typeface="+mn-lt"/>
                        <a:ea typeface="Calibri" panose="020F0502020204030204" pitchFamily="34" charset="0"/>
                        <a:cs typeface="Times New Roman" panose="02020603050405020304" pitchFamily="18" charset="0"/>
                      </a:endParaRPr>
                    </a:p>
                    <a:p>
                      <a:pPr>
                        <a:lnSpc>
                          <a:spcPct val="107000"/>
                        </a:lnSpc>
                        <a:spcAft>
                          <a:spcPts val="0"/>
                        </a:spcAft>
                      </a:pPr>
                      <a:r>
                        <a:rPr lang="en-GB" sz="1000" dirty="0">
                          <a:effectLst/>
                          <a:latin typeface="+mn-lt"/>
                          <a:ea typeface="Calibri" panose="020F0502020204030204" pitchFamily="34" charset="0"/>
                          <a:cs typeface="Calibri" panose="020F0502020204030204" pitchFamily="34" charset="0"/>
                        </a:rPr>
                        <a:t> </a:t>
                      </a:r>
                      <a:endParaRPr lang="en-GB" sz="1000" dirty="0">
                        <a:effectLst/>
                        <a:latin typeface="+mn-lt"/>
                        <a:ea typeface="Calibri" panose="020F0502020204030204" pitchFamily="34" charset="0"/>
                        <a:cs typeface="Times New Roman" panose="02020603050405020304" pitchFamily="18" charset="0"/>
                      </a:endParaRPr>
                    </a:p>
                    <a:p>
                      <a:pPr>
                        <a:lnSpc>
                          <a:spcPct val="107000"/>
                        </a:lnSpc>
                        <a:spcAft>
                          <a:spcPts val="0"/>
                        </a:spcAft>
                      </a:pPr>
                      <a:r>
                        <a:rPr lang="en-GB" sz="1000" b="1" dirty="0">
                          <a:effectLst/>
                          <a:latin typeface="+mn-lt"/>
                          <a:ea typeface="Calibri" panose="020F0502020204030204" pitchFamily="34" charset="0"/>
                          <a:cs typeface="Calibri" panose="020F0502020204030204" pitchFamily="34" charset="0"/>
                        </a:rPr>
                        <a:t>Power</a:t>
                      </a:r>
                      <a:endParaRPr lang="en-GB" sz="1000" b="1" dirty="0">
                        <a:effectLst/>
                        <a:latin typeface="+mn-lt"/>
                        <a:ea typeface="Calibri" panose="020F0502020204030204" pitchFamily="34" charset="0"/>
                        <a:cs typeface="Times New Roman" panose="02020603050405020304" pitchFamily="18" charset="0"/>
                      </a:endParaRPr>
                    </a:p>
                    <a:p>
                      <a:pPr>
                        <a:lnSpc>
                          <a:spcPct val="107000"/>
                        </a:lnSpc>
                        <a:spcAft>
                          <a:spcPts val="0"/>
                        </a:spcAft>
                      </a:pPr>
                      <a:r>
                        <a:rPr lang="en-GB" sz="1000" b="1" dirty="0">
                          <a:effectLst/>
                          <a:latin typeface="+mn-lt"/>
                          <a:ea typeface="Calibri" panose="020F0502020204030204" pitchFamily="34" charset="0"/>
                          <a:cs typeface="Calibri" panose="020F0502020204030204" pitchFamily="34" charset="0"/>
                        </a:rPr>
                        <a:t>Invasion</a:t>
                      </a:r>
                      <a:endParaRPr lang="en-GB" sz="1000" b="1" dirty="0">
                        <a:effectLst/>
                        <a:latin typeface="+mn-lt"/>
                        <a:ea typeface="Calibri" panose="020F0502020204030204" pitchFamily="34" charset="0"/>
                        <a:cs typeface="Times New Roman" panose="02020603050405020304" pitchFamily="18" charset="0"/>
                      </a:endParaRPr>
                    </a:p>
                    <a:p>
                      <a:pPr>
                        <a:lnSpc>
                          <a:spcPct val="107000"/>
                        </a:lnSpc>
                        <a:spcAft>
                          <a:spcPts val="0"/>
                        </a:spcAft>
                      </a:pPr>
                      <a:r>
                        <a:rPr lang="en-GB" sz="1000" b="1" dirty="0">
                          <a:effectLst/>
                          <a:latin typeface="+mn-lt"/>
                          <a:ea typeface="Calibri" panose="020F0502020204030204" pitchFamily="34" charset="0"/>
                          <a:cs typeface="Calibri" panose="020F0502020204030204" pitchFamily="34" charset="0"/>
                        </a:rPr>
                        <a:t>Community</a:t>
                      </a:r>
                      <a:endParaRPr lang="en-GB" sz="1000" b="1"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endParaRPr lang="en-GB" dirty="0"/>
                    </a:p>
                  </a:txBody>
                  <a:tcPr/>
                </a:tc>
                <a:tc>
                  <a:txBody>
                    <a:bodyPr/>
                    <a:lstStyle/>
                    <a:p>
                      <a:pPr marL="171450" lvl="0" indent="-171450">
                        <a:buFont typeface="Arial" panose="020B0604020202020204" pitchFamily="34" charset="0"/>
                        <a:buChar char="•"/>
                      </a:pPr>
                      <a:r>
                        <a:rPr lang="en-GB" sz="1000" kern="1200" dirty="0">
                          <a:solidFill>
                            <a:schemeClr val="dk1"/>
                          </a:solidFill>
                          <a:effectLst/>
                          <a:latin typeface="+mn-lt"/>
                          <a:ea typeface="+mn-ea"/>
                          <a:cs typeface="+mn-cs"/>
                        </a:rPr>
                        <a:t>I can explain why did Britain declared war on Germany in 1939</a:t>
                      </a:r>
                    </a:p>
                    <a:p>
                      <a:pPr marL="171450" lvl="0" indent="-171450">
                        <a:buFont typeface="Arial" panose="020B0604020202020204" pitchFamily="34" charset="0"/>
                        <a:buChar char="•"/>
                      </a:pPr>
                      <a:r>
                        <a:rPr lang="en-GB" sz="1000" kern="1200" dirty="0">
                          <a:solidFill>
                            <a:schemeClr val="dk1"/>
                          </a:solidFill>
                          <a:effectLst/>
                          <a:latin typeface="+mn-lt"/>
                          <a:ea typeface="+mn-ea"/>
                          <a:cs typeface="+mn-cs"/>
                        </a:rPr>
                        <a:t>I can explain why  rationing was introduced</a:t>
                      </a:r>
                    </a:p>
                    <a:p>
                      <a:pPr marL="171450" lvl="0" indent="-171450">
                        <a:buFont typeface="Arial" panose="020B0604020202020204" pitchFamily="34" charset="0"/>
                        <a:buChar char="•"/>
                      </a:pPr>
                      <a:r>
                        <a:rPr lang="en-GB" sz="1000" kern="1200" dirty="0">
                          <a:solidFill>
                            <a:schemeClr val="dk1"/>
                          </a:solidFill>
                          <a:effectLst/>
                          <a:latin typeface="+mn-lt"/>
                          <a:ea typeface="+mn-ea"/>
                          <a:cs typeface="+mn-cs"/>
                        </a:rPr>
                        <a:t>I can explain why people were evacuated from cities</a:t>
                      </a:r>
                    </a:p>
                    <a:p>
                      <a:pPr marL="171450" lvl="0" indent="-171450">
                        <a:buFont typeface="Arial" panose="020B0604020202020204" pitchFamily="34" charset="0"/>
                        <a:buChar char="•"/>
                      </a:pPr>
                      <a:r>
                        <a:rPr lang="en-GB" sz="1000" kern="1200" dirty="0">
                          <a:solidFill>
                            <a:schemeClr val="dk1"/>
                          </a:solidFill>
                          <a:effectLst/>
                          <a:latin typeface="+mn-lt"/>
                          <a:ea typeface="+mn-ea"/>
                          <a:cs typeface="+mn-cs"/>
                        </a:rPr>
                        <a:t>I can describe the events and timelines of the Battle of Britain.</a:t>
                      </a:r>
                    </a:p>
                    <a:p>
                      <a:pPr marL="171450" lvl="0" indent="-171450">
                        <a:buFont typeface="Arial" panose="020B0604020202020204" pitchFamily="34" charset="0"/>
                        <a:buChar char="•"/>
                      </a:pPr>
                      <a:r>
                        <a:rPr lang="en-GB" sz="1000" kern="1200" dirty="0">
                          <a:solidFill>
                            <a:schemeClr val="dk1"/>
                          </a:solidFill>
                          <a:effectLst/>
                          <a:latin typeface="+mn-lt"/>
                          <a:ea typeface="+mn-ea"/>
                          <a:cs typeface="+mn-cs"/>
                        </a:rPr>
                        <a:t>I can describe he Blitz and how Hitler continued to attack Britain</a:t>
                      </a:r>
                    </a:p>
                    <a:p>
                      <a:pPr marL="171450" indent="-171450">
                        <a:buFont typeface="Arial" panose="020B0604020202020204" pitchFamily="34" charset="0"/>
                        <a:buChar char="•"/>
                      </a:pPr>
                      <a:r>
                        <a:rPr lang="en-GB" sz="1000" kern="1200" dirty="0">
                          <a:solidFill>
                            <a:schemeClr val="dk1"/>
                          </a:solidFill>
                          <a:effectLst/>
                          <a:latin typeface="+mn-lt"/>
                          <a:ea typeface="+mn-ea"/>
                          <a:cs typeface="+mn-cs"/>
                        </a:rPr>
                        <a:t>I can explain how conflict changed society in the Second World War.</a:t>
                      </a:r>
                    </a:p>
                  </a:txBody>
                  <a:tcPr/>
                </a:tc>
                <a:extLst>
                  <a:ext uri="{0D108BD9-81ED-4DB2-BD59-A6C34878D82A}">
                    <a16:rowId xmlns:a16="http://schemas.microsoft.com/office/drawing/2014/main" val="956065142"/>
                  </a:ext>
                </a:extLst>
              </a:tr>
              <a:tr h="295654">
                <a:tc gridSpan="5">
                  <a:txBody>
                    <a:bodyPr/>
                    <a:lstStyle/>
                    <a:p>
                      <a:pPr algn="ctr"/>
                      <a:r>
                        <a:rPr lang="en-GB" sz="1100" b="1" kern="1200" dirty="0">
                          <a:solidFill>
                            <a:schemeClr val="dk1"/>
                          </a:solidFill>
                          <a:effectLst/>
                          <a:latin typeface="+mn-lt"/>
                          <a:ea typeface="+mn-ea"/>
                          <a:cs typeface="+mn-cs"/>
                        </a:rPr>
                        <a:t>Curriculum Narrative</a:t>
                      </a:r>
                      <a:r>
                        <a:rPr lang="en-GB" sz="1100" b="0" kern="1200" dirty="0">
                          <a:solidFill>
                            <a:schemeClr val="dk1"/>
                          </a:solidFill>
                          <a:effectLst/>
                          <a:latin typeface="+mn-lt"/>
                          <a:ea typeface="+mn-ea"/>
                          <a:cs typeface="+mn-cs"/>
                        </a:rPr>
                        <a:t> </a:t>
                      </a:r>
                      <a:r>
                        <a:rPr lang="en-GB" sz="1100" b="1" kern="1200" dirty="0">
                          <a:solidFill>
                            <a:schemeClr val="dk1"/>
                          </a:solidFill>
                          <a:effectLst/>
                          <a:latin typeface="+mn-lt"/>
                          <a:ea typeface="+mn-ea"/>
                          <a:cs typeface="+mn-cs"/>
                        </a:rPr>
                        <a:t>and Previous Learning</a:t>
                      </a:r>
                      <a:endParaRPr lang="en-GB" sz="1100" dirty="0"/>
                    </a:p>
                  </a:txBody>
                  <a:tcPr marL="68580" marR="68580" marT="0" marB="0" anchor="ctr"/>
                </a:tc>
                <a:tc hMerge="1">
                  <a:txBody>
                    <a:bodyPr/>
                    <a:lstStyle/>
                    <a:p>
                      <a:pPr>
                        <a:lnSpc>
                          <a:spcPct val="107000"/>
                        </a:lnSpc>
                        <a:spcAft>
                          <a:spcPts val="0"/>
                        </a:spcAft>
                      </a:pPr>
                      <a:endParaRPr lang="en-GB" sz="1100" dirty="0">
                        <a:effectLst/>
                        <a:latin typeface="+mn-lt"/>
                        <a:ea typeface="Calibri" panose="020F0502020204030204" pitchFamily="34" charset="0"/>
                        <a:cs typeface="Times New Roman" panose="02020603050405020304" pitchFamily="18" charset="0"/>
                      </a:endParaRPr>
                    </a:p>
                  </a:txBody>
                  <a:tcPr marL="68580" marR="68580" marT="0" marB="0"/>
                </a:tc>
                <a:tc hMerge="1">
                  <a:txBody>
                    <a:bodyPr/>
                    <a:lstStyle/>
                    <a:p>
                      <a:pPr>
                        <a:lnSpc>
                          <a:spcPct val="107000"/>
                        </a:lnSpc>
                        <a:spcAft>
                          <a:spcPts val="0"/>
                        </a:spcAft>
                      </a:pPr>
                      <a:endParaRPr lang="en-GB" sz="1100" dirty="0">
                        <a:effectLst/>
                        <a:latin typeface="+mn-lt"/>
                        <a:ea typeface="Calibri" panose="020F0502020204030204" pitchFamily="34" charset="0"/>
                        <a:cs typeface="Times New Roman" panose="02020603050405020304" pitchFamily="18" charset="0"/>
                      </a:endParaRPr>
                    </a:p>
                  </a:txBody>
                  <a:tcPr marL="68580" marR="68580" marT="0" marB="0"/>
                </a:tc>
                <a:tc hMerge="1">
                  <a:txBody>
                    <a:bodyPr/>
                    <a:lstStyle/>
                    <a:p>
                      <a:endParaRPr lang="en-GB" dirty="0"/>
                    </a:p>
                  </a:txBody>
                  <a:tcPr/>
                </a:tc>
                <a:tc hMerge="1">
                  <a:txBody>
                    <a:bodyPr/>
                    <a:lstStyle/>
                    <a:p>
                      <a:endParaRPr lang="en-GB" dirty="0"/>
                    </a:p>
                  </a:txBody>
                  <a:tcPr/>
                </a:tc>
                <a:extLst>
                  <a:ext uri="{0D108BD9-81ED-4DB2-BD59-A6C34878D82A}">
                    <a16:rowId xmlns:a16="http://schemas.microsoft.com/office/drawing/2014/main" val="3048601186"/>
                  </a:ext>
                </a:extLst>
              </a:tr>
              <a:tr h="1289372">
                <a:tc gridSpan="5">
                  <a:txBody>
                    <a:bodyPr/>
                    <a:lstStyle/>
                    <a:p>
                      <a:endParaRPr lang="en-GB" sz="900"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extLst>
                  <a:ext uri="{0D108BD9-81ED-4DB2-BD59-A6C34878D82A}">
                    <a16:rowId xmlns:a16="http://schemas.microsoft.com/office/drawing/2014/main" val="2184194118"/>
                  </a:ext>
                </a:extLst>
              </a:tr>
            </a:tbl>
          </a:graphicData>
        </a:graphic>
      </p:graphicFrame>
      <p:pic>
        <p:nvPicPr>
          <p:cNvPr id="17" name="Picture 16">
            <a:extLst>
              <a:ext uri="{FF2B5EF4-FFF2-40B4-BE49-F238E27FC236}">
                <a16:creationId xmlns:a16="http://schemas.microsoft.com/office/drawing/2014/main" id="{5DFB7059-B4AE-437E-8698-99B955BCABA2}"/>
              </a:ext>
            </a:extLst>
          </p:cNvPr>
          <p:cNvPicPr/>
          <p:nvPr/>
        </p:nvPicPr>
        <p:blipFill>
          <a:blip r:embed="rId3">
            <a:extLst>
              <a:ext uri="{28A0092B-C50C-407E-A947-70E740481C1C}">
                <a14:useLocalDpi xmlns:a14="http://schemas.microsoft.com/office/drawing/2010/main" val="0"/>
              </a:ext>
            </a:extLst>
          </a:blip>
          <a:stretch>
            <a:fillRect/>
          </a:stretch>
        </p:blipFill>
        <p:spPr>
          <a:xfrm>
            <a:off x="3131212" y="1983122"/>
            <a:ext cx="3923640" cy="1884557"/>
          </a:xfrm>
          <a:prstGeom prst="rect">
            <a:avLst/>
          </a:prstGeom>
        </p:spPr>
      </p:pic>
      <p:pic>
        <p:nvPicPr>
          <p:cNvPr id="18" name="Picture 17">
            <a:extLst>
              <a:ext uri="{FF2B5EF4-FFF2-40B4-BE49-F238E27FC236}">
                <a16:creationId xmlns:a16="http://schemas.microsoft.com/office/drawing/2014/main" id="{609C5FFB-99CF-425C-8382-B417841E3904}"/>
              </a:ext>
            </a:extLst>
          </p:cNvPr>
          <p:cNvPicPr/>
          <p:nvPr/>
        </p:nvPicPr>
        <p:blipFill rotWithShape="1">
          <a:blip r:embed="rId4">
            <a:extLst>
              <a:ext uri="{28A0092B-C50C-407E-A947-70E740481C1C}">
                <a14:useLocalDpi xmlns:a14="http://schemas.microsoft.com/office/drawing/2010/main" val="0"/>
              </a:ext>
            </a:extLst>
          </a:blip>
          <a:srcRect l="6183" t="30417"/>
          <a:stretch/>
        </p:blipFill>
        <p:spPr bwMode="auto">
          <a:xfrm>
            <a:off x="396601" y="4823914"/>
            <a:ext cx="5636895" cy="1111250"/>
          </a:xfrm>
          <a:prstGeom prst="rect">
            <a:avLst/>
          </a:prstGeom>
          <a:ln>
            <a:noFill/>
          </a:ln>
          <a:extLst>
            <a:ext uri="{53640926-AAD7-44D8-BBD7-CCE9431645EC}">
              <a14:shadowObscured xmlns:a14="http://schemas.microsoft.com/office/drawing/2010/main"/>
            </a:ext>
          </a:extLst>
        </p:spPr>
      </p:pic>
      <p:pic>
        <p:nvPicPr>
          <p:cNvPr id="19" name="Picture 18">
            <a:extLst>
              <a:ext uri="{FF2B5EF4-FFF2-40B4-BE49-F238E27FC236}">
                <a16:creationId xmlns:a16="http://schemas.microsoft.com/office/drawing/2014/main" id="{E3ACFE29-F78C-4D53-9ADC-1CDA70CD7B7A}"/>
              </a:ext>
            </a:extLst>
          </p:cNvPr>
          <p:cNvPicPr/>
          <p:nvPr/>
        </p:nvPicPr>
        <p:blipFill rotWithShape="1">
          <a:blip r:embed="rId5">
            <a:extLst>
              <a:ext uri="{28A0092B-C50C-407E-A947-70E740481C1C}">
                <a14:useLocalDpi xmlns:a14="http://schemas.microsoft.com/office/drawing/2010/main" val="0"/>
              </a:ext>
            </a:extLst>
          </a:blip>
          <a:srcRect l="55503" t="10338" b="10356"/>
          <a:stretch/>
        </p:blipFill>
        <p:spPr>
          <a:xfrm>
            <a:off x="6259704" y="5389735"/>
            <a:ext cx="2602354" cy="596763"/>
          </a:xfrm>
          <a:prstGeom prst="rect">
            <a:avLst/>
          </a:prstGeom>
        </p:spPr>
      </p:pic>
      <p:pic>
        <p:nvPicPr>
          <p:cNvPr id="20" name="Picture 19">
            <a:extLst>
              <a:ext uri="{FF2B5EF4-FFF2-40B4-BE49-F238E27FC236}">
                <a16:creationId xmlns:a16="http://schemas.microsoft.com/office/drawing/2014/main" id="{285FF9B8-4FF3-40C6-A6D9-4052BEC443B3}"/>
              </a:ext>
            </a:extLst>
          </p:cNvPr>
          <p:cNvPicPr/>
          <p:nvPr/>
        </p:nvPicPr>
        <p:blipFill rotWithShape="1">
          <a:blip r:embed="rId5">
            <a:extLst>
              <a:ext uri="{28A0092B-C50C-407E-A947-70E740481C1C}">
                <a14:useLocalDpi xmlns:a14="http://schemas.microsoft.com/office/drawing/2010/main" val="0"/>
              </a:ext>
            </a:extLst>
          </a:blip>
          <a:srcRect t="10338" r="46902" b="10356"/>
          <a:stretch/>
        </p:blipFill>
        <p:spPr>
          <a:xfrm>
            <a:off x="6259704" y="4737879"/>
            <a:ext cx="3105329" cy="596763"/>
          </a:xfrm>
          <a:prstGeom prst="rect">
            <a:avLst/>
          </a:prstGeom>
        </p:spPr>
      </p:pic>
    </p:spTree>
    <p:extLst>
      <p:ext uri="{BB962C8B-B14F-4D97-AF65-F5344CB8AC3E}">
        <p14:creationId xmlns:p14="http://schemas.microsoft.com/office/powerpoint/2010/main" val="5039430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1">
            <a:extLst>
              <a:ext uri="{FF2B5EF4-FFF2-40B4-BE49-F238E27FC236}">
                <a16:creationId xmlns:a16="http://schemas.microsoft.com/office/drawing/2014/main" id="{6B9B7142-C494-78C7-0CFC-B85C6BFD8DED}"/>
              </a:ext>
            </a:extLst>
          </p:cNvPr>
          <p:cNvSpPr txBox="1">
            <a:spLocks/>
          </p:cNvSpPr>
          <p:nvPr/>
        </p:nvSpPr>
        <p:spPr>
          <a:xfrm>
            <a:off x="5026024" y="6576695"/>
            <a:ext cx="4872990" cy="281305"/>
          </a:xfrm>
          <a:prstGeom prst="rect">
            <a:avLst/>
          </a:prstGeom>
        </p:spPr>
        <p:txBody>
          <a:bodyPr vert="horz" wrap="square" lIns="91440" tIns="45720" rIns="91440" bIns="45720" rtlCol="0">
            <a:noAutofit/>
          </a:bodyPr>
          <a:lstStyle/>
          <a:p>
            <a:pPr algn="r">
              <a:lnSpc>
                <a:spcPct val="120000"/>
              </a:lnSpc>
              <a:spcAft>
                <a:spcPts val="1200"/>
              </a:spcAft>
            </a:pPr>
            <a:r>
              <a:rPr lang="en-US" sz="1000" kern="1200" dirty="0">
                <a:solidFill>
                  <a:schemeClr val="tx2"/>
                </a:solidFill>
                <a:effectLst/>
                <a:latin typeface="United Curriculum" pitchFamily="50" charset="0"/>
                <a:ea typeface="Calibri" panose="020F0502020204030204" pitchFamily="34" charset="0"/>
                <a:cs typeface="Times New Roman" panose="02020603050405020304" pitchFamily="18" charset="0"/>
              </a:rPr>
              <a:t> </a:t>
            </a:r>
            <a:endParaRPr lang="en-GB" sz="1100" dirty="0">
              <a:solidFill>
                <a:schemeClr val="tx2"/>
              </a:solidFill>
              <a:effectLst/>
              <a:latin typeface="United Curriculum" pitchFamily="50" charset="0"/>
              <a:ea typeface="Calibri" panose="020F0502020204030204" pitchFamily="34" charset="0"/>
              <a:cs typeface="Times New Roman" panose="02020603050405020304" pitchFamily="18" charset="0"/>
            </a:endParaRPr>
          </a:p>
        </p:txBody>
      </p:sp>
      <p:sp>
        <p:nvSpPr>
          <p:cNvPr id="24" name="Freeform: Shape 23">
            <a:extLst>
              <a:ext uri="{FF2B5EF4-FFF2-40B4-BE49-F238E27FC236}">
                <a16:creationId xmlns:a16="http://schemas.microsoft.com/office/drawing/2014/main" id="{3003C2D6-7463-2227-0B15-C40C3549448B}"/>
              </a:ext>
            </a:extLst>
          </p:cNvPr>
          <p:cNvSpPr/>
          <p:nvPr/>
        </p:nvSpPr>
        <p:spPr>
          <a:xfrm>
            <a:off x="5768658" y="5026515"/>
            <a:ext cx="5657" cy="44371"/>
          </a:xfrm>
          <a:custGeom>
            <a:avLst/>
            <a:gdLst>
              <a:gd name="connsiteX0" fmla="*/ 0 w 5657"/>
              <a:gd name="connsiteY0" fmla="*/ 0 h 44371"/>
              <a:gd name="connsiteX1" fmla="*/ 5657 w 5657"/>
              <a:gd name="connsiteY1" fmla="*/ 0 h 44371"/>
              <a:gd name="connsiteX2" fmla="*/ 5657 w 5657"/>
              <a:gd name="connsiteY2" fmla="*/ 44371 h 44371"/>
              <a:gd name="connsiteX3" fmla="*/ 0 w 5657"/>
              <a:gd name="connsiteY3" fmla="*/ 44371 h 44371"/>
            </a:gdLst>
            <a:ahLst/>
            <a:cxnLst>
              <a:cxn ang="0">
                <a:pos x="connsiteX0" y="connsiteY0"/>
              </a:cxn>
              <a:cxn ang="0">
                <a:pos x="connsiteX1" y="connsiteY1"/>
              </a:cxn>
              <a:cxn ang="0">
                <a:pos x="connsiteX2" y="connsiteY2"/>
              </a:cxn>
              <a:cxn ang="0">
                <a:pos x="connsiteX3" y="connsiteY3"/>
              </a:cxn>
            </a:cxnLst>
            <a:rect l="l" t="t" r="r" b="b"/>
            <a:pathLst>
              <a:path w="5657" h="44371">
                <a:moveTo>
                  <a:pt x="0" y="0"/>
                </a:moveTo>
                <a:lnTo>
                  <a:pt x="5657" y="0"/>
                </a:lnTo>
                <a:lnTo>
                  <a:pt x="5657" y="44371"/>
                </a:lnTo>
                <a:lnTo>
                  <a:pt x="0" y="44371"/>
                </a:lnTo>
                <a:close/>
              </a:path>
            </a:pathLst>
          </a:custGeom>
          <a:solidFill>
            <a:srgbClr val="FFFFFF"/>
          </a:solidFill>
          <a:ln w="11092" cap="flat">
            <a:noFill/>
            <a:prstDash val="solid"/>
            <a:miter/>
          </a:ln>
        </p:spPr>
        <p:txBody>
          <a:bodyPr rtlCol="0" anchor="ctr"/>
          <a:lstStyle/>
          <a:p>
            <a:endParaRPr lang="en-GB"/>
          </a:p>
        </p:txBody>
      </p:sp>
      <p:sp>
        <p:nvSpPr>
          <p:cNvPr id="62" name="TextBox 61">
            <a:extLst>
              <a:ext uri="{FF2B5EF4-FFF2-40B4-BE49-F238E27FC236}">
                <a16:creationId xmlns:a16="http://schemas.microsoft.com/office/drawing/2014/main" id="{5096ECA1-B4A2-9CBB-C54A-83FE9E8691D6}"/>
              </a:ext>
            </a:extLst>
          </p:cNvPr>
          <p:cNvSpPr txBox="1"/>
          <p:nvPr/>
        </p:nvSpPr>
        <p:spPr>
          <a:xfrm>
            <a:off x="833924" y="1309836"/>
            <a:ext cx="704039" cy="338554"/>
          </a:xfrm>
          <a:prstGeom prst="rect">
            <a:avLst/>
          </a:prstGeom>
          <a:noFill/>
        </p:spPr>
        <p:txBody>
          <a:bodyPr wrap="none" rtlCol="0">
            <a:spAutoFit/>
          </a:bodyPr>
          <a:lstStyle/>
          <a:p>
            <a:pPr algn="ctr"/>
            <a:r>
              <a:rPr lang="en-GB" sz="1600" spc="0" baseline="0" dirty="0">
                <a:ln w="1569" cap="flat">
                  <a:solidFill>
                    <a:srgbClr val="FFFFFF"/>
                  </a:solidFill>
                  <a:miter/>
                </a:ln>
                <a:solidFill>
                  <a:srgbClr val="FFFFFF"/>
                </a:solidFill>
                <a:latin typeface="Arial Rounded MT Bold" panose="020F0704030504030204" pitchFamily="34" charset="0"/>
                <a:sym typeface="United Curriculum"/>
                <a:rtl val="0"/>
              </a:rPr>
              <a:t>N 3-4</a:t>
            </a:r>
          </a:p>
        </p:txBody>
      </p:sp>
      <p:sp>
        <p:nvSpPr>
          <p:cNvPr id="69" name="TextBox 68">
            <a:extLst>
              <a:ext uri="{FF2B5EF4-FFF2-40B4-BE49-F238E27FC236}">
                <a16:creationId xmlns:a16="http://schemas.microsoft.com/office/drawing/2014/main" id="{98259B73-26C3-86C3-349C-73034D47D263}"/>
              </a:ext>
            </a:extLst>
          </p:cNvPr>
          <p:cNvSpPr txBox="1"/>
          <p:nvPr/>
        </p:nvSpPr>
        <p:spPr>
          <a:xfrm>
            <a:off x="1500350" y="5427009"/>
            <a:ext cx="635109" cy="584775"/>
          </a:xfrm>
          <a:prstGeom prst="rect">
            <a:avLst/>
          </a:prstGeom>
          <a:noFill/>
        </p:spPr>
        <p:txBody>
          <a:bodyPr wrap="none" rtlCol="0">
            <a:spAutoFit/>
          </a:bodyPr>
          <a:lstStyle/>
          <a:p>
            <a:pPr algn="ctr"/>
            <a:r>
              <a:rPr lang="en-GB" sz="1600" spc="0" baseline="0" dirty="0">
                <a:ln w="1569" cap="flat">
                  <a:solidFill>
                    <a:srgbClr val="FFFFFF"/>
                  </a:solidFill>
                  <a:miter/>
                </a:ln>
                <a:solidFill>
                  <a:srgbClr val="FFFFFF"/>
                </a:solidFill>
                <a:latin typeface="Arial Rounded MT Bold" panose="020F0704030504030204" pitchFamily="34" charset="0"/>
                <a:sym typeface="United Curriculum"/>
                <a:rtl val="0"/>
              </a:rPr>
              <a:t>Year</a:t>
            </a:r>
          </a:p>
          <a:p>
            <a:pPr algn="ctr"/>
            <a:r>
              <a:rPr lang="en-GB" sz="1600" spc="0" baseline="0" dirty="0">
                <a:ln w="1569" cap="flat">
                  <a:solidFill>
                    <a:srgbClr val="FFFFFF"/>
                  </a:solidFill>
                  <a:miter/>
                </a:ln>
                <a:solidFill>
                  <a:srgbClr val="FFFFFF"/>
                </a:solidFill>
                <a:latin typeface="Arial Rounded MT Bold" panose="020F0704030504030204" pitchFamily="34" charset="0"/>
                <a:sym typeface="United Curriculum"/>
                <a:rtl val="0"/>
              </a:rPr>
              <a:t>1</a:t>
            </a:r>
          </a:p>
        </p:txBody>
      </p:sp>
      <p:sp>
        <p:nvSpPr>
          <p:cNvPr id="89" name="TextBox 88">
            <a:extLst>
              <a:ext uri="{FF2B5EF4-FFF2-40B4-BE49-F238E27FC236}">
                <a16:creationId xmlns:a16="http://schemas.microsoft.com/office/drawing/2014/main" id="{1550B725-3912-7262-289B-882EF90B3FD5}"/>
              </a:ext>
            </a:extLst>
          </p:cNvPr>
          <p:cNvSpPr txBox="1"/>
          <p:nvPr/>
        </p:nvSpPr>
        <p:spPr>
          <a:xfrm>
            <a:off x="5274821" y="1493107"/>
            <a:ext cx="635110" cy="584775"/>
          </a:xfrm>
          <a:prstGeom prst="rect">
            <a:avLst/>
          </a:prstGeom>
          <a:noFill/>
        </p:spPr>
        <p:txBody>
          <a:bodyPr wrap="none" rtlCol="0">
            <a:spAutoFit/>
          </a:bodyPr>
          <a:lstStyle/>
          <a:p>
            <a:pPr algn="ctr"/>
            <a:r>
              <a:rPr lang="en-GB" sz="1600" spc="0" baseline="0" dirty="0">
                <a:ln w="1569" cap="flat">
                  <a:solidFill>
                    <a:srgbClr val="FFFFFF"/>
                  </a:solidFill>
                  <a:miter/>
                </a:ln>
                <a:solidFill>
                  <a:srgbClr val="FFFFFF"/>
                </a:solidFill>
                <a:latin typeface="Arial Rounded MT Bold" panose="020F0704030504030204" pitchFamily="34" charset="0"/>
                <a:sym typeface="United Curriculum"/>
                <a:rtl val="0"/>
              </a:rPr>
              <a:t>Year</a:t>
            </a:r>
          </a:p>
          <a:p>
            <a:pPr algn="ctr"/>
            <a:r>
              <a:rPr lang="en-GB" sz="1600" spc="0" baseline="0" dirty="0">
                <a:ln w="1569" cap="flat">
                  <a:solidFill>
                    <a:srgbClr val="FFFFFF"/>
                  </a:solidFill>
                  <a:miter/>
                </a:ln>
                <a:solidFill>
                  <a:srgbClr val="FFFFFF"/>
                </a:solidFill>
                <a:latin typeface="Arial Rounded MT Bold" panose="020F0704030504030204" pitchFamily="34" charset="0"/>
                <a:sym typeface="United Curriculum"/>
                <a:rtl val="0"/>
              </a:rPr>
              <a:t>4</a:t>
            </a:r>
          </a:p>
        </p:txBody>
      </p:sp>
      <p:sp>
        <p:nvSpPr>
          <p:cNvPr id="96" name="TextBox 95">
            <a:extLst>
              <a:ext uri="{FF2B5EF4-FFF2-40B4-BE49-F238E27FC236}">
                <a16:creationId xmlns:a16="http://schemas.microsoft.com/office/drawing/2014/main" id="{88226996-3B22-28B3-E1F2-380E176EA805}"/>
              </a:ext>
            </a:extLst>
          </p:cNvPr>
          <p:cNvSpPr txBox="1"/>
          <p:nvPr/>
        </p:nvSpPr>
        <p:spPr>
          <a:xfrm>
            <a:off x="6536943" y="5417648"/>
            <a:ext cx="635110" cy="584775"/>
          </a:xfrm>
          <a:prstGeom prst="rect">
            <a:avLst/>
          </a:prstGeom>
          <a:noFill/>
        </p:spPr>
        <p:txBody>
          <a:bodyPr wrap="none" rtlCol="0">
            <a:spAutoFit/>
          </a:bodyPr>
          <a:lstStyle/>
          <a:p>
            <a:pPr algn="ctr"/>
            <a:r>
              <a:rPr lang="en-GB" sz="1600" dirty="0">
                <a:ln w="1569" cap="flat">
                  <a:solidFill>
                    <a:srgbClr val="FFFFFF"/>
                  </a:solidFill>
                  <a:miter/>
                </a:ln>
                <a:solidFill>
                  <a:srgbClr val="FFFFFF"/>
                </a:solidFill>
                <a:latin typeface="Arial Rounded MT Bold" panose="020F0704030504030204" pitchFamily="34" charset="0"/>
                <a:sym typeface="ABeeZee"/>
                <a:rtl val="0"/>
              </a:rPr>
              <a:t>Ye</a:t>
            </a:r>
            <a:r>
              <a:rPr lang="en-GB" sz="1600" spc="0" baseline="0" dirty="0">
                <a:ln w="1569" cap="flat">
                  <a:solidFill>
                    <a:srgbClr val="FFFFFF"/>
                  </a:solidFill>
                  <a:miter/>
                </a:ln>
                <a:solidFill>
                  <a:srgbClr val="FFFFFF"/>
                </a:solidFill>
                <a:latin typeface="Arial Rounded MT Bold" panose="020F0704030504030204" pitchFamily="34" charset="0"/>
                <a:sym typeface="ABeeZee"/>
                <a:rtl val="0"/>
              </a:rPr>
              <a:t>ar</a:t>
            </a:r>
          </a:p>
          <a:p>
            <a:pPr algn="ctr"/>
            <a:r>
              <a:rPr lang="en-GB" sz="1600" spc="0" baseline="0" dirty="0">
                <a:ln w="1569" cap="flat">
                  <a:solidFill>
                    <a:srgbClr val="FFFFFF"/>
                  </a:solidFill>
                  <a:miter/>
                </a:ln>
                <a:solidFill>
                  <a:srgbClr val="FFFFFF"/>
                </a:solidFill>
                <a:latin typeface="Arial Rounded MT Bold" panose="020F0704030504030204" pitchFamily="34" charset="0"/>
                <a:sym typeface="ABeeZee"/>
                <a:rtl val="0"/>
              </a:rPr>
              <a:t>5</a:t>
            </a:r>
          </a:p>
        </p:txBody>
      </p:sp>
      <p:sp>
        <p:nvSpPr>
          <p:cNvPr id="98" name="TextBox 97">
            <a:extLst>
              <a:ext uri="{FF2B5EF4-FFF2-40B4-BE49-F238E27FC236}">
                <a16:creationId xmlns:a16="http://schemas.microsoft.com/office/drawing/2014/main" id="{0F3B352B-366C-5488-F31C-4304B9A64A71}"/>
              </a:ext>
            </a:extLst>
          </p:cNvPr>
          <p:cNvSpPr txBox="1"/>
          <p:nvPr/>
        </p:nvSpPr>
        <p:spPr>
          <a:xfrm>
            <a:off x="8283209" y="5771148"/>
            <a:ext cx="884656" cy="461665"/>
          </a:xfrm>
          <a:prstGeom prst="rect">
            <a:avLst/>
          </a:prstGeom>
          <a:noFill/>
        </p:spPr>
        <p:txBody>
          <a:bodyPr wrap="square" rtlCol="0">
            <a:spAutoFit/>
          </a:bodyPr>
          <a:lstStyle/>
          <a:p>
            <a:pPr algn="ctr"/>
            <a:r>
              <a:rPr lang="en-GB" sz="1200" spc="0" baseline="0" dirty="0">
                <a:ln w="1569" cap="flat">
                  <a:solidFill>
                    <a:srgbClr val="FFFFFF"/>
                  </a:solidFill>
                  <a:miter/>
                </a:ln>
                <a:solidFill>
                  <a:srgbClr val="FFFFFF"/>
                </a:solidFill>
                <a:latin typeface="Arial Rounded MT Bold" panose="020F0704030504030204" pitchFamily="34" charset="0"/>
                <a:sym typeface="ABeeZee"/>
                <a:rtl val="0"/>
              </a:rPr>
              <a:t>Key Stage 3</a:t>
            </a:r>
          </a:p>
        </p:txBody>
      </p:sp>
      <p:pic>
        <p:nvPicPr>
          <p:cNvPr id="81" name="Picture 80">
            <a:extLst>
              <a:ext uri="{FF2B5EF4-FFF2-40B4-BE49-F238E27FC236}">
                <a16:creationId xmlns:a16="http://schemas.microsoft.com/office/drawing/2014/main" id="{B1CB9F86-4649-4C25-B8AF-78AD3AFF5E2D}"/>
              </a:ext>
            </a:extLst>
          </p:cNvPr>
          <p:cNvPicPr/>
          <p:nvPr/>
        </p:nvPicPr>
        <p:blipFill rotWithShape="1">
          <a:blip r:embed="rId2"/>
          <a:srcRect l="7807" t="7443" r="8178" b="10090"/>
          <a:stretch/>
        </p:blipFill>
        <p:spPr>
          <a:xfrm>
            <a:off x="8615082" y="12289"/>
            <a:ext cx="884656" cy="825513"/>
          </a:xfrm>
          <a:prstGeom prst="ellipse">
            <a:avLst/>
          </a:prstGeom>
          <a:ln>
            <a:noFill/>
          </a:ln>
          <a:effectLst>
            <a:softEdge rad="112500"/>
          </a:effectLst>
        </p:spPr>
      </p:pic>
      <p:sp>
        <p:nvSpPr>
          <p:cNvPr id="9" name="TextBox 8">
            <a:extLst>
              <a:ext uri="{FF2B5EF4-FFF2-40B4-BE49-F238E27FC236}">
                <a16:creationId xmlns:a16="http://schemas.microsoft.com/office/drawing/2014/main" id="{FB9D3874-4A95-4ED9-8DE0-70BFFEC28415}"/>
              </a:ext>
            </a:extLst>
          </p:cNvPr>
          <p:cNvSpPr txBox="1"/>
          <p:nvPr/>
        </p:nvSpPr>
        <p:spPr>
          <a:xfrm>
            <a:off x="6108899" y="4394600"/>
            <a:ext cx="2108226" cy="2308324"/>
          </a:xfrm>
          <a:prstGeom prst="rect">
            <a:avLst/>
          </a:prstGeom>
          <a:noFill/>
        </p:spPr>
        <p:txBody>
          <a:bodyPr wrap="square" rtlCol="0">
            <a:spAutoFit/>
          </a:bodyPr>
          <a:lstStyle/>
          <a:p>
            <a:endParaRPr lang="en-GB" dirty="0"/>
          </a:p>
        </p:txBody>
      </p:sp>
      <p:sp>
        <p:nvSpPr>
          <p:cNvPr id="5" name="TextBox 4">
            <a:extLst>
              <a:ext uri="{FF2B5EF4-FFF2-40B4-BE49-F238E27FC236}">
                <a16:creationId xmlns:a16="http://schemas.microsoft.com/office/drawing/2014/main" id="{DC491752-CD37-4B1F-AC03-62AD326E4C72}"/>
              </a:ext>
            </a:extLst>
          </p:cNvPr>
          <p:cNvSpPr txBox="1"/>
          <p:nvPr/>
        </p:nvSpPr>
        <p:spPr>
          <a:xfrm>
            <a:off x="1185943" y="294830"/>
            <a:ext cx="6552994" cy="461665"/>
          </a:xfrm>
          <a:prstGeom prst="rect">
            <a:avLst/>
          </a:prstGeom>
          <a:noFill/>
        </p:spPr>
        <p:txBody>
          <a:bodyPr wrap="square" rtlCol="0">
            <a:spAutoFit/>
          </a:bodyPr>
          <a:lstStyle/>
          <a:p>
            <a:pPr algn="ctr"/>
            <a:r>
              <a:rPr lang="en-GB" sz="2400" dirty="0">
                <a:solidFill>
                  <a:srgbClr val="44375E"/>
                </a:solidFill>
              </a:rPr>
              <a:t>Key Stage 2 – Year 6</a:t>
            </a:r>
          </a:p>
        </p:txBody>
      </p:sp>
      <p:graphicFrame>
        <p:nvGraphicFramePr>
          <p:cNvPr id="8" name="Table 7">
            <a:extLst>
              <a:ext uri="{FF2B5EF4-FFF2-40B4-BE49-F238E27FC236}">
                <a16:creationId xmlns:a16="http://schemas.microsoft.com/office/drawing/2014/main" id="{AF2EB28A-353A-40D3-9B0A-A3D21D66254B}"/>
              </a:ext>
            </a:extLst>
          </p:cNvPr>
          <p:cNvGraphicFramePr>
            <a:graphicFrameLocks noGrp="1"/>
          </p:cNvGraphicFramePr>
          <p:nvPr>
            <p:extLst>
              <p:ext uri="{D42A27DB-BD31-4B8C-83A1-F6EECF244321}">
                <p14:modId xmlns:p14="http://schemas.microsoft.com/office/powerpoint/2010/main" val="1947713558"/>
              </p:ext>
            </p:extLst>
          </p:nvPr>
        </p:nvGraphicFramePr>
        <p:xfrm>
          <a:off x="287188" y="1031770"/>
          <a:ext cx="9333249" cy="4980012"/>
        </p:xfrm>
        <a:graphic>
          <a:graphicData uri="http://schemas.openxmlformats.org/drawingml/2006/table">
            <a:tbl>
              <a:tblPr firstRow="1" bandRow="1">
                <a:tableStyleId>{8A107856-5554-42FB-B03E-39F5DBC370BA}</a:tableStyleId>
              </a:tblPr>
              <a:tblGrid>
                <a:gridCol w="655414">
                  <a:extLst>
                    <a:ext uri="{9D8B030D-6E8A-4147-A177-3AD203B41FA5}">
                      <a16:colId xmlns:a16="http://schemas.microsoft.com/office/drawing/2014/main" val="3993469012"/>
                    </a:ext>
                  </a:extLst>
                </a:gridCol>
                <a:gridCol w="1092386">
                  <a:extLst>
                    <a:ext uri="{9D8B030D-6E8A-4147-A177-3AD203B41FA5}">
                      <a16:colId xmlns:a16="http://schemas.microsoft.com/office/drawing/2014/main" val="62550763"/>
                    </a:ext>
                  </a:extLst>
                </a:gridCol>
                <a:gridCol w="1013012">
                  <a:extLst>
                    <a:ext uri="{9D8B030D-6E8A-4147-A177-3AD203B41FA5}">
                      <a16:colId xmlns:a16="http://schemas.microsoft.com/office/drawing/2014/main" val="1504996340"/>
                    </a:ext>
                  </a:extLst>
                </a:gridCol>
                <a:gridCol w="4401671">
                  <a:extLst>
                    <a:ext uri="{9D8B030D-6E8A-4147-A177-3AD203B41FA5}">
                      <a16:colId xmlns:a16="http://schemas.microsoft.com/office/drawing/2014/main" val="1503854659"/>
                    </a:ext>
                  </a:extLst>
                </a:gridCol>
                <a:gridCol w="2170766">
                  <a:extLst>
                    <a:ext uri="{9D8B030D-6E8A-4147-A177-3AD203B41FA5}">
                      <a16:colId xmlns:a16="http://schemas.microsoft.com/office/drawing/2014/main" val="799716772"/>
                    </a:ext>
                  </a:extLst>
                </a:gridCol>
              </a:tblGrid>
              <a:tr h="781338">
                <a:tc>
                  <a:txBody>
                    <a:bodyPr/>
                    <a:lstStyle/>
                    <a:p>
                      <a:pPr algn="ctr">
                        <a:lnSpc>
                          <a:spcPct val="107000"/>
                        </a:lnSpc>
                        <a:spcAft>
                          <a:spcPts val="0"/>
                        </a:spcAft>
                      </a:pPr>
                      <a:r>
                        <a:rPr lang="en-GB" sz="1000" b="1" dirty="0">
                          <a:effectLst/>
                          <a:latin typeface="+mj-lt"/>
                          <a:ea typeface="Calibri" panose="020F0502020204030204" pitchFamily="34" charset="0"/>
                          <a:cs typeface="Times New Roman" panose="02020603050405020304" pitchFamily="18" charset="0"/>
                        </a:rPr>
                        <a:t>Term</a:t>
                      </a:r>
                      <a:endParaRPr lang="en-GB" sz="1100" dirty="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1000" b="1" dirty="0">
                          <a:effectLst/>
                          <a:latin typeface="+mj-lt"/>
                          <a:ea typeface="Calibri" panose="020F0502020204030204" pitchFamily="34" charset="0"/>
                          <a:cs typeface="Times New Roman" panose="02020603050405020304" pitchFamily="18" charset="0"/>
                        </a:rPr>
                        <a:t>NC objectives</a:t>
                      </a:r>
                      <a:endParaRPr lang="en-GB" sz="1100" dirty="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1000" b="1" dirty="0">
                          <a:effectLst/>
                          <a:latin typeface="+mj-lt"/>
                          <a:ea typeface="Calibri" panose="020F0502020204030204" pitchFamily="34" charset="0"/>
                          <a:cs typeface="Times New Roman" panose="02020603050405020304" pitchFamily="18" charset="0"/>
                        </a:rPr>
                        <a:t>The Big Idea</a:t>
                      </a:r>
                      <a:endParaRPr lang="en-GB" sz="1100" dirty="0">
                        <a:effectLst/>
                        <a:latin typeface="+mj-lt"/>
                        <a:ea typeface="Calibri" panose="020F0502020204030204" pitchFamily="34" charset="0"/>
                        <a:cs typeface="Times New Roman" panose="02020603050405020304" pitchFamily="18" charset="0"/>
                      </a:endParaRPr>
                    </a:p>
                    <a:p>
                      <a:pPr algn="ctr">
                        <a:lnSpc>
                          <a:spcPct val="107000"/>
                        </a:lnSpc>
                        <a:spcAft>
                          <a:spcPts val="0"/>
                        </a:spcAft>
                      </a:pPr>
                      <a:r>
                        <a:rPr lang="en-GB" sz="1000" b="1" dirty="0">
                          <a:effectLst/>
                          <a:latin typeface="+mj-lt"/>
                          <a:ea typeface="Calibri" panose="020F0502020204030204" pitchFamily="34" charset="0"/>
                          <a:cs typeface="Times New Roman" panose="02020603050405020304" pitchFamily="18" charset="0"/>
                        </a:rPr>
                        <a:t> </a:t>
                      </a:r>
                      <a:endParaRPr lang="en-GB" sz="1100" dirty="0">
                        <a:effectLst/>
                        <a:latin typeface="+mj-lt"/>
                        <a:ea typeface="Calibri" panose="020F0502020204030204" pitchFamily="34" charset="0"/>
                        <a:cs typeface="Times New Roman" panose="02020603050405020304" pitchFamily="18" charset="0"/>
                      </a:endParaRPr>
                    </a:p>
                    <a:p>
                      <a:pPr algn="ctr">
                        <a:lnSpc>
                          <a:spcPct val="107000"/>
                        </a:lnSpc>
                        <a:spcAft>
                          <a:spcPts val="0"/>
                        </a:spcAft>
                      </a:pPr>
                      <a:r>
                        <a:rPr lang="en-GB" sz="1000" b="1" dirty="0">
                          <a:effectLst/>
                          <a:latin typeface="+mj-lt"/>
                          <a:ea typeface="Calibri" panose="020F0502020204030204" pitchFamily="34" charset="0"/>
                          <a:cs typeface="Times New Roman" panose="02020603050405020304" pitchFamily="18" charset="0"/>
                        </a:rPr>
                        <a:t>Substantive Concepts</a:t>
                      </a:r>
                      <a:endParaRPr lang="en-GB" sz="1100" dirty="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1000" b="1" dirty="0">
                          <a:effectLst/>
                          <a:latin typeface="+mj-lt"/>
                          <a:ea typeface="Calibri" panose="020F0502020204030204" pitchFamily="34" charset="0"/>
                          <a:cs typeface="Times New Roman" panose="02020603050405020304" pitchFamily="18" charset="0"/>
                        </a:rPr>
                        <a:t>How will I think and act like a Historian</a:t>
                      </a:r>
                      <a:endParaRPr lang="en-GB" sz="1100" dirty="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1000" b="1" dirty="0">
                          <a:effectLst/>
                          <a:latin typeface="+mj-lt"/>
                          <a:ea typeface="Calibri" panose="020F0502020204030204" pitchFamily="34" charset="0"/>
                          <a:cs typeface="Times New Roman" panose="02020603050405020304" pitchFamily="18" charset="0"/>
                        </a:rPr>
                        <a:t>Pupil Outcomes</a:t>
                      </a:r>
                      <a:endParaRPr lang="en-GB" sz="1100" dirty="0">
                        <a:effectLst/>
                        <a:latin typeface="+mj-lt"/>
                        <a:ea typeface="Calibri" panose="020F0502020204030204" pitchFamily="34" charset="0"/>
                        <a:cs typeface="Times New Roman" panose="02020603050405020304" pitchFamily="18" charset="0"/>
                      </a:endParaRPr>
                    </a:p>
                    <a:p>
                      <a:pPr algn="ctr">
                        <a:lnSpc>
                          <a:spcPct val="107000"/>
                        </a:lnSpc>
                        <a:spcAft>
                          <a:spcPts val="0"/>
                        </a:spcAft>
                      </a:pPr>
                      <a:r>
                        <a:rPr lang="en-GB" sz="1000" b="1" dirty="0">
                          <a:effectLst/>
                          <a:latin typeface="+mj-lt"/>
                          <a:ea typeface="Calibri" panose="020F0502020204030204" pitchFamily="34" charset="0"/>
                          <a:cs typeface="Times New Roman" panose="02020603050405020304" pitchFamily="18" charset="0"/>
                        </a:rPr>
                        <a:t>Historical knowledge and understanding</a:t>
                      </a:r>
                      <a:endParaRPr lang="en-GB" sz="1100" dirty="0">
                        <a:effectLst/>
                        <a:latin typeface="+mj-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61393765"/>
                  </a:ext>
                </a:extLst>
              </a:tr>
              <a:tr h="2613648">
                <a:tc>
                  <a:txBody>
                    <a:bodyPr/>
                    <a:lstStyle/>
                    <a:p>
                      <a:pPr>
                        <a:lnSpc>
                          <a:spcPct val="107000"/>
                        </a:lnSpc>
                        <a:spcAft>
                          <a:spcPts val="0"/>
                        </a:spcAft>
                      </a:pPr>
                      <a:r>
                        <a:rPr lang="en-GB" sz="1000" b="1">
                          <a:effectLst/>
                          <a:latin typeface="+mn-lt"/>
                          <a:ea typeface="Calibri" panose="020F0502020204030204" pitchFamily="34" charset="0"/>
                          <a:cs typeface="Times New Roman" panose="02020603050405020304" pitchFamily="18" charset="0"/>
                        </a:rPr>
                        <a:t>Year 6 Spring Term</a:t>
                      </a:r>
                      <a:endParaRPr lang="en-GB" sz="1000">
                        <a:effectLst/>
                        <a:latin typeface="+mn-lt"/>
                        <a:ea typeface="Calibri" panose="020F0502020204030204" pitchFamily="34" charset="0"/>
                        <a:cs typeface="Times New Roman" panose="02020603050405020304" pitchFamily="18" charset="0"/>
                      </a:endParaRPr>
                    </a:p>
                    <a:p>
                      <a:pPr>
                        <a:lnSpc>
                          <a:spcPct val="107000"/>
                        </a:lnSpc>
                        <a:spcAft>
                          <a:spcPts val="0"/>
                        </a:spcAft>
                      </a:pPr>
                      <a:r>
                        <a:rPr lang="en-GB" sz="1000" b="1">
                          <a:effectLst/>
                          <a:latin typeface="+mn-lt"/>
                          <a:ea typeface="Calibri" panose="020F0502020204030204" pitchFamily="34" charset="0"/>
                          <a:cs typeface="Times New Roman" panose="02020603050405020304" pitchFamily="18" charset="0"/>
                        </a:rPr>
                        <a:t> </a:t>
                      </a:r>
                      <a:endParaRPr lang="en-GB" sz="1000">
                        <a:effectLst/>
                        <a:latin typeface="+mn-lt"/>
                        <a:ea typeface="Calibri" panose="020F0502020204030204" pitchFamily="34" charset="0"/>
                        <a:cs typeface="Times New Roman" panose="02020603050405020304" pitchFamily="18" charset="0"/>
                      </a:endParaRPr>
                    </a:p>
                    <a:p>
                      <a:pPr>
                        <a:lnSpc>
                          <a:spcPct val="107000"/>
                        </a:lnSpc>
                        <a:spcAft>
                          <a:spcPts val="0"/>
                        </a:spcAft>
                      </a:pPr>
                      <a:r>
                        <a:rPr lang="en-GB" sz="1000">
                          <a:effectLst/>
                          <a:latin typeface="+mn-lt"/>
                          <a:ea typeface="Calibri" panose="020F0502020204030204" pitchFamily="34" charset="0"/>
                          <a:cs typeface="Calibri" panose="020F0502020204030204" pitchFamily="34" charset="0"/>
                        </a:rPr>
                        <a:t> </a:t>
                      </a:r>
                      <a:endParaRPr lang="en-GB" sz="10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000">
                          <a:effectLst/>
                          <a:latin typeface="+mn-lt"/>
                          <a:ea typeface="Calibri" panose="020F0502020204030204" pitchFamily="34" charset="0"/>
                          <a:cs typeface="Calibri" panose="020F0502020204030204" pitchFamily="34" charset="0"/>
                        </a:rPr>
                        <a:t>a study of an aspect or theme in British history that extends pupils’ chronological knowledge beyond 1066</a:t>
                      </a:r>
                      <a:endParaRPr lang="en-GB" sz="1000">
                        <a:effectLst/>
                        <a:latin typeface="+mn-lt"/>
                        <a:ea typeface="Calibri" panose="020F0502020204030204" pitchFamily="34" charset="0"/>
                        <a:cs typeface="Times New Roman" panose="02020603050405020304" pitchFamily="18" charset="0"/>
                      </a:endParaRPr>
                    </a:p>
                    <a:p>
                      <a:pPr>
                        <a:lnSpc>
                          <a:spcPct val="107000"/>
                        </a:lnSpc>
                        <a:spcAft>
                          <a:spcPts val="0"/>
                        </a:spcAft>
                      </a:pPr>
                      <a:r>
                        <a:rPr lang="en-GB" sz="1000">
                          <a:effectLst/>
                          <a:latin typeface="+mn-lt"/>
                          <a:ea typeface="Times New Roman" panose="02020603050405020304" pitchFamily="18" charset="0"/>
                          <a:cs typeface="Calibri" panose="020F0502020204030204" pitchFamily="34" charset="0"/>
                        </a:rPr>
                        <a:t> </a:t>
                      </a:r>
                      <a:endParaRPr lang="en-GB" sz="10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000" dirty="0">
                          <a:effectLst/>
                          <a:latin typeface="+mn-lt"/>
                          <a:ea typeface="Calibri Light" panose="020F0302020204030204" pitchFamily="34" charset="0"/>
                          <a:cs typeface="Times New Roman" panose="02020603050405020304" pitchFamily="18" charset="0"/>
                        </a:rPr>
                        <a:t>Windrush Generation</a:t>
                      </a:r>
                      <a:endParaRPr lang="en-GB" sz="1000" dirty="0">
                        <a:effectLst/>
                        <a:latin typeface="+mn-lt"/>
                        <a:ea typeface="Calibri" panose="020F0502020204030204" pitchFamily="34" charset="0"/>
                        <a:cs typeface="Times New Roman" panose="02020603050405020304" pitchFamily="18" charset="0"/>
                      </a:endParaRPr>
                    </a:p>
                    <a:p>
                      <a:pPr>
                        <a:lnSpc>
                          <a:spcPct val="107000"/>
                        </a:lnSpc>
                        <a:spcAft>
                          <a:spcPts val="0"/>
                        </a:spcAft>
                      </a:pPr>
                      <a:r>
                        <a:rPr lang="en-GB" sz="1000" dirty="0">
                          <a:effectLst/>
                          <a:latin typeface="+mn-lt"/>
                          <a:ea typeface="Calibri Light" panose="020F0302020204030204" pitchFamily="34" charset="0"/>
                          <a:cs typeface="Times New Roman" panose="02020603050405020304" pitchFamily="18" charset="0"/>
                        </a:rPr>
                        <a:t> </a:t>
                      </a:r>
                      <a:endParaRPr lang="en-GB" sz="1000" dirty="0">
                        <a:effectLst/>
                        <a:latin typeface="+mn-lt"/>
                        <a:ea typeface="Calibri" panose="020F0502020204030204" pitchFamily="34" charset="0"/>
                        <a:cs typeface="Times New Roman" panose="02020603050405020304" pitchFamily="18" charset="0"/>
                      </a:endParaRPr>
                    </a:p>
                    <a:p>
                      <a:pPr>
                        <a:lnSpc>
                          <a:spcPct val="107000"/>
                        </a:lnSpc>
                        <a:spcAft>
                          <a:spcPts val="0"/>
                        </a:spcAft>
                      </a:pPr>
                      <a:r>
                        <a:rPr lang="en-GB" sz="1000" dirty="0">
                          <a:effectLst/>
                          <a:latin typeface="+mn-lt"/>
                          <a:ea typeface="Calibri Light" panose="020F0302020204030204" pitchFamily="34" charset="0"/>
                          <a:cs typeface="Times New Roman" panose="02020603050405020304" pitchFamily="18" charset="0"/>
                        </a:rPr>
                        <a:t> </a:t>
                      </a:r>
                      <a:endParaRPr lang="en-GB" sz="1000" dirty="0">
                        <a:effectLst/>
                        <a:latin typeface="+mn-lt"/>
                        <a:ea typeface="Calibri" panose="020F0502020204030204" pitchFamily="34" charset="0"/>
                        <a:cs typeface="Times New Roman" panose="02020603050405020304" pitchFamily="18" charset="0"/>
                      </a:endParaRPr>
                    </a:p>
                    <a:p>
                      <a:pPr>
                        <a:lnSpc>
                          <a:spcPct val="107000"/>
                        </a:lnSpc>
                        <a:spcAft>
                          <a:spcPts val="0"/>
                        </a:spcAft>
                      </a:pPr>
                      <a:r>
                        <a:rPr lang="en-GB" sz="1000" b="1" dirty="0">
                          <a:effectLst/>
                          <a:latin typeface="+mn-lt"/>
                          <a:ea typeface="Calibri Light" panose="020F0302020204030204" pitchFamily="34" charset="0"/>
                          <a:cs typeface="Times New Roman" panose="02020603050405020304" pitchFamily="18" charset="0"/>
                        </a:rPr>
                        <a:t>Community</a:t>
                      </a:r>
                      <a:endParaRPr lang="en-GB" sz="1000" b="1" dirty="0">
                        <a:effectLst/>
                        <a:latin typeface="+mn-lt"/>
                        <a:ea typeface="Calibri" panose="020F0502020204030204" pitchFamily="34" charset="0"/>
                        <a:cs typeface="Times New Roman" panose="02020603050405020304" pitchFamily="18" charset="0"/>
                      </a:endParaRPr>
                    </a:p>
                    <a:p>
                      <a:pPr>
                        <a:lnSpc>
                          <a:spcPct val="107000"/>
                        </a:lnSpc>
                        <a:spcAft>
                          <a:spcPts val="0"/>
                        </a:spcAft>
                      </a:pPr>
                      <a:r>
                        <a:rPr lang="en-GB" sz="1000" b="1" dirty="0">
                          <a:effectLst/>
                          <a:latin typeface="+mn-lt"/>
                          <a:ea typeface="Calibri Light" panose="020F0302020204030204" pitchFamily="34" charset="0"/>
                          <a:cs typeface="Times New Roman" panose="02020603050405020304" pitchFamily="18" charset="0"/>
                        </a:rPr>
                        <a:t>Democracy</a:t>
                      </a:r>
                      <a:endParaRPr lang="en-GB" sz="1000" b="1" dirty="0">
                        <a:effectLst/>
                        <a:latin typeface="+mn-lt"/>
                        <a:ea typeface="Calibri" panose="020F0502020204030204" pitchFamily="34" charset="0"/>
                        <a:cs typeface="Times New Roman" panose="02020603050405020304" pitchFamily="18" charset="0"/>
                      </a:endParaRPr>
                    </a:p>
                    <a:p>
                      <a:pPr>
                        <a:lnSpc>
                          <a:spcPct val="107000"/>
                        </a:lnSpc>
                        <a:spcAft>
                          <a:spcPts val="0"/>
                        </a:spcAft>
                      </a:pPr>
                      <a:r>
                        <a:rPr lang="en-GB" sz="1000" b="1" dirty="0">
                          <a:effectLst/>
                          <a:latin typeface="+mn-lt"/>
                          <a:ea typeface="Calibri Light" panose="020F0302020204030204" pitchFamily="34" charset="0"/>
                          <a:cs typeface="Times New Roman" panose="02020603050405020304" pitchFamily="18" charset="0"/>
                        </a:rPr>
                        <a:t>Power</a:t>
                      </a:r>
                      <a:endParaRPr lang="en-GB" sz="1000" b="1"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endParaRPr lang="en-GB" dirty="0"/>
                    </a:p>
                  </a:txBody>
                  <a:tcPr/>
                </a:tc>
                <a:tc>
                  <a:txBody>
                    <a:bodyPr/>
                    <a:lstStyle/>
                    <a:p>
                      <a:pPr marL="171450" lvl="0" indent="-171450">
                        <a:buFont typeface="Arial" panose="020B0604020202020204" pitchFamily="34" charset="0"/>
                        <a:buChar char="•"/>
                      </a:pPr>
                      <a:r>
                        <a:rPr lang="en-GB" sz="900" kern="1200" dirty="0">
                          <a:solidFill>
                            <a:schemeClr val="dk1"/>
                          </a:solidFill>
                          <a:effectLst/>
                          <a:latin typeface="+mn-lt"/>
                          <a:ea typeface="+mn-ea"/>
                          <a:cs typeface="+mn-cs"/>
                        </a:rPr>
                        <a:t>I can locate the Caribbean islands and explain their history.</a:t>
                      </a:r>
                    </a:p>
                    <a:p>
                      <a:pPr marL="171450" lvl="0" indent="-171450">
                        <a:buFont typeface="Arial" panose="020B0604020202020204" pitchFamily="34" charset="0"/>
                        <a:buChar char="•"/>
                      </a:pPr>
                      <a:r>
                        <a:rPr lang="en-GB" sz="900" kern="1200" dirty="0">
                          <a:solidFill>
                            <a:schemeClr val="dk1"/>
                          </a:solidFill>
                          <a:effectLst/>
                          <a:latin typeface="+mn-lt"/>
                          <a:ea typeface="+mn-ea"/>
                          <a:cs typeface="+mn-cs"/>
                        </a:rPr>
                        <a:t>I can explain how the people of the Caribbean helped Britain in the war against Nazi Germany and Hitler.</a:t>
                      </a:r>
                    </a:p>
                    <a:p>
                      <a:pPr marL="171450" lvl="0" indent="-171450">
                        <a:buFont typeface="Arial" panose="020B0604020202020204" pitchFamily="34" charset="0"/>
                        <a:buChar char="•"/>
                      </a:pPr>
                      <a:r>
                        <a:rPr lang="en-GB" sz="900" kern="1200" dirty="0">
                          <a:solidFill>
                            <a:schemeClr val="dk1"/>
                          </a:solidFill>
                          <a:effectLst/>
                          <a:latin typeface="+mn-lt"/>
                          <a:ea typeface="+mn-ea"/>
                          <a:cs typeface="+mn-cs"/>
                        </a:rPr>
                        <a:t>I can discuss the migration of people from the Caribbean to Britain in 1948.</a:t>
                      </a:r>
                    </a:p>
                    <a:p>
                      <a:pPr marL="171450" lvl="0" indent="-171450">
                        <a:buFont typeface="Arial" panose="020B0604020202020204" pitchFamily="34" charset="0"/>
                        <a:buChar char="•"/>
                      </a:pPr>
                      <a:r>
                        <a:rPr lang="en-GB" sz="900" kern="1200" dirty="0">
                          <a:solidFill>
                            <a:schemeClr val="dk1"/>
                          </a:solidFill>
                          <a:effectLst/>
                          <a:latin typeface="+mn-lt"/>
                          <a:ea typeface="+mn-ea"/>
                          <a:cs typeface="+mn-cs"/>
                        </a:rPr>
                        <a:t>I can explain what life was like for the Windrush pioneers.</a:t>
                      </a:r>
                    </a:p>
                    <a:p>
                      <a:pPr marL="171450" lvl="0" indent="-171450">
                        <a:buFont typeface="Arial" panose="020B0604020202020204" pitchFamily="34" charset="0"/>
                        <a:buChar char="•"/>
                      </a:pPr>
                      <a:r>
                        <a:rPr lang="en-GB" sz="900" kern="1200" dirty="0">
                          <a:solidFill>
                            <a:schemeClr val="dk1"/>
                          </a:solidFill>
                          <a:effectLst/>
                          <a:latin typeface="+mn-lt"/>
                          <a:ea typeface="+mn-ea"/>
                          <a:cs typeface="+mn-cs"/>
                        </a:rPr>
                        <a:t>I can say who Sam King is and what he is known for.</a:t>
                      </a:r>
                    </a:p>
                    <a:p>
                      <a:pPr marL="171450" lvl="0" indent="-171450">
                        <a:buFont typeface="Arial" panose="020B0604020202020204" pitchFamily="34" charset="0"/>
                        <a:buChar char="•"/>
                      </a:pPr>
                      <a:r>
                        <a:rPr lang="en-GB" sz="900" kern="1200" dirty="0">
                          <a:solidFill>
                            <a:schemeClr val="dk1"/>
                          </a:solidFill>
                          <a:effectLst/>
                          <a:latin typeface="+mn-lt"/>
                          <a:ea typeface="+mn-ea"/>
                          <a:cs typeface="+mn-cs"/>
                        </a:rPr>
                        <a:t>I can say who Norma Best is and what she is known for.</a:t>
                      </a:r>
                    </a:p>
                    <a:p>
                      <a:pPr marL="171450" indent="-171450">
                        <a:buFont typeface="Arial" panose="020B0604020202020204" pitchFamily="34" charset="0"/>
                        <a:buChar char="•"/>
                      </a:pPr>
                      <a:r>
                        <a:rPr lang="en-GB" sz="900" kern="1200" dirty="0">
                          <a:solidFill>
                            <a:schemeClr val="dk1"/>
                          </a:solidFill>
                          <a:effectLst/>
                          <a:latin typeface="+mn-lt"/>
                          <a:ea typeface="+mn-ea"/>
                          <a:cs typeface="+mn-cs"/>
                        </a:rPr>
                        <a:t>I can explain how the Windrush migration changed Britain.</a:t>
                      </a:r>
                    </a:p>
                  </a:txBody>
                  <a:tcPr/>
                </a:tc>
                <a:extLst>
                  <a:ext uri="{0D108BD9-81ED-4DB2-BD59-A6C34878D82A}">
                    <a16:rowId xmlns:a16="http://schemas.microsoft.com/office/drawing/2014/main" val="956065142"/>
                  </a:ext>
                </a:extLst>
              </a:tr>
              <a:tr h="295654">
                <a:tc gridSpan="5">
                  <a:txBody>
                    <a:bodyPr/>
                    <a:lstStyle/>
                    <a:p>
                      <a:pPr algn="ctr"/>
                      <a:r>
                        <a:rPr lang="en-GB" sz="1100" b="1" kern="1200" dirty="0">
                          <a:solidFill>
                            <a:schemeClr val="dk1"/>
                          </a:solidFill>
                          <a:effectLst/>
                          <a:latin typeface="+mn-lt"/>
                          <a:ea typeface="+mn-ea"/>
                          <a:cs typeface="+mn-cs"/>
                        </a:rPr>
                        <a:t>Curriculum Narrative</a:t>
                      </a:r>
                      <a:r>
                        <a:rPr lang="en-GB" sz="1100" b="0" kern="1200" dirty="0">
                          <a:solidFill>
                            <a:schemeClr val="dk1"/>
                          </a:solidFill>
                          <a:effectLst/>
                          <a:latin typeface="+mn-lt"/>
                          <a:ea typeface="+mn-ea"/>
                          <a:cs typeface="+mn-cs"/>
                        </a:rPr>
                        <a:t> </a:t>
                      </a:r>
                      <a:r>
                        <a:rPr lang="en-GB" sz="1100" b="1" kern="1200" dirty="0">
                          <a:solidFill>
                            <a:schemeClr val="dk1"/>
                          </a:solidFill>
                          <a:effectLst/>
                          <a:latin typeface="+mn-lt"/>
                          <a:ea typeface="+mn-ea"/>
                          <a:cs typeface="+mn-cs"/>
                        </a:rPr>
                        <a:t>and Previous Learning</a:t>
                      </a:r>
                      <a:endParaRPr lang="en-GB" sz="1100" dirty="0"/>
                    </a:p>
                  </a:txBody>
                  <a:tcPr marL="68580" marR="68580" marT="0" marB="0" anchor="ctr"/>
                </a:tc>
                <a:tc hMerge="1">
                  <a:txBody>
                    <a:bodyPr/>
                    <a:lstStyle/>
                    <a:p>
                      <a:pPr>
                        <a:lnSpc>
                          <a:spcPct val="107000"/>
                        </a:lnSpc>
                        <a:spcAft>
                          <a:spcPts val="0"/>
                        </a:spcAft>
                      </a:pPr>
                      <a:endParaRPr lang="en-GB" sz="1100" dirty="0">
                        <a:effectLst/>
                        <a:latin typeface="+mn-lt"/>
                        <a:ea typeface="Calibri" panose="020F0502020204030204" pitchFamily="34" charset="0"/>
                        <a:cs typeface="Times New Roman" panose="02020603050405020304" pitchFamily="18" charset="0"/>
                      </a:endParaRPr>
                    </a:p>
                  </a:txBody>
                  <a:tcPr marL="68580" marR="68580" marT="0" marB="0"/>
                </a:tc>
                <a:tc hMerge="1">
                  <a:txBody>
                    <a:bodyPr/>
                    <a:lstStyle/>
                    <a:p>
                      <a:pPr>
                        <a:lnSpc>
                          <a:spcPct val="107000"/>
                        </a:lnSpc>
                        <a:spcAft>
                          <a:spcPts val="0"/>
                        </a:spcAft>
                      </a:pPr>
                      <a:endParaRPr lang="en-GB" sz="1100" dirty="0">
                        <a:effectLst/>
                        <a:latin typeface="+mn-lt"/>
                        <a:ea typeface="Calibri" panose="020F0502020204030204" pitchFamily="34" charset="0"/>
                        <a:cs typeface="Times New Roman" panose="02020603050405020304" pitchFamily="18" charset="0"/>
                      </a:endParaRPr>
                    </a:p>
                  </a:txBody>
                  <a:tcPr marL="68580" marR="68580" marT="0" marB="0"/>
                </a:tc>
                <a:tc hMerge="1">
                  <a:txBody>
                    <a:bodyPr/>
                    <a:lstStyle/>
                    <a:p>
                      <a:endParaRPr lang="en-GB" dirty="0"/>
                    </a:p>
                  </a:txBody>
                  <a:tcPr/>
                </a:tc>
                <a:tc hMerge="1">
                  <a:txBody>
                    <a:bodyPr/>
                    <a:lstStyle/>
                    <a:p>
                      <a:endParaRPr lang="en-GB" dirty="0"/>
                    </a:p>
                  </a:txBody>
                  <a:tcPr/>
                </a:tc>
                <a:extLst>
                  <a:ext uri="{0D108BD9-81ED-4DB2-BD59-A6C34878D82A}">
                    <a16:rowId xmlns:a16="http://schemas.microsoft.com/office/drawing/2014/main" val="3048601186"/>
                  </a:ext>
                </a:extLst>
              </a:tr>
              <a:tr h="1289372">
                <a:tc gridSpan="5">
                  <a:txBody>
                    <a:bodyPr/>
                    <a:lstStyle/>
                    <a:p>
                      <a:endParaRPr lang="en-GB" sz="900"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extLst>
                  <a:ext uri="{0D108BD9-81ED-4DB2-BD59-A6C34878D82A}">
                    <a16:rowId xmlns:a16="http://schemas.microsoft.com/office/drawing/2014/main" val="2184194118"/>
                  </a:ext>
                </a:extLst>
              </a:tr>
            </a:tbl>
          </a:graphicData>
        </a:graphic>
      </p:graphicFrame>
      <p:pic>
        <p:nvPicPr>
          <p:cNvPr id="21" name="Picture 20">
            <a:extLst>
              <a:ext uri="{FF2B5EF4-FFF2-40B4-BE49-F238E27FC236}">
                <a16:creationId xmlns:a16="http://schemas.microsoft.com/office/drawing/2014/main" id="{52A65910-4778-471C-A4D5-133699825F0E}"/>
              </a:ext>
            </a:extLst>
          </p:cNvPr>
          <p:cNvPicPr/>
          <p:nvPr/>
        </p:nvPicPr>
        <p:blipFill>
          <a:blip r:embed="rId3">
            <a:extLst>
              <a:ext uri="{28A0092B-C50C-407E-A947-70E740481C1C}">
                <a14:useLocalDpi xmlns:a14="http://schemas.microsoft.com/office/drawing/2010/main" val="0"/>
              </a:ext>
            </a:extLst>
          </a:blip>
          <a:stretch>
            <a:fillRect/>
          </a:stretch>
        </p:blipFill>
        <p:spPr>
          <a:xfrm>
            <a:off x="3093888" y="1796388"/>
            <a:ext cx="4298315" cy="2613660"/>
          </a:xfrm>
          <a:prstGeom prst="rect">
            <a:avLst/>
          </a:prstGeom>
        </p:spPr>
      </p:pic>
      <p:pic>
        <p:nvPicPr>
          <p:cNvPr id="22" name="Picture 21">
            <a:extLst>
              <a:ext uri="{FF2B5EF4-FFF2-40B4-BE49-F238E27FC236}">
                <a16:creationId xmlns:a16="http://schemas.microsoft.com/office/drawing/2014/main" id="{E6233EA3-2AE9-48B8-B10C-11754A64B08A}"/>
              </a:ext>
            </a:extLst>
          </p:cNvPr>
          <p:cNvPicPr/>
          <p:nvPr/>
        </p:nvPicPr>
        <p:blipFill rotWithShape="1">
          <a:blip r:embed="rId4">
            <a:extLst>
              <a:ext uri="{28A0092B-C50C-407E-A947-70E740481C1C}">
                <a14:useLocalDpi xmlns:a14="http://schemas.microsoft.com/office/drawing/2010/main" val="0"/>
              </a:ext>
            </a:extLst>
          </a:blip>
          <a:srcRect l="1988" t="49150" r="1958"/>
          <a:stretch/>
        </p:blipFill>
        <p:spPr bwMode="auto">
          <a:xfrm>
            <a:off x="433874" y="4827665"/>
            <a:ext cx="5981700" cy="778510"/>
          </a:xfrm>
          <a:prstGeom prst="rect">
            <a:avLst/>
          </a:prstGeom>
          <a:ln>
            <a:noFill/>
          </a:ln>
          <a:extLst>
            <a:ext uri="{53640926-AAD7-44D8-BBD7-CCE9431645EC}">
              <a14:shadowObscured xmlns:a14="http://schemas.microsoft.com/office/drawing/2010/main"/>
            </a:ext>
          </a:extLst>
        </p:spPr>
      </p:pic>
      <p:pic>
        <p:nvPicPr>
          <p:cNvPr id="23" name="Picture 22">
            <a:extLst>
              <a:ext uri="{FF2B5EF4-FFF2-40B4-BE49-F238E27FC236}">
                <a16:creationId xmlns:a16="http://schemas.microsoft.com/office/drawing/2014/main" id="{9E16B5A3-B518-4104-A716-51CA271E5BED}"/>
              </a:ext>
            </a:extLst>
          </p:cNvPr>
          <p:cNvPicPr/>
          <p:nvPr/>
        </p:nvPicPr>
        <p:blipFill rotWithShape="1">
          <a:blip r:embed="rId5">
            <a:extLst>
              <a:ext uri="{28A0092B-C50C-407E-A947-70E740481C1C}">
                <a14:useLocalDpi xmlns:a14="http://schemas.microsoft.com/office/drawing/2010/main" val="0"/>
              </a:ext>
            </a:extLst>
          </a:blip>
          <a:srcRect l="55622" t="7657" b="12462"/>
          <a:stretch/>
        </p:blipFill>
        <p:spPr>
          <a:xfrm>
            <a:off x="6656529" y="5427009"/>
            <a:ext cx="2540441" cy="563038"/>
          </a:xfrm>
          <a:prstGeom prst="rect">
            <a:avLst/>
          </a:prstGeom>
        </p:spPr>
      </p:pic>
      <p:pic>
        <p:nvPicPr>
          <p:cNvPr id="25" name="Picture 24">
            <a:extLst>
              <a:ext uri="{FF2B5EF4-FFF2-40B4-BE49-F238E27FC236}">
                <a16:creationId xmlns:a16="http://schemas.microsoft.com/office/drawing/2014/main" id="{F1DE3DC6-00C5-4B07-B3CC-9B51BA517583}"/>
              </a:ext>
            </a:extLst>
          </p:cNvPr>
          <p:cNvPicPr/>
          <p:nvPr/>
        </p:nvPicPr>
        <p:blipFill rotWithShape="1">
          <a:blip r:embed="rId5">
            <a:extLst>
              <a:ext uri="{28A0092B-C50C-407E-A947-70E740481C1C}">
                <a14:useLocalDpi xmlns:a14="http://schemas.microsoft.com/office/drawing/2010/main" val="0"/>
              </a:ext>
            </a:extLst>
          </a:blip>
          <a:srcRect t="7657" r="49425" b="12462"/>
          <a:stretch/>
        </p:blipFill>
        <p:spPr>
          <a:xfrm>
            <a:off x="6658312" y="4807874"/>
            <a:ext cx="2895178" cy="563038"/>
          </a:xfrm>
          <a:prstGeom prst="rect">
            <a:avLst/>
          </a:prstGeom>
        </p:spPr>
      </p:pic>
    </p:spTree>
    <p:extLst>
      <p:ext uri="{BB962C8B-B14F-4D97-AF65-F5344CB8AC3E}">
        <p14:creationId xmlns:p14="http://schemas.microsoft.com/office/powerpoint/2010/main" val="6582072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1">
            <a:extLst>
              <a:ext uri="{FF2B5EF4-FFF2-40B4-BE49-F238E27FC236}">
                <a16:creationId xmlns:a16="http://schemas.microsoft.com/office/drawing/2014/main" id="{6B9B7142-C494-78C7-0CFC-B85C6BFD8DED}"/>
              </a:ext>
            </a:extLst>
          </p:cNvPr>
          <p:cNvSpPr txBox="1">
            <a:spLocks/>
          </p:cNvSpPr>
          <p:nvPr/>
        </p:nvSpPr>
        <p:spPr>
          <a:xfrm>
            <a:off x="5026024" y="6576695"/>
            <a:ext cx="4872990" cy="281305"/>
          </a:xfrm>
          <a:prstGeom prst="rect">
            <a:avLst/>
          </a:prstGeom>
        </p:spPr>
        <p:txBody>
          <a:bodyPr vert="horz" wrap="square" lIns="91440" tIns="45720" rIns="91440" bIns="45720" rtlCol="0">
            <a:noAutofit/>
          </a:bodyPr>
          <a:lstStyle/>
          <a:p>
            <a:pPr algn="r">
              <a:lnSpc>
                <a:spcPct val="120000"/>
              </a:lnSpc>
              <a:spcAft>
                <a:spcPts val="1200"/>
              </a:spcAft>
            </a:pPr>
            <a:r>
              <a:rPr lang="en-US" sz="1000" kern="1200" dirty="0">
                <a:solidFill>
                  <a:schemeClr val="tx2"/>
                </a:solidFill>
                <a:effectLst/>
                <a:latin typeface="United Curriculum" pitchFamily="50" charset="0"/>
                <a:ea typeface="Calibri" panose="020F0502020204030204" pitchFamily="34" charset="0"/>
                <a:cs typeface="Times New Roman" panose="02020603050405020304" pitchFamily="18" charset="0"/>
              </a:rPr>
              <a:t> </a:t>
            </a:r>
            <a:endParaRPr lang="en-GB" sz="1100" dirty="0">
              <a:solidFill>
                <a:schemeClr val="tx2"/>
              </a:solidFill>
              <a:effectLst/>
              <a:latin typeface="United Curriculum" pitchFamily="50" charset="0"/>
              <a:ea typeface="Calibri" panose="020F0502020204030204" pitchFamily="34" charset="0"/>
              <a:cs typeface="Times New Roman" panose="02020603050405020304" pitchFamily="18" charset="0"/>
            </a:endParaRPr>
          </a:p>
        </p:txBody>
      </p:sp>
      <p:sp>
        <p:nvSpPr>
          <p:cNvPr id="24" name="Freeform: Shape 23">
            <a:extLst>
              <a:ext uri="{FF2B5EF4-FFF2-40B4-BE49-F238E27FC236}">
                <a16:creationId xmlns:a16="http://schemas.microsoft.com/office/drawing/2014/main" id="{3003C2D6-7463-2227-0B15-C40C3549448B}"/>
              </a:ext>
            </a:extLst>
          </p:cNvPr>
          <p:cNvSpPr/>
          <p:nvPr/>
        </p:nvSpPr>
        <p:spPr>
          <a:xfrm>
            <a:off x="5768658" y="5026515"/>
            <a:ext cx="5657" cy="44371"/>
          </a:xfrm>
          <a:custGeom>
            <a:avLst/>
            <a:gdLst>
              <a:gd name="connsiteX0" fmla="*/ 0 w 5657"/>
              <a:gd name="connsiteY0" fmla="*/ 0 h 44371"/>
              <a:gd name="connsiteX1" fmla="*/ 5657 w 5657"/>
              <a:gd name="connsiteY1" fmla="*/ 0 h 44371"/>
              <a:gd name="connsiteX2" fmla="*/ 5657 w 5657"/>
              <a:gd name="connsiteY2" fmla="*/ 44371 h 44371"/>
              <a:gd name="connsiteX3" fmla="*/ 0 w 5657"/>
              <a:gd name="connsiteY3" fmla="*/ 44371 h 44371"/>
            </a:gdLst>
            <a:ahLst/>
            <a:cxnLst>
              <a:cxn ang="0">
                <a:pos x="connsiteX0" y="connsiteY0"/>
              </a:cxn>
              <a:cxn ang="0">
                <a:pos x="connsiteX1" y="connsiteY1"/>
              </a:cxn>
              <a:cxn ang="0">
                <a:pos x="connsiteX2" y="connsiteY2"/>
              </a:cxn>
              <a:cxn ang="0">
                <a:pos x="connsiteX3" y="connsiteY3"/>
              </a:cxn>
            </a:cxnLst>
            <a:rect l="l" t="t" r="r" b="b"/>
            <a:pathLst>
              <a:path w="5657" h="44371">
                <a:moveTo>
                  <a:pt x="0" y="0"/>
                </a:moveTo>
                <a:lnTo>
                  <a:pt x="5657" y="0"/>
                </a:lnTo>
                <a:lnTo>
                  <a:pt x="5657" y="44371"/>
                </a:lnTo>
                <a:lnTo>
                  <a:pt x="0" y="44371"/>
                </a:lnTo>
                <a:close/>
              </a:path>
            </a:pathLst>
          </a:custGeom>
          <a:solidFill>
            <a:srgbClr val="FFFFFF"/>
          </a:solidFill>
          <a:ln w="11092" cap="flat">
            <a:noFill/>
            <a:prstDash val="solid"/>
            <a:miter/>
          </a:ln>
        </p:spPr>
        <p:txBody>
          <a:bodyPr rtlCol="0" anchor="ctr"/>
          <a:lstStyle/>
          <a:p>
            <a:endParaRPr lang="en-GB"/>
          </a:p>
        </p:txBody>
      </p:sp>
      <p:sp>
        <p:nvSpPr>
          <p:cNvPr id="62" name="TextBox 61">
            <a:extLst>
              <a:ext uri="{FF2B5EF4-FFF2-40B4-BE49-F238E27FC236}">
                <a16:creationId xmlns:a16="http://schemas.microsoft.com/office/drawing/2014/main" id="{5096ECA1-B4A2-9CBB-C54A-83FE9E8691D6}"/>
              </a:ext>
            </a:extLst>
          </p:cNvPr>
          <p:cNvSpPr txBox="1"/>
          <p:nvPr/>
        </p:nvSpPr>
        <p:spPr>
          <a:xfrm>
            <a:off x="833924" y="1309836"/>
            <a:ext cx="704039" cy="338554"/>
          </a:xfrm>
          <a:prstGeom prst="rect">
            <a:avLst/>
          </a:prstGeom>
          <a:noFill/>
        </p:spPr>
        <p:txBody>
          <a:bodyPr wrap="none" rtlCol="0">
            <a:spAutoFit/>
          </a:bodyPr>
          <a:lstStyle/>
          <a:p>
            <a:pPr algn="ctr"/>
            <a:r>
              <a:rPr lang="en-GB" sz="1600" spc="0" baseline="0" dirty="0">
                <a:ln w="1569" cap="flat">
                  <a:solidFill>
                    <a:srgbClr val="FFFFFF"/>
                  </a:solidFill>
                  <a:miter/>
                </a:ln>
                <a:solidFill>
                  <a:srgbClr val="FFFFFF"/>
                </a:solidFill>
                <a:latin typeface="Arial Rounded MT Bold" panose="020F0704030504030204" pitchFamily="34" charset="0"/>
                <a:sym typeface="United Curriculum"/>
                <a:rtl val="0"/>
              </a:rPr>
              <a:t>N 3-4</a:t>
            </a:r>
          </a:p>
        </p:txBody>
      </p:sp>
      <p:sp>
        <p:nvSpPr>
          <p:cNvPr id="69" name="TextBox 68">
            <a:extLst>
              <a:ext uri="{FF2B5EF4-FFF2-40B4-BE49-F238E27FC236}">
                <a16:creationId xmlns:a16="http://schemas.microsoft.com/office/drawing/2014/main" id="{98259B73-26C3-86C3-349C-73034D47D263}"/>
              </a:ext>
            </a:extLst>
          </p:cNvPr>
          <p:cNvSpPr txBox="1"/>
          <p:nvPr/>
        </p:nvSpPr>
        <p:spPr>
          <a:xfrm>
            <a:off x="1500350" y="5427009"/>
            <a:ext cx="635109" cy="584775"/>
          </a:xfrm>
          <a:prstGeom prst="rect">
            <a:avLst/>
          </a:prstGeom>
          <a:noFill/>
        </p:spPr>
        <p:txBody>
          <a:bodyPr wrap="none" rtlCol="0">
            <a:spAutoFit/>
          </a:bodyPr>
          <a:lstStyle/>
          <a:p>
            <a:pPr algn="ctr"/>
            <a:r>
              <a:rPr lang="en-GB" sz="1600" spc="0" baseline="0" dirty="0">
                <a:ln w="1569" cap="flat">
                  <a:solidFill>
                    <a:srgbClr val="FFFFFF"/>
                  </a:solidFill>
                  <a:miter/>
                </a:ln>
                <a:solidFill>
                  <a:srgbClr val="FFFFFF"/>
                </a:solidFill>
                <a:latin typeface="Arial Rounded MT Bold" panose="020F0704030504030204" pitchFamily="34" charset="0"/>
                <a:sym typeface="United Curriculum"/>
                <a:rtl val="0"/>
              </a:rPr>
              <a:t>Year</a:t>
            </a:r>
          </a:p>
          <a:p>
            <a:pPr algn="ctr"/>
            <a:r>
              <a:rPr lang="en-GB" sz="1600" spc="0" baseline="0" dirty="0">
                <a:ln w="1569" cap="flat">
                  <a:solidFill>
                    <a:srgbClr val="FFFFFF"/>
                  </a:solidFill>
                  <a:miter/>
                </a:ln>
                <a:solidFill>
                  <a:srgbClr val="FFFFFF"/>
                </a:solidFill>
                <a:latin typeface="Arial Rounded MT Bold" panose="020F0704030504030204" pitchFamily="34" charset="0"/>
                <a:sym typeface="United Curriculum"/>
                <a:rtl val="0"/>
              </a:rPr>
              <a:t>1</a:t>
            </a:r>
          </a:p>
        </p:txBody>
      </p:sp>
      <p:sp>
        <p:nvSpPr>
          <p:cNvPr id="89" name="TextBox 88">
            <a:extLst>
              <a:ext uri="{FF2B5EF4-FFF2-40B4-BE49-F238E27FC236}">
                <a16:creationId xmlns:a16="http://schemas.microsoft.com/office/drawing/2014/main" id="{1550B725-3912-7262-289B-882EF90B3FD5}"/>
              </a:ext>
            </a:extLst>
          </p:cNvPr>
          <p:cNvSpPr txBox="1"/>
          <p:nvPr/>
        </p:nvSpPr>
        <p:spPr>
          <a:xfrm>
            <a:off x="5274821" y="1493107"/>
            <a:ext cx="635110" cy="584775"/>
          </a:xfrm>
          <a:prstGeom prst="rect">
            <a:avLst/>
          </a:prstGeom>
          <a:noFill/>
        </p:spPr>
        <p:txBody>
          <a:bodyPr wrap="none" rtlCol="0">
            <a:spAutoFit/>
          </a:bodyPr>
          <a:lstStyle/>
          <a:p>
            <a:pPr algn="ctr"/>
            <a:r>
              <a:rPr lang="en-GB" sz="1600" spc="0" baseline="0" dirty="0">
                <a:ln w="1569" cap="flat">
                  <a:solidFill>
                    <a:srgbClr val="FFFFFF"/>
                  </a:solidFill>
                  <a:miter/>
                </a:ln>
                <a:solidFill>
                  <a:srgbClr val="FFFFFF"/>
                </a:solidFill>
                <a:latin typeface="Arial Rounded MT Bold" panose="020F0704030504030204" pitchFamily="34" charset="0"/>
                <a:sym typeface="United Curriculum"/>
                <a:rtl val="0"/>
              </a:rPr>
              <a:t>Year</a:t>
            </a:r>
          </a:p>
          <a:p>
            <a:pPr algn="ctr"/>
            <a:r>
              <a:rPr lang="en-GB" sz="1600" spc="0" baseline="0" dirty="0">
                <a:ln w="1569" cap="flat">
                  <a:solidFill>
                    <a:srgbClr val="FFFFFF"/>
                  </a:solidFill>
                  <a:miter/>
                </a:ln>
                <a:solidFill>
                  <a:srgbClr val="FFFFFF"/>
                </a:solidFill>
                <a:latin typeface="Arial Rounded MT Bold" panose="020F0704030504030204" pitchFamily="34" charset="0"/>
                <a:sym typeface="United Curriculum"/>
                <a:rtl val="0"/>
              </a:rPr>
              <a:t>4</a:t>
            </a:r>
          </a:p>
        </p:txBody>
      </p:sp>
      <p:sp>
        <p:nvSpPr>
          <p:cNvPr id="96" name="TextBox 95">
            <a:extLst>
              <a:ext uri="{FF2B5EF4-FFF2-40B4-BE49-F238E27FC236}">
                <a16:creationId xmlns:a16="http://schemas.microsoft.com/office/drawing/2014/main" id="{88226996-3B22-28B3-E1F2-380E176EA805}"/>
              </a:ext>
            </a:extLst>
          </p:cNvPr>
          <p:cNvSpPr txBox="1"/>
          <p:nvPr/>
        </p:nvSpPr>
        <p:spPr>
          <a:xfrm>
            <a:off x="6536943" y="5417648"/>
            <a:ext cx="635110" cy="584775"/>
          </a:xfrm>
          <a:prstGeom prst="rect">
            <a:avLst/>
          </a:prstGeom>
          <a:noFill/>
        </p:spPr>
        <p:txBody>
          <a:bodyPr wrap="none" rtlCol="0">
            <a:spAutoFit/>
          </a:bodyPr>
          <a:lstStyle/>
          <a:p>
            <a:pPr algn="ctr"/>
            <a:r>
              <a:rPr lang="en-GB" sz="1600" dirty="0">
                <a:ln w="1569" cap="flat">
                  <a:solidFill>
                    <a:srgbClr val="FFFFFF"/>
                  </a:solidFill>
                  <a:miter/>
                </a:ln>
                <a:solidFill>
                  <a:srgbClr val="FFFFFF"/>
                </a:solidFill>
                <a:latin typeface="Arial Rounded MT Bold" panose="020F0704030504030204" pitchFamily="34" charset="0"/>
                <a:sym typeface="ABeeZee"/>
                <a:rtl val="0"/>
              </a:rPr>
              <a:t>Ye</a:t>
            </a:r>
            <a:r>
              <a:rPr lang="en-GB" sz="1600" spc="0" baseline="0" dirty="0">
                <a:ln w="1569" cap="flat">
                  <a:solidFill>
                    <a:srgbClr val="FFFFFF"/>
                  </a:solidFill>
                  <a:miter/>
                </a:ln>
                <a:solidFill>
                  <a:srgbClr val="FFFFFF"/>
                </a:solidFill>
                <a:latin typeface="Arial Rounded MT Bold" panose="020F0704030504030204" pitchFamily="34" charset="0"/>
                <a:sym typeface="ABeeZee"/>
                <a:rtl val="0"/>
              </a:rPr>
              <a:t>ar</a:t>
            </a:r>
          </a:p>
          <a:p>
            <a:pPr algn="ctr"/>
            <a:r>
              <a:rPr lang="en-GB" sz="1600" spc="0" baseline="0" dirty="0">
                <a:ln w="1569" cap="flat">
                  <a:solidFill>
                    <a:srgbClr val="FFFFFF"/>
                  </a:solidFill>
                  <a:miter/>
                </a:ln>
                <a:solidFill>
                  <a:srgbClr val="FFFFFF"/>
                </a:solidFill>
                <a:latin typeface="Arial Rounded MT Bold" panose="020F0704030504030204" pitchFamily="34" charset="0"/>
                <a:sym typeface="ABeeZee"/>
                <a:rtl val="0"/>
              </a:rPr>
              <a:t>5</a:t>
            </a:r>
          </a:p>
        </p:txBody>
      </p:sp>
      <p:sp>
        <p:nvSpPr>
          <p:cNvPr id="98" name="TextBox 97">
            <a:extLst>
              <a:ext uri="{FF2B5EF4-FFF2-40B4-BE49-F238E27FC236}">
                <a16:creationId xmlns:a16="http://schemas.microsoft.com/office/drawing/2014/main" id="{0F3B352B-366C-5488-F31C-4304B9A64A71}"/>
              </a:ext>
            </a:extLst>
          </p:cNvPr>
          <p:cNvSpPr txBox="1"/>
          <p:nvPr/>
        </p:nvSpPr>
        <p:spPr>
          <a:xfrm>
            <a:off x="8283209" y="5771148"/>
            <a:ext cx="884656" cy="461665"/>
          </a:xfrm>
          <a:prstGeom prst="rect">
            <a:avLst/>
          </a:prstGeom>
          <a:noFill/>
        </p:spPr>
        <p:txBody>
          <a:bodyPr wrap="square" rtlCol="0">
            <a:spAutoFit/>
          </a:bodyPr>
          <a:lstStyle/>
          <a:p>
            <a:pPr algn="ctr"/>
            <a:r>
              <a:rPr lang="en-GB" sz="1200" spc="0" baseline="0" dirty="0">
                <a:ln w="1569" cap="flat">
                  <a:solidFill>
                    <a:srgbClr val="FFFFFF"/>
                  </a:solidFill>
                  <a:miter/>
                </a:ln>
                <a:solidFill>
                  <a:srgbClr val="FFFFFF"/>
                </a:solidFill>
                <a:latin typeface="Arial Rounded MT Bold" panose="020F0704030504030204" pitchFamily="34" charset="0"/>
                <a:sym typeface="ABeeZee"/>
                <a:rtl val="0"/>
              </a:rPr>
              <a:t>Key Stage 3</a:t>
            </a:r>
          </a:p>
        </p:txBody>
      </p:sp>
      <p:sp>
        <p:nvSpPr>
          <p:cNvPr id="4" name="Rectangle 3">
            <a:extLst>
              <a:ext uri="{FF2B5EF4-FFF2-40B4-BE49-F238E27FC236}">
                <a16:creationId xmlns:a16="http://schemas.microsoft.com/office/drawing/2014/main" id="{6BB1BB31-A5A5-4579-8676-322A90FB8F46}"/>
              </a:ext>
            </a:extLst>
          </p:cNvPr>
          <p:cNvSpPr/>
          <p:nvPr/>
        </p:nvSpPr>
        <p:spPr>
          <a:xfrm>
            <a:off x="571646" y="155076"/>
            <a:ext cx="7132081" cy="653384"/>
          </a:xfrm>
          <a:prstGeom prst="rect">
            <a:avLst/>
          </a:prstGeom>
        </p:spPr>
        <p:txBody>
          <a:bodyPr wrap="none">
            <a:spAutoFit/>
          </a:bodyPr>
          <a:lstStyle/>
          <a:p>
            <a:pPr algn="ctr">
              <a:lnSpc>
                <a:spcPct val="107000"/>
              </a:lnSpc>
              <a:spcAft>
                <a:spcPts val="800"/>
              </a:spcAft>
              <a:tabLst>
                <a:tab pos="2947670" algn="l"/>
              </a:tabLst>
            </a:pPr>
            <a:r>
              <a:rPr lang="en-GB" sz="3600" b="1" dirty="0">
                <a:solidFill>
                  <a:srgbClr val="002060"/>
                </a:solidFill>
                <a:latin typeface="+mj-lt"/>
                <a:ea typeface="Calibri" panose="020F0502020204030204" pitchFamily="34" charset="0"/>
                <a:cs typeface="Times New Roman" panose="02020603050405020304" pitchFamily="18" charset="0"/>
              </a:rPr>
              <a:t>EYFS – Understanding the World</a:t>
            </a:r>
            <a:endParaRPr lang="en-GB" sz="3600" dirty="0">
              <a:effectLst/>
              <a:latin typeface="+mj-lt"/>
              <a:ea typeface="Calibri" panose="020F0502020204030204" pitchFamily="34" charset="0"/>
              <a:cs typeface="Times New Roman" panose="02020603050405020304" pitchFamily="18" charset="0"/>
            </a:endParaRPr>
          </a:p>
        </p:txBody>
      </p:sp>
      <p:pic>
        <p:nvPicPr>
          <p:cNvPr id="81" name="Picture 80">
            <a:extLst>
              <a:ext uri="{FF2B5EF4-FFF2-40B4-BE49-F238E27FC236}">
                <a16:creationId xmlns:a16="http://schemas.microsoft.com/office/drawing/2014/main" id="{B1CB9F86-4649-4C25-B8AF-78AD3AFF5E2D}"/>
              </a:ext>
            </a:extLst>
          </p:cNvPr>
          <p:cNvPicPr/>
          <p:nvPr/>
        </p:nvPicPr>
        <p:blipFill rotWithShape="1">
          <a:blip r:embed="rId2"/>
          <a:srcRect l="7807" t="7443" r="8178" b="10090"/>
          <a:stretch/>
        </p:blipFill>
        <p:spPr>
          <a:xfrm>
            <a:off x="8615082" y="12289"/>
            <a:ext cx="884656" cy="825513"/>
          </a:xfrm>
          <a:prstGeom prst="ellipse">
            <a:avLst/>
          </a:prstGeom>
          <a:ln>
            <a:noFill/>
          </a:ln>
          <a:effectLst>
            <a:softEdge rad="112500"/>
          </a:effectLst>
        </p:spPr>
      </p:pic>
      <p:graphicFrame>
        <p:nvGraphicFramePr>
          <p:cNvPr id="5" name="Diagram 4">
            <a:extLst>
              <a:ext uri="{FF2B5EF4-FFF2-40B4-BE49-F238E27FC236}">
                <a16:creationId xmlns:a16="http://schemas.microsoft.com/office/drawing/2014/main" id="{087AD41B-AA15-40A9-B172-6BBC1D9F2334}"/>
              </a:ext>
            </a:extLst>
          </p:cNvPr>
          <p:cNvGraphicFramePr/>
          <p:nvPr>
            <p:extLst>
              <p:ext uri="{D42A27DB-BD31-4B8C-83A1-F6EECF244321}">
                <p14:modId xmlns:p14="http://schemas.microsoft.com/office/powerpoint/2010/main" val="222991330"/>
              </p:ext>
            </p:extLst>
          </p:nvPr>
        </p:nvGraphicFramePr>
        <p:xfrm>
          <a:off x="833924" y="1227666"/>
          <a:ext cx="8127196" cy="520056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a:extLst>
              <a:ext uri="{FF2B5EF4-FFF2-40B4-BE49-F238E27FC236}">
                <a16:creationId xmlns:a16="http://schemas.microsoft.com/office/drawing/2014/main" id="{6C94DD19-2E49-4E33-8389-24DAD3AE8A01}"/>
              </a:ext>
            </a:extLst>
          </p:cNvPr>
          <p:cNvSpPr txBox="1"/>
          <p:nvPr/>
        </p:nvSpPr>
        <p:spPr>
          <a:xfrm>
            <a:off x="6427701" y="1863308"/>
            <a:ext cx="2191633" cy="1015663"/>
          </a:xfrm>
          <a:prstGeom prst="rect">
            <a:avLst/>
          </a:prstGeom>
          <a:solidFill>
            <a:schemeClr val="accent2">
              <a:lumMod val="20000"/>
              <a:lumOff val="80000"/>
            </a:schemeClr>
          </a:solidFill>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GB" sz="2000" dirty="0">
                <a:solidFill>
                  <a:srgbClr val="44375E"/>
                </a:solidFill>
                <a:latin typeface="+mj-lt"/>
              </a:rPr>
              <a:t>ELG</a:t>
            </a:r>
          </a:p>
          <a:p>
            <a:pPr algn="ctr"/>
            <a:r>
              <a:rPr lang="en-GB" sz="2000" dirty="0">
                <a:solidFill>
                  <a:srgbClr val="44375E"/>
                </a:solidFill>
                <a:latin typeface="+mj-lt"/>
              </a:rPr>
              <a:t> Past and Present </a:t>
            </a:r>
          </a:p>
        </p:txBody>
      </p:sp>
      <p:sp>
        <p:nvSpPr>
          <p:cNvPr id="15" name="TextBox 14">
            <a:extLst>
              <a:ext uri="{FF2B5EF4-FFF2-40B4-BE49-F238E27FC236}">
                <a16:creationId xmlns:a16="http://schemas.microsoft.com/office/drawing/2014/main" id="{E80B46AF-A4C7-40A8-8F7B-8D3C4CCEB07B}"/>
              </a:ext>
            </a:extLst>
          </p:cNvPr>
          <p:cNvSpPr txBox="1"/>
          <p:nvPr/>
        </p:nvSpPr>
        <p:spPr>
          <a:xfrm>
            <a:off x="3801705" y="1835491"/>
            <a:ext cx="2191633" cy="1015663"/>
          </a:xfrm>
          <a:prstGeom prst="rect">
            <a:avLst/>
          </a:prstGeom>
          <a:solidFill>
            <a:schemeClr val="accent2">
              <a:lumMod val="20000"/>
              <a:lumOff val="80000"/>
            </a:schemeClr>
          </a:solidFill>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GB" sz="2000" dirty="0">
                <a:solidFill>
                  <a:srgbClr val="44375E"/>
                </a:solidFill>
                <a:latin typeface="+mj-lt"/>
              </a:rPr>
              <a:t>Development Matters Reception </a:t>
            </a:r>
          </a:p>
        </p:txBody>
      </p:sp>
      <p:sp>
        <p:nvSpPr>
          <p:cNvPr id="16" name="TextBox 15">
            <a:extLst>
              <a:ext uri="{FF2B5EF4-FFF2-40B4-BE49-F238E27FC236}">
                <a16:creationId xmlns:a16="http://schemas.microsoft.com/office/drawing/2014/main" id="{D5F5281B-CDFC-4A7A-969F-CE60D635B107}"/>
              </a:ext>
            </a:extLst>
          </p:cNvPr>
          <p:cNvSpPr txBox="1"/>
          <p:nvPr/>
        </p:nvSpPr>
        <p:spPr>
          <a:xfrm>
            <a:off x="1185943" y="1863308"/>
            <a:ext cx="2191633" cy="1015663"/>
          </a:xfrm>
          <a:prstGeom prst="rect">
            <a:avLst/>
          </a:prstGeom>
          <a:solidFill>
            <a:schemeClr val="accent2">
              <a:lumMod val="20000"/>
              <a:lumOff val="80000"/>
            </a:schemeClr>
          </a:solidFill>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GB" sz="2000" dirty="0">
                <a:solidFill>
                  <a:srgbClr val="44375E"/>
                </a:solidFill>
                <a:latin typeface="+mj-lt"/>
              </a:rPr>
              <a:t>Development Matters</a:t>
            </a:r>
          </a:p>
          <a:p>
            <a:pPr algn="ctr"/>
            <a:r>
              <a:rPr lang="en-GB" sz="2000" dirty="0">
                <a:solidFill>
                  <a:srgbClr val="44375E"/>
                </a:solidFill>
                <a:latin typeface="+mj-lt"/>
              </a:rPr>
              <a:t>Nursery</a:t>
            </a:r>
          </a:p>
        </p:txBody>
      </p:sp>
      <p:sp>
        <p:nvSpPr>
          <p:cNvPr id="8" name="TextBox 7">
            <a:extLst>
              <a:ext uri="{FF2B5EF4-FFF2-40B4-BE49-F238E27FC236}">
                <a16:creationId xmlns:a16="http://schemas.microsoft.com/office/drawing/2014/main" id="{059060F8-A011-400A-9410-12CEC2DC17C6}"/>
              </a:ext>
            </a:extLst>
          </p:cNvPr>
          <p:cNvSpPr txBox="1"/>
          <p:nvPr/>
        </p:nvSpPr>
        <p:spPr>
          <a:xfrm>
            <a:off x="1231228" y="3703460"/>
            <a:ext cx="2231840" cy="2308324"/>
          </a:xfrm>
          <a:prstGeom prst="rect">
            <a:avLst/>
          </a:prstGeom>
          <a:noFill/>
        </p:spPr>
        <p:txBody>
          <a:bodyPr wrap="square" rtlCol="0">
            <a:spAutoFit/>
          </a:bodyPr>
          <a:lstStyle/>
          <a:p>
            <a:pPr marL="171450" indent="-171450">
              <a:buFont typeface="Arial" panose="020B0604020202020204" pitchFamily="34" charset="0"/>
              <a:buChar char="•"/>
            </a:pPr>
            <a:r>
              <a:rPr lang="en-GB" sz="900" dirty="0">
                <a:solidFill>
                  <a:srgbClr val="44375E"/>
                </a:solidFill>
              </a:rPr>
              <a:t>Use all their senses in hands-on exploration of natural materials. </a:t>
            </a:r>
          </a:p>
          <a:p>
            <a:pPr marL="171450" indent="-171450">
              <a:buFont typeface="Arial" panose="020B0604020202020204" pitchFamily="34" charset="0"/>
              <a:buChar char="•"/>
            </a:pPr>
            <a:r>
              <a:rPr lang="en-GB" sz="900" dirty="0">
                <a:solidFill>
                  <a:srgbClr val="44375E"/>
                </a:solidFill>
              </a:rPr>
              <a:t>Explore collections of materials with similar and/or different properties. </a:t>
            </a:r>
          </a:p>
          <a:p>
            <a:pPr marL="171450" indent="-171450">
              <a:buFont typeface="Arial" panose="020B0604020202020204" pitchFamily="34" charset="0"/>
              <a:buChar char="•"/>
            </a:pPr>
            <a:r>
              <a:rPr lang="en-GB" sz="900" dirty="0">
                <a:solidFill>
                  <a:srgbClr val="44375E"/>
                </a:solidFill>
              </a:rPr>
              <a:t>Talk about what they see, using a wide vocabulary. </a:t>
            </a:r>
          </a:p>
          <a:p>
            <a:pPr marL="171450" indent="-171450">
              <a:buFont typeface="Arial" panose="020B0604020202020204" pitchFamily="34" charset="0"/>
              <a:buChar char="•"/>
            </a:pPr>
            <a:r>
              <a:rPr lang="en-GB" sz="900" dirty="0">
                <a:solidFill>
                  <a:srgbClr val="44375E"/>
                </a:solidFill>
              </a:rPr>
              <a:t>Begin to make sense of their own life-story and family’s history. </a:t>
            </a:r>
          </a:p>
          <a:p>
            <a:pPr marL="171450" indent="-171450">
              <a:buFont typeface="Arial" panose="020B0604020202020204" pitchFamily="34" charset="0"/>
              <a:buChar char="•"/>
            </a:pPr>
            <a:r>
              <a:rPr lang="en-GB" sz="900" dirty="0">
                <a:solidFill>
                  <a:srgbClr val="44375E"/>
                </a:solidFill>
              </a:rPr>
              <a:t>Show interest in different occupations. </a:t>
            </a:r>
          </a:p>
          <a:p>
            <a:pPr marL="171450" indent="-171450">
              <a:buFont typeface="Arial" panose="020B0604020202020204" pitchFamily="34" charset="0"/>
              <a:buChar char="•"/>
            </a:pPr>
            <a:r>
              <a:rPr lang="en-GB" sz="900" dirty="0">
                <a:solidFill>
                  <a:srgbClr val="44375E"/>
                </a:solidFill>
              </a:rPr>
              <a:t>Explore how things work. </a:t>
            </a:r>
          </a:p>
          <a:p>
            <a:pPr marL="171450" indent="-171450">
              <a:buFont typeface="Arial" panose="020B0604020202020204" pitchFamily="34" charset="0"/>
              <a:buChar char="•"/>
            </a:pPr>
            <a:r>
              <a:rPr lang="en-GB" sz="900" dirty="0">
                <a:solidFill>
                  <a:srgbClr val="44375E"/>
                </a:solidFill>
              </a:rPr>
              <a:t>Plant seeds and care for growing plants. </a:t>
            </a:r>
          </a:p>
          <a:p>
            <a:pPr marL="171450" indent="-171450">
              <a:buFont typeface="Arial" panose="020B0604020202020204" pitchFamily="34" charset="0"/>
              <a:buChar char="•"/>
            </a:pPr>
            <a:r>
              <a:rPr lang="en-GB" sz="900" dirty="0">
                <a:solidFill>
                  <a:srgbClr val="44375E"/>
                </a:solidFill>
              </a:rPr>
              <a:t>Explore and talk about different forces they can feel.</a:t>
            </a:r>
          </a:p>
        </p:txBody>
      </p:sp>
      <p:sp>
        <p:nvSpPr>
          <p:cNvPr id="9" name="TextBox 8">
            <a:extLst>
              <a:ext uri="{FF2B5EF4-FFF2-40B4-BE49-F238E27FC236}">
                <a16:creationId xmlns:a16="http://schemas.microsoft.com/office/drawing/2014/main" id="{FB9D3874-4A95-4ED9-8DE0-70BFFEC28415}"/>
              </a:ext>
            </a:extLst>
          </p:cNvPr>
          <p:cNvSpPr txBox="1"/>
          <p:nvPr/>
        </p:nvSpPr>
        <p:spPr>
          <a:xfrm>
            <a:off x="6108899" y="4394600"/>
            <a:ext cx="2108226" cy="2308324"/>
          </a:xfrm>
          <a:prstGeom prst="rect">
            <a:avLst/>
          </a:prstGeom>
          <a:noFill/>
        </p:spPr>
        <p:txBody>
          <a:bodyPr wrap="square" rtlCol="0">
            <a:spAutoFit/>
          </a:bodyPr>
          <a:lstStyle/>
          <a:p>
            <a:endParaRPr lang="en-GB" dirty="0"/>
          </a:p>
        </p:txBody>
      </p:sp>
      <p:sp>
        <p:nvSpPr>
          <p:cNvPr id="10" name="TextBox 9">
            <a:extLst>
              <a:ext uri="{FF2B5EF4-FFF2-40B4-BE49-F238E27FC236}">
                <a16:creationId xmlns:a16="http://schemas.microsoft.com/office/drawing/2014/main" id="{EA761F75-078C-421D-91EC-883EE3B17589}"/>
              </a:ext>
            </a:extLst>
          </p:cNvPr>
          <p:cNvSpPr txBox="1"/>
          <p:nvPr/>
        </p:nvSpPr>
        <p:spPr>
          <a:xfrm>
            <a:off x="3801705" y="3804471"/>
            <a:ext cx="2191633" cy="2308324"/>
          </a:xfrm>
          <a:prstGeom prst="rect">
            <a:avLst/>
          </a:prstGeom>
          <a:noFill/>
        </p:spPr>
        <p:txBody>
          <a:bodyPr wrap="square" rtlCol="0">
            <a:spAutoFit/>
          </a:bodyPr>
          <a:lstStyle/>
          <a:p>
            <a:pPr marL="171450" indent="-171450">
              <a:buFont typeface="Arial" panose="020B0604020202020204" pitchFamily="34" charset="0"/>
              <a:buChar char="•"/>
            </a:pPr>
            <a:r>
              <a:rPr lang="en-GB" sz="900" dirty="0">
                <a:solidFill>
                  <a:srgbClr val="44375E"/>
                </a:solidFill>
              </a:rPr>
              <a:t>Talk about members of their immediate family and community. </a:t>
            </a:r>
          </a:p>
          <a:p>
            <a:pPr marL="171450" indent="-171450">
              <a:buFont typeface="Arial" panose="020B0604020202020204" pitchFamily="34" charset="0"/>
              <a:buChar char="•"/>
            </a:pPr>
            <a:r>
              <a:rPr lang="en-GB" sz="900" dirty="0">
                <a:solidFill>
                  <a:srgbClr val="44375E"/>
                </a:solidFill>
              </a:rPr>
              <a:t>Name and describe people who are familiar to them. </a:t>
            </a:r>
          </a:p>
          <a:p>
            <a:pPr marL="171450" indent="-171450">
              <a:buFont typeface="Arial" panose="020B0604020202020204" pitchFamily="34" charset="0"/>
              <a:buChar char="•"/>
            </a:pPr>
            <a:r>
              <a:rPr lang="en-GB" sz="900" dirty="0">
                <a:solidFill>
                  <a:srgbClr val="44375E"/>
                </a:solidFill>
              </a:rPr>
              <a:t>Comment on images of familiar situations in the past. </a:t>
            </a:r>
          </a:p>
          <a:p>
            <a:pPr marL="171450" indent="-171450">
              <a:buFont typeface="Arial" panose="020B0604020202020204" pitchFamily="34" charset="0"/>
              <a:buChar char="•"/>
            </a:pPr>
            <a:r>
              <a:rPr lang="en-GB" sz="900" dirty="0">
                <a:solidFill>
                  <a:srgbClr val="44375E"/>
                </a:solidFill>
              </a:rPr>
              <a:t>Compare and contrast characters from stories, including figures from the past. </a:t>
            </a:r>
          </a:p>
          <a:p>
            <a:pPr marL="171450" indent="-171450">
              <a:buFont typeface="Arial" panose="020B0604020202020204" pitchFamily="34" charset="0"/>
              <a:buChar char="•"/>
            </a:pPr>
            <a:r>
              <a:rPr lang="en-GB" sz="900" dirty="0">
                <a:solidFill>
                  <a:srgbClr val="44375E"/>
                </a:solidFill>
              </a:rPr>
              <a:t>Draw information from a simple map. </a:t>
            </a:r>
          </a:p>
          <a:p>
            <a:pPr marL="171450" indent="-171450">
              <a:buFont typeface="Arial" panose="020B0604020202020204" pitchFamily="34" charset="0"/>
              <a:buChar char="•"/>
            </a:pPr>
            <a:r>
              <a:rPr lang="en-GB" sz="900" dirty="0">
                <a:solidFill>
                  <a:srgbClr val="44375E"/>
                </a:solidFill>
              </a:rPr>
              <a:t>Understand that some places are special to members of their community. </a:t>
            </a:r>
          </a:p>
          <a:p>
            <a:pPr marL="171450" indent="-171450">
              <a:buFont typeface="Arial" panose="020B0604020202020204" pitchFamily="34" charset="0"/>
              <a:buChar char="•"/>
            </a:pPr>
            <a:r>
              <a:rPr lang="en-GB" sz="900" dirty="0">
                <a:solidFill>
                  <a:srgbClr val="44375E"/>
                </a:solidFill>
              </a:rPr>
              <a:t>Explore the natural world around them.</a:t>
            </a:r>
          </a:p>
        </p:txBody>
      </p:sp>
      <p:sp>
        <p:nvSpPr>
          <p:cNvPr id="11" name="TextBox 10">
            <a:extLst>
              <a:ext uri="{FF2B5EF4-FFF2-40B4-BE49-F238E27FC236}">
                <a16:creationId xmlns:a16="http://schemas.microsoft.com/office/drawing/2014/main" id="{40CBE977-261D-4276-BE82-E3E272C141E9}"/>
              </a:ext>
            </a:extLst>
          </p:cNvPr>
          <p:cNvSpPr txBox="1"/>
          <p:nvPr/>
        </p:nvSpPr>
        <p:spPr>
          <a:xfrm>
            <a:off x="6427701" y="3804471"/>
            <a:ext cx="2187381" cy="2031325"/>
          </a:xfrm>
          <a:prstGeom prst="rect">
            <a:avLst/>
          </a:prstGeom>
          <a:noFill/>
        </p:spPr>
        <p:txBody>
          <a:bodyPr wrap="square" rtlCol="0">
            <a:spAutoFit/>
          </a:bodyPr>
          <a:lstStyle/>
          <a:p>
            <a:r>
              <a:rPr lang="en-GB" sz="900" dirty="0">
                <a:solidFill>
                  <a:srgbClr val="44375E"/>
                </a:solidFill>
              </a:rPr>
              <a:t>Children at the expected level of development will:-</a:t>
            </a:r>
          </a:p>
          <a:p>
            <a:pPr marL="171450" indent="-171450">
              <a:buFont typeface="Arial" panose="020B0604020202020204" pitchFamily="34" charset="0"/>
              <a:buChar char="•"/>
            </a:pPr>
            <a:r>
              <a:rPr lang="en-GB" sz="900" dirty="0">
                <a:solidFill>
                  <a:srgbClr val="44375E"/>
                </a:solidFill>
              </a:rPr>
              <a:t>Talk about the lives of the people around them and their roles in society</a:t>
            </a:r>
          </a:p>
          <a:p>
            <a:pPr marL="171450" indent="-171450">
              <a:buFont typeface="Arial" panose="020B0604020202020204" pitchFamily="34" charset="0"/>
              <a:buChar char="•"/>
            </a:pPr>
            <a:r>
              <a:rPr lang="en-GB" sz="900" dirty="0">
                <a:solidFill>
                  <a:srgbClr val="44375E"/>
                </a:solidFill>
              </a:rPr>
              <a:t>Know some similarities and differences between things in the past and now, drawing on their experiences and what has been read in class</a:t>
            </a:r>
          </a:p>
          <a:p>
            <a:pPr marL="171450" indent="-171450">
              <a:buFont typeface="Arial" panose="020B0604020202020204" pitchFamily="34" charset="0"/>
              <a:buChar char="•"/>
            </a:pPr>
            <a:r>
              <a:rPr lang="en-GB" sz="900" dirty="0">
                <a:solidFill>
                  <a:srgbClr val="44375E"/>
                </a:solidFill>
              </a:rPr>
              <a:t>Understand the past through settings, characters and events encountered in books read in class and storytelling</a:t>
            </a:r>
          </a:p>
        </p:txBody>
      </p:sp>
    </p:spTree>
    <p:extLst>
      <p:ext uri="{BB962C8B-B14F-4D97-AF65-F5344CB8AC3E}">
        <p14:creationId xmlns:p14="http://schemas.microsoft.com/office/powerpoint/2010/main" val="32463821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1">
            <a:extLst>
              <a:ext uri="{FF2B5EF4-FFF2-40B4-BE49-F238E27FC236}">
                <a16:creationId xmlns:a16="http://schemas.microsoft.com/office/drawing/2014/main" id="{6B9B7142-C494-78C7-0CFC-B85C6BFD8DED}"/>
              </a:ext>
            </a:extLst>
          </p:cNvPr>
          <p:cNvSpPr txBox="1">
            <a:spLocks/>
          </p:cNvSpPr>
          <p:nvPr/>
        </p:nvSpPr>
        <p:spPr>
          <a:xfrm>
            <a:off x="5026024" y="6576695"/>
            <a:ext cx="4872990" cy="281305"/>
          </a:xfrm>
          <a:prstGeom prst="rect">
            <a:avLst/>
          </a:prstGeom>
        </p:spPr>
        <p:txBody>
          <a:bodyPr vert="horz" wrap="square" lIns="91440" tIns="45720" rIns="91440" bIns="45720" rtlCol="0">
            <a:noAutofit/>
          </a:bodyPr>
          <a:lstStyle/>
          <a:p>
            <a:pPr algn="r">
              <a:lnSpc>
                <a:spcPct val="120000"/>
              </a:lnSpc>
              <a:spcAft>
                <a:spcPts val="1200"/>
              </a:spcAft>
            </a:pPr>
            <a:r>
              <a:rPr lang="en-US" sz="1000" kern="1200" dirty="0">
                <a:solidFill>
                  <a:schemeClr val="tx2"/>
                </a:solidFill>
                <a:effectLst/>
                <a:latin typeface="United Curriculum" pitchFamily="50" charset="0"/>
                <a:ea typeface="Calibri" panose="020F0502020204030204" pitchFamily="34" charset="0"/>
                <a:cs typeface="Times New Roman" panose="02020603050405020304" pitchFamily="18" charset="0"/>
              </a:rPr>
              <a:t> </a:t>
            </a:r>
            <a:endParaRPr lang="en-GB" sz="1100" dirty="0">
              <a:solidFill>
                <a:schemeClr val="tx2"/>
              </a:solidFill>
              <a:effectLst/>
              <a:latin typeface="United Curriculum" pitchFamily="50" charset="0"/>
              <a:ea typeface="Calibri" panose="020F0502020204030204" pitchFamily="34" charset="0"/>
              <a:cs typeface="Times New Roman" panose="02020603050405020304" pitchFamily="18" charset="0"/>
            </a:endParaRPr>
          </a:p>
        </p:txBody>
      </p:sp>
      <p:sp>
        <p:nvSpPr>
          <p:cNvPr id="24" name="Freeform: Shape 23">
            <a:extLst>
              <a:ext uri="{FF2B5EF4-FFF2-40B4-BE49-F238E27FC236}">
                <a16:creationId xmlns:a16="http://schemas.microsoft.com/office/drawing/2014/main" id="{3003C2D6-7463-2227-0B15-C40C3549448B}"/>
              </a:ext>
            </a:extLst>
          </p:cNvPr>
          <p:cNvSpPr/>
          <p:nvPr/>
        </p:nvSpPr>
        <p:spPr>
          <a:xfrm>
            <a:off x="5768658" y="5026515"/>
            <a:ext cx="5657" cy="44371"/>
          </a:xfrm>
          <a:custGeom>
            <a:avLst/>
            <a:gdLst>
              <a:gd name="connsiteX0" fmla="*/ 0 w 5657"/>
              <a:gd name="connsiteY0" fmla="*/ 0 h 44371"/>
              <a:gd name="connsiteX1" fmla="*/ 5657 w 5657"/>
              <a:gd name="connsiteY1" fmla="*/ 0 h 44371"/>
              <a:gd name="connsiteX2" fmla="*/ 5657 w 5657"/>
              <a:gd name="connsiteY2" fmla="*/ 44371 h 44371"/>
              <a:gd name="connsiteX3" fmla="*/ 0 w 5657"/>
              <a:gd name="connsiteY3" fmla="*/ 44371 h 44371"/>
            </a:gdLst>
            <a:ahLst/>
            <a:cxnLst>
              <a:cxn ang="0">
                <a:pos x="connsiteX0" y="connsiteY0"/>
              </a:cxn>
              <a:cxn ang="0">
                <a:pos x="connsiteX1" y="connsiteY1"/>
              </a:cxn>
              <a:cxn ang="0">
                <a:pos x="connsiteX2" y="connsiteY2"/>
              </a:cxn>
              <a:cxn ang="0">
                <a:pos x="connsiteX3" y="connsiteY3"/>
              </a:cxn>
            </a:cxnLst>
            <a:rect l="l" t="t" r="r" b="b"/>
            <a:pathLst>
              <a:path w="5657" h="44371">
                <a:moveTo>
                  <a:pt x="0" y="0"/>
                </a:moveTo>
                <a:lnTo>
                  <a:pt x="5657" y="0"/>
                </a:lnTo>
                <a:lnTo>
                  <a:pt x="5657" y="44371"/>
                </a:lnTo>
                <a:lnTo>
                  <a:pt x="0" y="44371"/>
                </a:lnTo>
                <a:close/>
              </a:path>
            </a:pathLst>
          </a:custGeom>
          <a:solidFill>
            <a:srgbClr val="FFFFFF"/>
          </a:solidFill>
          <a:ln w="11092" cap="flat">
            <a:noFill/>
            <a:prstDash val="solid"/>
            <a:miter/>
          </a:ln>
        </p:spPr>
        <p:txBody>
          <a:bodyPr rtlCol="0" anchor="ctr"/>
          <a:lstStyle/>
          <a:p>
            <a:endParaRPr lang="en-GB"/>
          </a:p>
        </p:txBody>
      </p:sp>
      <p:sp>
        <p:nvSpPr>
          <p:cNvPr id="62" name="TextBox 61">
            <a:extLst>
              <a:ext uri="{FF2B5EF4-FFF2-40B4-BE49-F238E27FC236}">
                <a16:creationId xmlns:a16="http://schemas.microsoft.com/office/drawing/2014/main" id="{5096ECA1-B4A2-9CBB-C54A-83FE9E8691D6}"/>
              </a:ext>
            </a:extLst>
          </p:cNvPr>
          <p:cNvSpPr txBox="1"/>
          <p:nvPr/>
        </p:nvSpPr>
        <p:spPr>
          <a:xfrm>
            <a:off x="833924" y="1309836"/>
            <a:ext cx="704039" cy="338554"/>
          </a:xfrm>
          <a:prstGeom prst="rect">
            <a:avLst/>
          </a:prstGeom>
          <a:noFill/>
        </p:spPr>
        <p:txBody>
          <a:bodyPr wrap="none" rtlCol="0">
            <a:spAutoFit/>
          </a:bodyPr>
          <a:lstStyle/>
          <a:p>
            <a:pPr algn="ctr"/>
            <a:r>
              <a:rPr lang="en-GB" sz="1600" spc="0" baseline="0" dirty="0">
                <a:ln w="1569" cap="flat">
                  <a:solidFill>
                    <a:srgbClr val="FFFFFF"/>
                  </a:solidFill>
                  <a:miter/>
                </a:ln>
                <a:solidFill>
                  <a:srgbClr val="FFFFFF"/>
                </a:solidFill>
                <a:latin typeface="Arial Rounded MT Bold" panose="020F0704030504030204" pitchFamily="34" charset="0"/>
                <a:sym typeface="United Curriculum"/>
                <a:rtl val="0"/>
              </a:rPr>
              <a:t>N 3-4</a:t>
            </a:r>
          </a:p>
        </p:txBody>
      </p:sp>
      <p:sp>
        <p:nvSpPr>
          <p:cNvPr id="69" name="TextBox 68">
            <a:extLst>
              <a:ext uri="{FF2B5EF4-FFF2-40B4-BE49-F238E27FC236}">
                <a16:creationId xmlns:a16="http://schemas.microsoft.com/office/drawing/2014/main" id="{98259B73-26C3-86C3-349C-73034D47D263}"/>
              </a:ext>
            </a:extLst>
          </p:cNvPr>
          <p:cNvSpPr txBox="1"/>
          <p:nvPr/>
        </p:nvSpPr>
        <p:spPr>
          <a:xfrm>
            <a:off x="1500350" y="5427009"/>
            <a:ext cx="635109" cy="584775"/>
          </a:xfrm>
          <a:prstGeom prst="rect">
            <a:avLst/>
          </a:prstGeom>
          <a:noFill/>
        </p:spPr>
        <p:txBody>
          <a:bodyPr wrap="none" rtlCol="0">
            <a:spAutoFit/>
          </a:bodyPr>
          <a:lstStyle/>
          <a:p>
            <a:pPr algn="ctr"/>
            <a:r>
              <a:rPr lang="en-GB" sz="1600" spc="0" baseline="0" dirty="0">
                <a:ln w="1569" cap="flat">
                  <a:solidFill>
                    <a:srgbClr val="FFFFFF"/>
                  </a:solidFill>
                  <a:miter/>
                </a:ln>
                <a:solidFill>
                  <a:srgbClr val="FFFFFF"/>
                </a:solidFill>
                <a:latin typeface="Arial Rounded MT Bold" panose="020F0704030504030204" pitchFamily="34" charset="0"/>
                <a:sym typeface="United Curriculum"/>
                <a:rtl val="0"/>
              </a:rPr>
              <a:t>Year</a:t>
            </a:r>
          </a:p>
          <a:p>
            <a:pPr algn="ctr"/>
            <a:r>
              <a:rPr lang="en-GB" sz="1600" spc="0" baseline="0" dirty="0">
                <a:ln w="1569" cap="flat">
                  <a:solidFill>
                    <a:srgbClr val="FFFFFF"/>
                  </a:solidFill>
                  <a:miter/>
                </a:ln>
                <a:solidFill>
                  <a:srgbClr val="FFFFFF"/>
                </a:solidFill>
                <a:latin typeface="Arial Rounded MT Bold" panose="020F0704030504030204" pitchFamily="34" charset="0"/>
                <a:sym typeface="United Curriculum"/>
                <a:rtl val="0"/>
              </a:rPr>
              <a:t>1</a:t>
            </a:r>
          </a:p>
        </p:txBody>
      </p:sp>
      <p:sp>
        <p:nvSpPr>
          <p:cNvPr id="89" name="TextBox 88">
            <a:extLst>
              <a:ext uri="{FF2B5EF4-FFF2-40B4-BE49-F238E27FC236}">
                <a16:creationId xmlns:a16="http://schemas.microsoft.com/office/drawing/2014/main" id="{1550B725-3912-7262-289B-882EF90B3FD5}"/>
              </a:ext>
            </a:extLst>
          </p:cNvPr>
          <p:cNvSpPr txBox="1"/>
          <p:nvPr/>
        </p:nvSpPr>
        <p:spPr>
          <a:xfrm>
            <a:off x="5274821" y="1493107"/>
            <a:ext cx="635110" cy="584775"/>
          </a:xfrm>
          <a:prstGeom prst="rect">
            <a:avLst/>
          </a:prstGeom>
          <a:noFill/>
        </p:spPr>
        <p:txBody>
          <a:bodyPr wrap="none" rtlCol="0">
            <a:spAutoFit/>
          </a:bodyPr>
          <a:lstStyle/>
          <a:p>
            <a:pPr algn="ctr"/>
            <a:r>
              <a:rPr lang="en-GB" sz="1600" spc="0" baseline="0" dirty="0">
                <a:ln w="1569" cap="flat">
                  <a:solidFill>
                    <a:srgbClr val="FFFFFF"/>
                  </a:solidFill>
                  <a:miter/>
                </a:ln>
                <a:solidFill>
                  <a:srgbClr val="FFFFFF"/>
                </a:solidFill>
                <a:latin typeface="Arial Rounded MT Bold" panose="020F0704030504030204" pitchFamily="34" charset="0"/>
                <a:sym typeface="United Curriculum"/>
                <a:rtl val="0"/>
              </a:rPr>
              <a:t>Year</a:t>
            </a:r>
          </a:p>
          <a:p>
            <a:pPr algn="ctr"/>
            <a:r>
              <a:rPr lang="en-GB" sz="1600" spc="0" baseline="0" dirty="0">
                <a:ln w="1569" cap="flat">
                  <a:solidFill>
                    <a:srgbClr val="FFFFFF"/>
                  </a:solidFill>
                  <a:miter/>
                </a:ln>
                <a:solidFill>
                  <a:srgbClr val="FFFFFF"/>
                </a:solidFill>
                <a:latin typeface="Arial Rounded MT Bold" panose="020F0704030504030204" pitchFamily="34" charset="0"/>
                <a:sym typeface="United Curriculum"/>
                <a:rtl val="0"/>
              </a:rPr>
              <a:t>4</a:t>
            </a:r>
          </a:p>
        </p:txBody>
      </p:sp>
      <p:sp>
        <p:nvSpPr>
          <p:cNvPr id="96" name="TextBox 95">
            <a:extLst>
              <a:ext uri="{FF2B5EF4-FFF2-40B4-BE49-F238E27FC236}">
                <a16:creationId xmlns:a16="http://schemas.microsoft.com/office/drawing/2014/main" id="{88226996-3B22-28B3-E1F2-380E176EA805}"/>
              </a:ext>
            </a:extLst>
          </p:cNvPr>
          <p:cNvSpPr txBox="1"/>
          <p:nvPr/>
        </p:nvSpPr>
        <p:spPr>
          <a:xfrm>
            <a:off x="6536943" y="5417648"/>
            <a:ext cx="635110" cy="584775"/>
          </a:xfrm>
          <a:prstGeom prst="rect">
            <a:avLst/>
          </a:prstGeom>
          <a:noFill/>
        </p:spPr>
        <p:txBody>
          <a:bodyPr wrap="none" rtlCol="0">
            <a:spAutoFit/>
          </a:bodyPr>
          <a:lstStyle/>
          <a:p>
            <a:pPr algn="ctr"/>
            <a:r>
              <a:rPr lang="en-GB" sz="1600" dirty="0">
                <a:ln w="1569" cap="flat">
                  <a:solidFill>
                    <a:srgbClr val="FFFFFF"/>
                  </a:solidFill>
                  <a:miter/>
                </a:ln>
                <a:solidFill>
                  <a:srgbClr val="FFFFFF"/>
                </a:solidFill>
                <a:latin typeface="Arial Rounded MT Bold" panose="020F0704030504030204" pitchFamily="34" charset="0"/>
                <a:sym typeface="ABeeZee"/>
                <a:rtl val="0"/>
              </a:rPr>
              <a:t>Ye</a:t>
            </a:r>
            <a:r>
              <a:rPr lang="en-GB" sz="1600" spc="0" baseline="0" dirty="0">
                <a:ln w="1569" cap="flat">
                  <a:solidFill>
                    <a:srgbClr val="FFFFFF"/>
                  </a:solidFill>
                  <a:miter/>
                </a:ln>
                <a:solidFill>
                  <a:srgbClr val="FFFFFF"/>
                </a:solidFill>
                <a:latin typeface="Arial Rounded MT Bold" panose="020F0704030504030204" pitchFamily="34" charset="0"/>
                <a:sym typeface="ABeeZee"/>
                <a:rtl val="0"/>
              </a:rPr>
              <a:t>ar</a:t>
            </a:r>
          </a:p>
          <a:p>
            <a:pPr algn="ctr"/>
            <a:r>
              <a:rPr lang="en-GB" sz="1600" spc="0" baseline="0" dirty="0">
                <a:ln w="1569" cap="flat">
                  <a:solidFill>
                    <a:srgbClr val="FFFFFF"/>
                  </a:solidFill>
                  <a:miter/>
                </a:ln>
                <a:solidFill>
                  <a:srgbClr val="FFFFFF"/>
                </a:solidFill>
                <a:latin typeface="Arial Rounded MT Bold" panose="020F0704030504030204" pitchFamily="34" charset="0"/>
                <a:sym typeface="ABeeZee"/>
                <a:rtl val="0"/>
              </a:rPr>
              <a:t>5</a:t>
            </a:r>
          </a:p>
        </p:txBody>
      </p:sp>
      <p:sp>
        <p:nvSpPr>
          <p:cNvPr id="98" name="TextBox 97">
            <a:extLst>
              <a:ext uri="{FF2B5EF4-FFF2-40B4-BE49-F238E27FC236}">
                <a16:creationId xmlns:a16="http://schemas.microsoft.com/office/drawing/2014/main" id="{0F3B352B-366C-5488-F31C-4304B9A64A71}"/>
              </a:ext>
            </a:extLst>
          </p:cNvPr>
          <p:cNvSpPr txBox="1"/>
          <p:nvPr/>
        </p:nvSpPr>
        <p:spPr>
          <a:xfrm>
            <a:off x="8283209" y="5771148"/>
            <a:ext cx="884656" cy="461665"/>
          </a:xfrm>
          <a:prstGeom prst="rect">
            <a:avLst/>
          </a:prstGeom>
          <a:noFill/>
        </p:spPr>
        <p:txBody>
          <a:bodyPr wrap="square" rtlCol="0">
            <a:spAutoFit/>
          </a:bodyPr>
          <a:lstStyle/>
          <a:p>
            <a:pPr algn="ctr"/>
            <a:r>
              <a:rPr lang="en-GB" sz="1200" spc="0" baseline="0" dirty="0">
                <a:ln w="1569" cap="flat">
                  <a:solidFill>
                    <a:srgbClr val="FFFFFF"/>
                  </a:solidFill>
                  <a:miter/>
                </a:ln>
                <a:solidFill>
                  <a:srgbClr val="FFFFFF"/>
                </a:solidFill>
                <a:latin typeface="Arial Rounded MT Bold" panose="020F0704030504030204" pitchFamily="34" charset="0"/>
                <a:sym typeface="ABeeZee"/>
                <a:rtl val="0"/>
              </a:rPr>
              <a:t>Key Stage 3</a:t>
            </a:r>
          </a:p>
        </p:txBody>
      </p:sp>
      <p:pic>
        <p:nvPicPr>
          <p:cNvPr id="81" name="Picture 80">
            <a:extLst>
              <a:ext uri="{FF2B5EF4-FFF2-40B4-BE49-F238E27FC236}">
                <a16:creationId xmlns:a16="http://schemas.microsoft.com/office/drawing/2014/main" id="{B1CB9F86-4649-4C25-B8AF-78AD3AFF5E2D}"/>
              </a:ext>
            </a:extLst>
          </p:cNvPr>
          <p:cNvPicPr/>
          <p:nvPr/>
        </p:nvPicPr>
        <p:blipFill rotWithShape="1">
          <a:blip r:embed="rId2"/>
          <a:srcRect l="7807" t="7443" r="8178" b="10090"/>
          <a:stretch/>
        </p:blipFill>
        <p:spPr>
          <a:xfrm>
            <a:off x="8615082" y="12289"/>
            <a:ext cx="884656" cy="825513"/>
          </a:xfrm>
          <a:prstGeom prst="ellipse">
            <a:avLst/>
          </a:prstGeom>
          <a:ln>
            <a:noFill/>
          </a:ln>
          <a:effectLst>
            <a:softEdge rad="112500"/>
          </a:effectLst>
        </p:spPr>
      </p:pic>
      <p:sp>
        <p:nvSpPr>
          <p:cNvPr id="9" name="TextBox 8">
            <a:extLst>
              <a:ext uri="{FF2B5EF4-FFF2-40B4-BE49-F238E27FC236}">
                <a16:creationId xmlns:a16="http://schemas.microsoft.com/office/drawing/2014/main" id="{FB9D3874-4A95-4ED9-8DE0-70BFFEC28415}"/>
              </a:ext>
            </a:extLst>
          </p:cNvPr>
          <p:cNvSpPr txBox="1"/>
          <p:nvPr/>
        </p:nvSpPr>
        <p:spPr>
          <a:xfrm>
            <a:off x="6108899" y="4394600"/>
            <a:ext cx="2108226" cy="2308324"/>
          </a:xfrm>
          <a:prstGeom prst="rect">
            <a:avLst/>
          </a:prstGeom>
          <a:noFill/>
        </p:spPr>
        <p:txBody>
          <a:bodyPr wrap="square" rtlCol="0">
            <a:spAutoFit/>
          </a:bodyPr>
          <a:lstStyle/>
          <a:p>
            <a:endParaRPr lang="en-GB" dirty="0"/>
          </a:p>
        </p:txBody>
      </p:sp>
      <p:sp>
        <p:nvSpPr>
          <p:cNvPr id="5" name="TextBox 4">
            <a:extLst>
              <a:ext uri="{FF2B5EF4-FFF2-40B4-BE49-F238E27FC236}">
                <a16:creationId xmlns:a16="http://schemas.microsoft.com/office/drawing/2014/main" id="{DC491752-CD37-4B1F-AC03-62AD326E4C72}"/>
              </a:ext>
            </a:extLst>
          </p:cNvPr>
          <p:cNvSpPr txBox="1"/>
          <p:nvPr/>
        </p:nvSpPr>
        <p:spPr>
          <a:xfrm>
            <a:off x="1185943" y="294830"/>
            <a:ext cx="6552994" cy="461665"/>
          </a:xfrm>
          <a:prstGeom prst="rect">
            <a:avLst/>
          </a:prstGeom>
          <a:noFill/>
        </p:spPr>
        <p:txBody>
          <a:bodyPr wrap="square" rtlCol="0">
            <a:spAutoFit/>
          </a:bodyPr>
          <a:lstStyle/>
          <a:p>
            <a:pPr algn="ctr"/>
            <a:r>
              <a:rPr lang="en-GB" sz="2400" dirty="0">
                <a:solidFill>
                  <a:srgbClr val="44375E"/>
                </a:solidFill>
              </a:rPr>
              <a:t>Key Stage 2 – Year 6</a:t>
            </a:r>
          </a:p>
        </p:txBody>
      </p:sp>
      <p:graphicFrame>
        <p:nvGraphicFramePr>
          <p:cNvPr id="8" name="Table 7">
            <a:extLst>
              <a:ext uri="{FF2B5EF4-FFF2-40B4-BE49-F238E27FC236}">
                <a16:creationId xmlns:a16="http://schemas.microsoft.com/office/drawing/2014/main" id="{AF2EB28A-353A-40D3-9B0A-A3D21D66254B}"/>
              </a:ext>
            </a:extLst>
          </p:cNvPr>
          <p:cNvGraphicFramePr>
            <a:graphicFrameLocks noGrp="1"/>
          </p:cNvGraphicFramePr>
          <p:nvPr>
            <p:extLst>
              <p:ext uri="{D42A27DB-BD31-4B8C-83A1-F6EECF244321}">
                <p14:modId xmlns:p14="http://schemas.microsoft.com/office/powerpoint/2010/main" val="3859971768"/>
              </p:ext>
            </p:extLst>
          </p:nvPr>
        </p:nvGraphicFramePr>
        <p:xfrm>
          <a:off x="287188" y="1031770"/>
          <a:ext cx="9333249" cy="4980012"/>
        </p:xfrm>
        <a:graphic>
          <a:graphicData uri="http://schemas.openxmlformats.org/drawingml/2006/table">
            <a:tbl>
              <a:tblPr firstRow="1" bandRow="1">
                <a:tableStyleId>{8A107856-5554-42FB-B03E-39F5DBC370BA}</a:tableStyleId>
              </a:tblPr>
              <a:tblGrid>
                <a:gridCol w="655414">
                  <a:extLst>
                    <a:ext uri="{9D8B030D-6E8A-4147-A177-3AD203B41FA5}">
                      <a16:colId xmlns:a16="http://schemas.microsoft.com/office/drawing/2014/main" val="3993469012"/>
                    </a:ext>
                  </a:extLst>
                </a:gridCol>
                <a:gridCol w="1092386">
                  <a:extLst>
                    <a:ext uri="{9D8B030D-6E8A-4147-A177-3AD203B41FA5}">
                      <a16:colId xmlns:a16="http://schemas.microsoft.com/office/drawing/2014/main" val="62550763"/>
                    </a:ext>
                  </a:extLst>
                </a:gridCol>
                <a:gridCol w="1013012">
                  <a:extLst>
                    <a:ext uri="{9D8B030D-6E8A-4147-A177-3AD203B41FA5}">
                      <a16:colId xmlns:a16="http://schemas.microsoft.com/office/drawing/2014/main" val="1504996340"/>
                    </a:ext>
                  </a:extLst>
                </a:gridCol>
                <a:gridCol w="4401671">
                  <a:extLst>
                    <a:ext uri="{9D8B030D-6E8A-4147-A177-3AD203B41FA5}">
                      <a16:colId xmlns:a16="http://schemas.microsoft.com/office/drawing/2014/main" val="1503854659"/>
                    </a:ext>
                  </a:extLst>
                </a:gridCol>
                <a:gridCol w="2170766">
                  <a:extLst>
                    <a:ext uri="{9D8B030D-6E8A-4147-A177-3AD203B41FA5}">
                      <a16:colId xmlns:a16="http://schemas.microsoft.com/office/drawing/2014/main" val="799716772"/>
                    </a:ext>
                  </a:extLst>
                </a:gridCol>
              </a:tblGrid>
              <a:tr h="781338">
                <a:tc>
                  <a:txBody>
                    <a:bodyPr/>
                    <a:lstStyle/>
                    <a:p>
                      <a:pPr algn="ctr">
                        <a:lnSpc>
                          <a:spcPct val="107000"/>
                        </a:lnSpc>
                        <a:spcAft>
                          <a:spcPts val="0"/>
                        </a:spcAft>
                      </a:pPr>
                      <a:r>
                        <a:rPr lang="en-GB" sz="1000" b="1" dirty="0">
                          <a:effectLst/>
                          <a:latin typeface="+mj-lt"/>
                          <a:ea typeface="Calibri" panose="020F0502020204030204" pitchFamily="34" charset="0"/>
                          <a:cs typeface="Times New Roman" panose="02020603050405020304" pitchFamily="18" charset="0"/>
                        </a:rPr>
                        <a:t>Term</a:t>
                      </a:r>
                      <a:endParaRPr lang="en-GB" sz="1100" dirty="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1000" b="1" dirty="0">
                          <a:effectLst/>
                          <a:latin typeface="+mj-lt"/>
                          <a:ea typeface="Calibri" panose="020F0502020204030204" pitchFamily="34" charset="0"/>
                          <a:cs typeface="Times New Roman" panose="02020603050405020304" pitchFamily="18" charset="0"/>
                        </a:rPr>
                        <a:t>NC objectives</a:t>
                      </a:r>
                      <a:endParaRPr lang="en-GB" sz="1100" dirty="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1000" b="1" dirty="0">
                          <a:effectLst/>
                          <a:latin typeface="+mj-lt"/>
                          <a:ea typeface="Calibri" panose="020F0502020204030204" pitchFamily="34" charset="0"/>
                          <a:cs typeface="Times New Roman" panose="02020603050405020304" pitchFamily="18" charset="0"/>
                        </a:rPr>
                        <a:t>The Big Idea</a:t>
                      </a:r>
                      <a:endParaRPr lang="en-GB" sz="1100" dirty="0">
                        <a:effectLst/>
                        <a:latin typeface="+mj-lt"/>
                        <a:ea typeface="Calibri" panose="020F0502020204030204" pitchFamily="34" charset="0"/>
                        <a:cs typeface="Times New Roman" panose="02020603050405020304" pitchFamily="18" charset="0"/>
                      </a:endParaRPr>
                    </a:p>
                    <a:p>
                      <a:pPr algn="ctr">
                        <a:lnSpc>
                          <a:spcPct val="107000"/>
                        </a:lnSpc>
                        <a:spcAft>
                          <a:spcPts val="0"/>
                        </a:spcAft>
                      </a:pPr>
                      <a:r>
                        <a:rPr lang="en-GB" sz="1000" b="1" dirty="0">
                          <a:effectLst/>
                          <a:latin typeface="+mj-lt"/>
                          <a:ea typeface="Calibri" panose="020F0502020204030204" pitchFamily="34" charset="0"/>
                          <a:cs typeface="Times New Roman" panose="02020603050405020304" pitchFamily="18" charset="0"/>
                        </a:rPr>
                        <a:t> </a:t>
                      </a:r>
                      <a:endParaRPr lang="en-GB" sz="1100" dirty="0">
                        <a:effectLst/>
                        <a:latin typeface="+mj-lt"/>
                        <a:ea typeface="Calibri" panose="020F0502020204030204" pitchFamily="34" charset="0"/>
                        <a:cs typeface="Times New Roman" panose="02020603050405020304" pitchFamily="18" charset="0"/>
                      </a:endParaRPr>
                    </a:p>
                    <a:p>
                      <a:pPr algn="ctr">
                        <a:lnSpc>
                          <a:spcPct val="107000"/>
                        </a:lnSpc>
                        <a:spcAft>
                          <a:spcPts val="0"/>
                        </a:spcAft>
                      </a:pPr>
                      <a:r>
                        <a:rPr lang="en-GB" sz="1000" b="1" dirty="0">
                          <a:effectLst/>
                          <a:latin typeface="+mj-lt"/>
                          <a:ea typeface="Calibri" panose="020F0502020204030204" pitchFamily="34" charset="0"/>
                          <a:cs typeface="Times New Roman" panose="02020603050405020304" pitchFamily="18" charset="0"/>
                        </a:rPr>
                        <a:t>Substantive Concepts</a:t>
                      </a:r>
                      <a:endParaRPr lang="en-GB" sz="1100" dirty="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1000" b="1" dirty="0">
                          <a:effectLst/>
                          <a:latin typeface="+mj-lt"/>
                          <a:ea typeface="Calibri" panose="020F0502020204030204" pitchFamily="34" charset="0"/>
                          <a:cs typeface="Times New Roman" panose="02020603050405020304" pitchFamily="18" charset="0"/>
                        </a:rPr>
                        <a:t>How will I think and act like a Historian</a:t>
                      </a:r>
                      <a:endParaRPr lang="en-GB" sz="1100" dirty="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1000" b="1" dirty="0">
                          <a:effectLst/>
                          <a:latin typeface="+mj-lt"/>
                          <a:ea typeface="Calibri" panose="020F0502020204030204" pitchFamily="34" charset="0"/>
                          <a:cs typeface="Times New Roman" panose="02020603050405020304" pitchFamily="18" charset="0"/>
                        </a:rPr>
                        <a:t>Pupil Outcomes</a:t>
                      </a:r>
                      <a:endParaRPr lang="en-GB" sz="1100" dirty="0">
                        <a:effectLst/>
                        <a:latin typeface="+mj-lt"/>
                        <a:ea typeface="Calibri" panose="020F0502020204030204" pitchFamily="34" charset="0"/>
                        <a:cs typeface="Times New Roman" panose="02020603050405020304" pitchFamily="18" charset="0"/>
                      </a:endParaRPr>
                    </a:p>
                    <a:p>
                      <a:pPr algn="ctr">
                        <a:lnSpc>
                          <a:spcPct val="107000"/>
                        </a:lnSpc>
                        <a:spcAft>
                          <a:spcPts val="0"/>
                        </a:spcAft>
                      </a:pPr>
                      <a:r>
                        <a:rPr lang="en-GB" sz="1000" b="1" dirty="0">
                          <a:effectLst/>
                          <a:latin typeface="+mj-lt"/>
                          <a:ea typeface="Calibri" panose="020F0502020204030204" pitchFamily="34" charset="0"/>
                          <a:cs typeface="Times New Roman" panose="02020603050405020304" pitchFamily="18" charset="0"/>
                        </a:rPr>
                        <a:t>Historical knowledge and understanding</a:t>
                      </a:r>
                      <a:endParaRPr lang="en-GB" sz="1100" dirty="0">
                        <a:effectLst/>
                        <a:latin typeface="+mj-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61393765"/>
                  </a:ext>
                </a:extLst>
              </a:tr>
              <a:tr h="2613648">
                <a:tc>
                  <a:txBody>
                    <a:bodyPr/>
                    <a:lstStyle/>
                    <a:p>
                      <a:pPr>
                        <a:lnSpc>
                          <a:spcPct val="107000"/>
                        </a:lnSpc>
                        <a:spcAft>
                          <a:spcPts val="0"/>
                        </a:spcAft>
                      </a:pPr>
                      <a:r>
                        <a:rPr lang="en-GB" sz="1000" b="1" dirty="0">
                          <a:effectLst/>
                          <a:latin typeface="+mn-lt"/>
                          <a:ea typeface="Calibri" panose="020F0502020204030204" pitchFamily="34" charset="0"/>
                          <a:cs typeface="Times New Roman" panose="02020603050405020304" pitchFamily="18" charset="0"/>
                        </a:rPr>
                        <a:t>Year 6 Summer Term</a:t>
                      </a:r>
                      <a:endParaRPr lang="en-GB" sz="1000" dirty="0">
                        <a:effectLst/>
                        <a:latin typeface="+mn-lt"/>
                        <a:ea typeface="Calibri" panose="020F0502020204030204" pitchFamily="34" charset="0"/>
                        <a:cs typeface="Times New Roman" panose="02020603050405020304" pitchFamily="18" charset="0"/>
                      </a:endParaRPr>
                    </a:p>
                    <a:p>
                      <a:pPr>
                        <a:lnSpc>
                          <a:spcPct val="107000"/>
                        </a:lnSpc>
                        <a:spcAft>
                          <a:spcPts val="0"/>
                        </a:spcAft>
                      </a:pPr>
                      <a:r>
                        <a:rPr lang="en-GB" sz="1000" b="1" dirty="0">
                          <a:effectLst/>
                          <a:latin typeface="+mn-lt"/>
                          <a:ea typeface="Calibri" panose="020F0502020204030204" pitchFamily="34" charset="0"/>
                          <a:cs typeface="Times New Roman" panose="02020603050405020304" pitchFamily="18" charset="0"/>
                        </a:rPr>
                        <a:t> </a:t>
                      </a:r>
                      <a:endParaRPr lang="en-GB" sz="1000" dirty="0">
                        <a:effectLst/>
                        <a:latin typeface="+mn-lt"/>
                        <a:ea typeface="Calibri" panose="020F0502020204030204" pitchFamily="34" charset="0"/>
                        <a:cs typeface="Times New Roman" panose="02020603050405020304" pitchFamily="18" charset="0"/>
                      </a:endParaRPr>
                    </a:p>
                    <a:p>
                      <a:pPr>
                        <a:lnSpc>
                          <a:spcPct val="107000"/>
                        </a:lnSpc>
                        <a:spcAft>
                          <a:spcPts val="0"/>
                        </a:spcAft>
                      </a:pPr>
                      <a:r>
                        <a:rPr lang="en-GB" sz="1000" dirty="0">
                          <a:effectLst/>
                          <a:latin typeface="+mn-lt"/>
                          <a:ea typeface="Calibri" panose="020F0502020204030204" pitchFamily="34" charset="0"/>
                          <a:cs typeface="Calibri" panose="020F0502020204030204" pitchFamily="34" charset="0"/>
                        </a:rPr>
                        <a:t> </a:t>
                      </a:r>
                      <a:endParaRPr lang="en-GB" sz="10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r>
                        <a:rPr lang="en-GB" sz="1000" kern="1200" dirty="0">
                          <a:solidFill>
                            <a:schemeClr val="dk1"/>
                          </a:solidFill>
                          <a:effectLst/>
                          <a:latin typeface="+mn-lt"/>
                          <a:ea typeface="+mn-ea"/>
                          <a:cs typeface="+mn-cs"/>
                        </a:rPr>
                        <a:t>A study of an aspect or theme in British history that extends pupils’ chronological knowledge beyond 1066</a:t>
                      </a:r>
                    </a:p>
                    <a:p>
                      <a:r>
                        <a:rPr lang="en-GB" sz="1000" kern="1200" dirty="0">
                          <a:solidFill>
                            <a:schemeClr val="dk1"/>
                          </a:solidFill>
                          <a:effectLst/>
                          <a:latin typeface="+mn-lt"/>
                          <a:ea typeface="+mn-ea"/>
                          <a:cs typeface="+mn-cs"/>
                        </a:rPr>
                        <a:t>the changing power of monarchs using case studies such as John, Anne and Victoria</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000" dirty="0">
                          <a:effectLst/>
                          <a:latin typeface="+mn-lt"/>
                          <a:ea typeface="Calibri" panose="020F0502020204030204" pitchFamily="34" charset="0"/>
                          <a:cs typeface="Calibri" panose="020F0502020204030204" pitchFamily="34" charset="0"/>
                        </a:rPr>
                        <a:t>Beyond 1066 - Study 5 Monarchs Through Time</a:t>
                      </a:r>
                      <a:endParaRPr lang="en-GB" sz="1000" dirty="0">
                        <a:effectLst/>
                        <a:latin typeface="+mn-lt"/>
                        <a:ea typeface="Calibri" panose="020F0502020204030204" pitchFamily="34" charset="0"/>
                        <a:cs typeface="Times New Roman" panose="02020603050405020304" pitchFamily="18" charset="0"/>
                      </a:endParaRPr>
                    </a:p>
                    <a:p>
                      <a:pPr>
                        <a:lnSpc>
                          <a:spcPct val="107000"/>
                        </a:lnSpc>
                        <a:spcAft>
                          <a:spcPts val="0"/>
                        </a:spcAft>
                      </a:pPr>
                      <a:r>
                        <a:rPr lang="en-GB" sz="1000" dirty="0">
                          <a:effectLst/>
                          <a:latin typeface="+mn-lt"/>
                          <a:ea typeface="Calibri" panose="020F0502020204030204" pitchFamily="34" charset="0"/>
                          <a:cs typeface="Calibri" panose="020F0502020204030204" pitchFamily="34" charset="0"/>
                        </a:rPr>
                        <a:t> </a:t>
                      </a:r>
                      <a:endParaRPr lang="en-GB" sz="1000" dirty="0">
                        <a:effectLst/>
                        <a:latin typeface="+mn-lt"/>
                        <a:ea typeface="Calibri" panose="020F0502020204030204" pitchFamily="34" charset="0"/>
                        <a:cs typeface="Times New Roman" panose="02020603050405020304" pitchFamily="18" charset="0"/>
                      </a:endParaRPr>
                    </a:p>
                    <a:p>
                      <a:pPr>
                        <a:lnSpc>
                          <a:spcPct val="107000"/>
                        </a:lnSpc>
                        <a:spcAft>
                          <a:spcPts val="0"/>
                        </a:spcAft>
                      </a:pPr>
                      <a:r>
                        <a:rPr lang="en-GB" sz="1000" dirty="0">
                          <a:effectLst/>
                          <a:latin typeface="+mn-lt"/>
                          <a:ea typeface="Calibri" panose="020F0502020204030204" pitchFamily="34" charset="0"/>
                          <a:cs typeface="Calibri" panose="020F0502020204030204" pitchFamily="34" charset="0"/>
                        </a:rPr>
                        <a:t> </a:t>
                      </a:r>
                      <a:endParaRPr lang="en-GB" sz="1000" dirty="0">
                        <a:effectLst/>
                        <a:latin typeface="+mn-lt"/>
                        <a:ea typeface="Calibri" panose="020F0502020204030204" pitchFamily="34" charset="0"/>
                        <a:cs typeface="Times New Roman" panose="02020603050405020304" pitchFamily="18" charset="0"/>
                      </a:endParaRPr>
                    </a:p>
                    <a:p>
                      <a:pPr>
                        <a:lnSpc>
                          <a:spcPct val="107000"/>
                        </a:lnSpc>
                        <a:spcAft>
                          <a:spcPts val="0"/>
                        </a:spcAft>
                      </a:pPr>
                      <a:r>
                        <a:rPr lang="en-GB" sz="1000" b="1" dirty="0">
                          <a:effectLst/>
                          <a:latin typeface="+mn-lt"/>
                          <a:ea typeface="Calibri" panose="020F0502020204030204" pitchFamily="34" charset="0"/>
                          <a:cs typeface="Calibri" panose="020F0502020204030204" pitchFamily="34" charset="0"/>
                        </a:rPr>
                        <a:t>Power</a:t>
                      </a:r>
                      <a:endParaRPr lang="en-GB" sz="1000" b="1" dirty="0">
                        <a:effectLst/>
                        <a:latin typeface="+mn-lt"/>
                        <a:ea typeface="Calibri" panose="020F0502020204030204" pitchFamily="34" charset="0"/>
                        <a:cs typeface="Times New Roman" panose="02020603050405020304" pitchFamily="18" charset="0"/>
                      </a:endParaRPr>
                    </a:p>
                    <a:p>
                      <a:pPr>
                        <a:lnSpc>
                          <a:spcPct val="107000"/>
                        </a:lnSpc>
                        <a:spcAft>
                          <a:spcPts val="0"/>
                        </a:spcAft>
                      </a:pPr>
                      <a:r>
                        <a:rPr lang="en-GB" sz="1000" b="1" dirty="0">
                          <a:effectLst/>
                          <a:latin typeface="+mn-lt"/>
                          <a:ea typeface="Calibri" panose="020F0502020204030204" pitchFamily="34" charset="0"/>
                          <a:cs typeface="Calibri" panose="020F0502020204030204" pitchFamily="34" charset="0"/>
                        </a:rPr>
                        <a:t>Invasion</a:t>
                      </a:r>
                      <a:endParaRPr lang="en-GB" sz="1000" b="1" dirty="0">
                        <a:effectLst/>
                        <a:latin typeface="+mn-lt"/>
                        <a:ea typeface="Calibri" panose="020F0502020204030204" pitchFamily="34" charset="0"/>
                        <a:cs typeface="Times New Roman" panose="02020603050405020304" pitchFamily="18" charset="0"/>
                      </a:endParaRPr>
                    </a:p>
                    <a:p>
                      <a:pPr>
                        <a:lnSpc>
                          <a:spcPct val="107000"/>
                        </a:lnSpc>
                        <a:spcAft>
                          <a:spcPts val="0"/>
                        </a:spcAft>
                      </a:pPr>
                      <a:r>
                        <a:rPr lang="en-GB" sz="1000" b="1" dirty="0">
                          <a:effectLst/>
                          <a:latin typeface="+mn-lt"/>
                          <a:ea typeface="Calibri" panose="020F0502020204030204" pitchFamily="34" charset="0"/>
                          <a:cs typeface="Calibri" panose="020F0502020204030204" pitchFamily="34" charset="0"/>
                        </a:rPr>
                        <a:t>democracy</a:t>
                      </a:r>
                      <a:endParaRPr lang="en-GB" sz="1000" b="1"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endParaRPr lang="en-GB" dirty="0"/>
                    </a:p>
                  </a:txBody>
                  <a:tcPr/>
                </a:tc>
                <a:tc>
                  <a:txBody>
                    <a:bodyPr/>
                    <a:lstStyle/>
                    <a:p>
                      <a:pPr marL="171450" lvl="0" indent="-171450">
                        <a:buFont typeface="Arial" panose="020B0604020202020204" pitchFamily="34" charset="0"/>
                        <a:buChar char="•"/>
                      </a:pPr>
                      <a:r>
                        <a:rPr lang="en-GB" sz="900" kern="1200" dirty="0">
                          <a:solidFill>
                            <a:schemeClr val="dk1"/>
                          </a:solidFill>
                          <a:effectLst/>
                          <a:latin typeface="+mn-lt"/>
                          <a:ea typeface="+mn-ea"/>
                          <a:cs typeface="+mn-cs"/>
                        </a:rPr>
                        <a:t>I can name five key monarchs.</a:t>
                      </a:r>
                    </a:p>
                    <a:p>
                      <a:pPr marL="171450" lvl="0" indent="-171450">
                        <a:buFont typeface="Arial" panose="020B0604020202020204" pitchFamily="34" charset="0"/>
                        <a:buChar char="•"/>
                      </a:pPr>
                      <a:r>
                        <a:rPr lang="en-GB" sz="900" kern="1200" dirty="0">
                          <a:solidFill>
                            <a:schemeClr val="dk1"/>
                          </a:solidFill>
                          <a:effectLst/>
                          <a:latin typeface="+mn-lt"/>
                          <a:ea typeface="+mn-ea"/>
                          <a:cs typeface="+mn-cs"/>
                        </a:rPr>
                        <a:t>I can say how William I is remembered.</a:t>
                      </a:r>
                    </a:p>
                    <a:p>
                      <a:pPr marL="171450" lvl="0" indent="-171450">
                        <a:buFont typeface="Arial" panose="020B0604020202020204" pitchFamily="34" charset="0"/>
                        <a:buChar char="•"/>
                      </a:pPr>
                      <a:r>
                        <a:rPr lang="en-GB" sz="900" kern="1200" dirty="0">
                          <a:solidFill>
                            <a:schemeClr val="dk1"/>
                          </a:solidFill>
                          <a:effectLst/>
                          <a:latin typeface="+mn-lt"/>
                          <a:ea typeface="+mn-ea"/>
                          <a:cs typeface="+mn-cs"/>
                        </a:rPr>
                        <a:t>I can say how Henry VIII is remembered.</a:t>
                      </a:r>
                    </a:p>
                    <a:p>
                      <a:pPr marL="171450" lvl="0" indent="-171450">
                        <a:buFont typeface="Arial" panose="020B0604020202020204" pitchFamily="34" charset="0"/>
                        <a:buChar char="•"/>
                      </a:pPr>
                      <a:r>
                        <a:rPr lang="en-GB" sz="900" kern="1200" dirty="0">
                          <a:solidFill>
                            <a:schemeClr val="dk1"/>
                          </a:solidFill>
                          <a:effectLst/>
                          <a:latin typeface="+mn-lt"/>
                          <a:ea typeface="+mn-ea"/>
                          <a:cs typeface="+mn-cs"/>
                        </a:rPr>
                        <a:t>I can say how Elizabeth I is remembered.</a:t>
                      </a:r>
                    </a:p>
                    <a:p>
                      <a:pPr marL="171450" lvl="0" indent="-171450">
                        <a:buFont typeface="Arial" panose="020B0604020202020204" pitchFamily="34" charset="0"/>
                        <a:buChar char="•"/>
                      </a:pPr>
                      <a:r>
                        <a:rPr lang="en-GB" sz="900" kern="1200" dirty="0">
                          <a:solidFill>
                            <a:schemeClr val="dk1"/>
                          </a:solidFill>
                          <a:effectLst/>
                          <a:latin typeface="+mn-lt"/>
                          <a:ea typeface="+mn-ea"/>
                          <a:cs typeface="+mn-cs"/>
                        </a:rPr>
                        <a:t>I can say how Charles II is remembered.</a:t>
                      </a:r>
                    </a:p>
                    <a:p>
                      <a:pPr marL="171450" lvl="0" indent="-171450">
                        <a:buFont typeface="Arial" panose="020B0604020202020204" pitchFamily="34" charset="0"/>
                        <a:buChar char="•"/>
                      </a:pPr>
                      <a:r>
                        <a:rPr lang="en-GB" sz="900" kern="1200" dirty="0">
                          <a:solidFill>
                            <a:schemeClr val="dk1"/>
                          </a:solidFill>
                          <a:effectLst/>
                          <a:latin typeface="+mn-lt"/>
                          <a:ea typeface="+mn-ea"/>
                          <a:cs typeface="+mn-cs"/>
                        </a:rPr>
                        <a:t>I can say how Queen Victoria is remembered.</a:t>
                      </a:r>
                    </a:p>
                    <a:p>
                      <a:pPr marL="171450" lvl="0" indent="-171450">
                        <a:buFont typeface="Arial" panose="020B0604020202020204" pitchFamily="34" charset="0"/>
                        <a:buChar char="•"/>
                      </a:pPr>
                      <a:r>
                        <a:rPr lang="en-GB" sz="900" kern="1200" dirty="0">
                          <a:solidFill>
                            <a:schemeClr val="dk1"/>
                          </a:solidFill>
                          <a:effectLst/>
                          <a:latin typeface="+mn-lt"/>
                          <a:ea typeface="+mn-ea"/>
                          <a:cs typeface="+mn-cs"/>
                        </a:rPr>
                        <a:t>I can use what I know about the five monarchs studied to suggest who was the greatest monarch, using historical evidence and context to support my answer.</a:t>
                      </a:r>
                    </a:p>
                    <a:p>
                      <a:pPr marL="171450" lvl="0" indent="-171450">
                        <a:buFont typeface="Arial" panose="020B0604020202020204" pitchFamily="34" charset="0"/>
                        <a:buChar char="•"/>
                      </a:pPr>
                      <a:endParaRPr lang="en-GB" sz="900" kern="1200" dirty="0">
                        <a:solidFill>
                          <a:schemeClr val="dk1"/>
                        </a:solidFill>
                        <a:effectLst/>
                        <a:latin typeface="+mn-lt"/>
                        <a:ea typeface="+mn-ea"/>
                        <a:cs typeface="+mn-cs"/>
                      </a:endParaRPr>
                    </a:p>
                  </a:txBody>
                  <a:tcPr/>
                </a:tc>
                <a:extLst>
                  <a:ext uri="{0D108BD9-81ED-4DB2-BD59-A6C34878D82A}">
                    <a16:rowId xmlns:a16="http://schemas.microsoft.com/office/drawing/2014/main" val="956065142"/>
                  </a:ext>
                </a:extLst>
              </a:tr>
              <a:tr h="295654">
                <a:tc gridSpan="5">
                  <a:txBody>
                    <a:bodyPr/>
                    <a:lstStyle/>
                    <a:p>
                      <a:pPr algn="ctr"/>
                      <a:r>
                        <a:rPr lang="en-GB" sz="1100" b="1" kern="1200" dirty="0">
                          <a:solidFill>
                            <a:schemeClr val="dk1"/>
                          </a:solidFill>
                          <a:effectLst/>
                          <a:latin typeface="+mn-lt"/>
                          <a:ea typeface="+mn-ea"/>
                          <a:cs typeface="+mn-cs"/>
                        </a:rPr>
                        <a:t>Curriculum Narrative</a:t>
                      </a:r>
                      <a:r>
                        <a:rPr lang="en-GB" sz="1100" b="0" kern="1200" dirty="0">
                          <a:solidFill>
                            <a:schemeClr val="dk1"/>
                          </a:solidFill>
                          <a:effectLst/>
                          <a:latin typeface="+mn-lt"/>
                          <a:ea typeface="+mn-ea"/>
                          <a:cs typeface="+mn-cs"/>
                        </a:rPr>
                        <a:t> </a:t>
                      </a:r>
                      <a:r>
                        <a:rPr lang="en-GB" sz="1100" b="1" kern="1200" dirty="0">
                          <a:solidFill>
                            <a:schemeClr val="dk1"/>
                          </a:solidFill>
                          <a:effectLst/>
                          <a:latin typeface="+mn-lt"/>
                          <a:ea typeface="+mn-ea"/>
                          <a:cs typeface="+mn-cs"/>
                        </a:rPr>
                        <a:t>and Previous Learning</a:t>
                      </a:r>
                      <a:endParaRPr lang="en-GB" sz="1100" dirty="0"/>
                    </a:p>
                  </a:txBody>
                  <a:tcPr marL="68580" marR="68580" marT="0" marB="0" anchor="ctr"/>
                </a:tc>
                <a:tc hMerge="1">
                  <a:txBody>
                    <a:bodyPr/>
                    <a:lstStyle/>
                    <a:p>
                      <a:pPr>
                        <a:lnSpc>
                          <a:spcPct val="107000"/>
                        </a:lnSpc>
                        <a:spcAft>
                          <a:spcPts val="0"/>
                        </a:spcAft>
                      </a:pPr>
                      <a:endParaRPr lang="en-GB" sz="1100" dirty="0">
                        <a:effectLst/>
                        <a:latin typeface="+mn-lt"/>
                        <a:ea typeface="Calibri" panose="020F0502020204030204" pitchFamily="34" charset="0"/>
                        <a:cs typeface="Times New Roman" panose="02020603050405020304" pitchFamily="18" charset="0"/>
                      </a:endParaRPr>
                    </a:p>
                  </a:txBody>
                  <a:tcPr marL="68580" marR="68580" marT="0" marB="0"/>
                </a:tc>
                <a:tc hMerge="1">
                  <a:txBody>
                    <a:bodyPr/>
                    <a:lstStyle/>
                    <a:p>
                      <a:pPr>
                        <a:lnSpc>
                          <a:spcPct val="107000"/>
                        </a:lnSpc>
                        <a:spcAft>
                          <a:spcPts val="0"/>
                        </a:spcAft>
                      </a:pPr>
                      <a:endParaRPr lang="en-GB" sz="1100" dirty="0">
                        <a:effectLst/>
                        <a:latin typeface="+mn-lt"/>
                        <a:ea typeface="Calibri" panose="020F0502020204030204" pitchFamily="34" charset="0"/>
                        <a:cs typeface="Times New Roman" panose="02020603050405020304" pitchFamily="18" charset="0"/>
                      </a:endParaRPr>
                    </a:p>
                  </a:txBody>
                  <a:tcPr marL="68580" marR="68580" marT="0" marB="0"/>
                </a:tc>
                <a:tc hMerge="1">
                  <a:txBody>
                    <a:bodyPr/>
                    <a:lstStyle/>
                    <a:p>
                      <a:endParaRPr lang="en-GB" dirty="0"/>
                    </a:p>
                  </a:txBody>
                  <a:tcPr/>
                </a:tc>
                <a:tc hMerge="1">
                  <a:txBody>
                    <a:bodyPr/>
                    <a:lstStyle/>
                    <a:p>
                      <a:endParaRPr lang="en-GB" dirty="0"/>
                    </a:p>
                  </a:txBody>
                  <a:tcPr/>
                </a:tc>
                <a:extLst>
                  <a:ext uri="{0D108BD9-81ED-4DB2-BD59-A6C34878D82A}">
                    <a16:rowId xmlns:a16="http://schemas.microsoft.com/office/drawing/2014/main" val="3048601186"/>
                  </a:ext>
                </a:extLst>
              </a:tr>
              <a:tr h="1289372">
                <a:tc gridSpan="5">
                  <a:txBody>
                    <a:bodyPr/>
                    <a:lstStyle/>
                    <a:p>
                      <a:endParaRPr lang="en-GB" sz="900"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extLst>
                  <a:ext uri="{0D108BD9-81ED-4DB2-BD59-A6C34878D82A}">
                    <a16:rowId xmlns:a16="http://schemas.microsoft.com/office/drawing/2014/main" val="2184194118"/>
                  </a:ext>
                </a:extLst>
              </a:tr>
            </a:tbl>
          </a:graphicData>
        </a:graphic>
      </p:graphicFrame>
      <p:pic>
        <p:nvPicPr>
          <p:cNvPr id="17" name="Picture 16">
            <a:extLst>
              <a:ext uri="{FF2B5EF4-FFF2-40B4-BE49-F238E27FC236}">
                <a16:creationId xmlns:a16="http://schemas.microsoft.com/office/drawing/2014/main" id="{EBA4FE8F-C0F6-4543-90E3-22E8432CF391}"/>
              </a:ext>
            </a:extLst>
          </p:cNvPr>
          <p:cNvPicPr/>
          <p:nvPr/>
        </p:nvPicPr>
        <p:blipFill>
          <a:blip r:embed="rId3">
            <a:extLst>
              <a:ext uri="{28A0092B-C50C-407E-A947-70E740481C1C}">
                <a14:useLocalDpi xmlns:a14="http://schemas.microsoft.com/office/drawing/2010/main" val="0"/>
              </a:ext>
            </a:extLst>
          </a:blip>
          <a:stretch>
            <a:fillRect/>
          </a:stretch>
        </p:blipFill>
        <p:spPr>
          <a:xfrm>
            <a:off x="3125663" y="1860179"/>
            <a:ext cx="4298315" cy="2379345"/>
          </a:xfrm>
          <a:prstGeom prst="rect">
            <a:avLst/>
          </a:prstGeom>
        </p:spPr>
      </p:pic>
      <p:pic>
        <p:nvPicPr>
          <p:cNvPr id="18" name="Picture 17">
            <a:extLst>
              <a:ext uri="{FF2B5EF4-FFF2-40B4-BE49-F238E27FC236}">
                <a16:creationId xmlns:a16="http://schemas.microsoft.com/office/drawing/2014/main" id="{35A597C3-EDCA-4212-BE6B-AEB0E29C0B3F}"/>
              </a:ext>
            </a:extLst>
          </p:cNvPr>
          <p:cNvPicPr/>
          <p:nvPr/>
        </p:nvPicPr>
        <p:blipFill rotWithShape="1">
          <a:blip r:embed="rId4">
            <a:extLst>
              <a:ext uri="{28A0092B-C50C-407E-A947-70E740481C1C}">
                <a14:useLocalDpi xmlns:a14="http://schemas.microsoft.com/office/drawing/2010/main" val="0"/>
              </a:ext>
            </a:extLst>
          </a:blip>
          <a:srcRect l="5231" t="36044"/>
          <a:stretch/>
        </p:blipFill>
        <p:spPr bwMode="auto">
          <a:xfrm>
            <a:off x="415918" y="4918869"/>
            <a:ext cx="5694045" cy="878840"/>
          </a:xfrm>
          <a:prstGeom prst="rect">
            <a:avLst/>
          </a:prstGeom>
          <a:ln>
            <a:noFill/>
          </a:ln>
          <a:extLst>
            <a:ext uri="{53640926-AAD7-44D8-BBD7-CCE9431645EC}">
              <a14:shadowObscured xmlns:a14="http://schemas.microsoft.com/office/drawing/2010/main"/>
            </a:ext>
          </a:extLst>
        </p:spPr>
      </p:pic>
      <p:pic>
        <p:nvPicPr>
          <p:cNvPr id="19" name="Picture 18">
            <a:extLst>
              <a:ext uri="{FF2B5EF4-FFF2-40B4-BE49-F238E27FC236}">
                <a16:creationId xmlns:a16="http://schemas.microsoft.com/office/drawing/2014/main" id="{7579B2F2-89EF-4806-B19F-9BBCDE400214}"/>
              </a:ext>
            </a:extLst>
          </p:cNvPr>
          <p:cNvPicPr/>
          <p:nvPr/>
        </p:nvPicPr>
        <p:blipFill rotWithShape="1">
          <a:blip r:embed="rId5">
            <a:extLst>
              <a:ext uri="{28A0092B-C50C-407E-A947-70E740481C1C}">
                <a14:useLocalDpi xmlns:a14="http://schemas.microsoft.com/office/drawing/2010/main" val="0"/>
              </a:ext>
            </a:extLst>
          </a:blip>
          <a:srcRect l="55548" t="9307" b="10961"/>
          <a:stretch/>
        </p:blipFill>
        <p:spPr>
          <a:xfrm>
            <a:off x="6539169" y="5417076"/>
            <a:ext cx="2578541" cy="584775"/>
          </a:xfrm>
          <a:prstGeom prst="rect">
            <a:avLst/>
          </a:prstGeom>
        </p:spPr>
      </p:pic>
      <p:pic>
        <p:nvPicPr>
          <p:cNvPr id="20" name="Picture 19">
            <a:extLst>
              <a:ext uri="{FF2B5EF4-FFF2-40B4-BE49-F238E27FC236}">
                <a16:creationId xmlns:a16="http://schemas.microsoft.com/office/drawing/2014/main" id="{A92FFEF5-C8DE-4744-9DE3-910AC9CE74C7}"/>
              </a:ext>
            </a:extLst>
          </p:cNvPr>
          <p:cNvPicPr/>
          <p:nvPr/>
        </p:nvPicPr>
        <p:blipFill rotWithShape="1">
          <a:blip r:embed="rId5">
            <a:extLst>
              <a:ext uri="{28A0092B-C50C-407E-A947-70E740481C1C}">
                <a14:useLocalDpi xmlns:a14="http://schemas.microsoft.com/office/drawing/2010/main" val="0"/>
              </a:ext>
            </a:extLst>
          </a:blip>
          <a:srcRect t="9307" r="49459" b="10961"/>
          <a:stretch/>
        </p:blipFill>
        <p:spPr>
          <a:xfrm>
            <a:off x="6536943" y="4786636"/>
            <a:ext cx="2931739" cy="584775"/>
          </a:xfrm>
          <a:prstGeom prst="rect">
            <a:avLst/>
          </a:prstGeom>
        </p:spPr>
      </p:pic>
    </p:spTree>
    <p:extLst>
      <p:ext uri="{BB962C8B-B14F-4D97-AF65-F5344CB8AC3E}">
        <p14:creationId xmlns:p14="http://schemas.microsoft.com/office/powerpoint/2010/main" val="35773770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1">
            <a:extLst>
              <a:ext uri="{FF2B5EF4-FFF2-40B4-BE49-F238E27FC236}">
                <a16:creationId xmlns:a16="http://schemas.microsoft.com/office/drawing/2014/main" id="{6B9B7142-C494-78C7-0CFC-B85C6BFD8DED}"/>
              </a:ext>
            </a:extLst>
          </p:cNvPr>
          <p:cNvSpPr txBox="1">
            <a:spLocks/>
          </p:cNvSpPr>
          <p:nvPr/>
        </p:nvSpPr>
        <p:spPr>
          <a:xfrm>
            <a:off x="5026024" y="6576695"/>
            <a:ext cx="4872990" cy="281305"/>
          </a:xfrm>
          <a:prstGeom prst="rect">
            <a:avLst/>
          </a:prstGeom>
        </p:spPr>
        <p:txBody>
          <a:bodyPr vert="horz" wrap="square" lIns="91440" tIns="45720" rIns="91440" bIns="45720" rtlCol="0">
            <a:noAutofit/>
          </a:bodyPr>
          <a:lstStyle/>
          <a:p>
            <a:pPr algn="r">
              <a:lnSpc>
                <a:spcPct val="120000"/>
              </a:lnSpc>
              <a:spcAft>
                <a:spcPts val="1200"/>
              </a:spcAft>
            </a:pPr>
            <a:r>
              <a:rPr lang="en-US" sz="1000" kern="1200" dirty="0">
                <a:solidFill>
                  <a:schemeClr val="tx2"/>
                </a:solidFill>
                <a:effectLst/>
                <a:latin typeface="United Curriculum" pitchFamily="50" charset="0"/>
                <a:ea typeface="Calibri" panose="020F0502020204030204" pitchFamily="34" charset="0"/>
                <a:cs typeface="Times New Roman" panose="02020603050405020304" pitchFamily="18" charset="0"/>
              </a:rPr>
              <a:t> </a:t>
            </a:r>
            <a:endParaRPr lang="en-GB" sz="1100" dirty="0">
              <a:solidFill>
                <a:schemeClr val="tx2"/>
              </a:solidFill>
              <a:effectLst/>
              <a:latin typeface="United Curriculum" pitchFamily="50" charset="0"/>
              <a:ea typeface="Calibri" panose="020F0502020204030204" pitchFamily="34" charset="0"/>
              <a:cs typeface="Times New Roman" panose="02020603050405020304" pitchFamily="18" charset="0"/>
            </a:endParaRPr>
          </a:p>
        </p:txBody>
      </p:sp>
      <p:sp>
        <p:nvSpPr>
          <p:cNvPr id="24" name="Freeform: Shape 23">
            <a:extLst>
              <a:ext uri="{FF2B5EF4-FFF2-40B4-BE49-F238E27FC236}">
                <a16:creationId xmlns:a16="http://schemas.microsoft.com/office/drawing/2014/main" id="{3003C2D6-7463-2227-0B15-C40C3549448B}"/>
              </a:ext>
            </a:extLst>
          </p:cNvPr>
          <p:cNvSpPr/>
          <p:nvPr/>
        </p:nvSpPr>
        <p:spPr>
          <a:xfrm>
            <a:off x="5768658" y="5026515"/>
            <a:ext cx="5657" cy="44371"/>
          </a:xfrm>
          <a:custGeom>
            <a:avLst/>
            <a:gdLst>
              <a:gd name="connsiteX0" fmla="*/ 0 w 5657"/>
              <a:gd name="connsiteY0" fmla="*/ 0 h 44371"/>
              <a:gd name="connsiteX1" fmla="*/ 5657 w 5657"/>
              <a:gd name="connsiteY1" fmla="*/ 0 h 44371"/>
              <a:gd name="connsiteX2" fmla="*/ 5657 w 5657"/>
              <a:gd name="connsiteY2" fmla="*/ 44371 h 44371"/>
              <a:gd name="connsiteX3" fmla="*/ 0 w 5657"/>
              <a:gd name="connsiteY3" fmla="*/ 44371 h 44371"/>
            </a:gdLst>
            <a:ahLst/>
            <a:cxnLst>
              <a:cxn ang="0">
                <a:pos x="connsiteX0" y="connsiteY0"/>
              </a:cxn>
              <a:cxn ang="0">
                <a:pos x="connsiteX1" y="connsiteY1"/>
              </a:cxn>
              <a:cxn ang="0">
                <a:pos x="connsiteX2" y="connsiteY2"/>
              </a:cxn>
              <a:cxn ang="0">
                <a:pos x="connsiteX3" y="connsiteY3"/>
              </a:cxn>
            </a:cxnLst>
            <a:rect l="l" t="t" r="r" b="b"/>
            <a:pathLst>
              <a:path w="5657" h="44371">
                <a:moveTo>
                  <a:pt x="0" y="0"/>
                </a:moveTo>
                <a:lnTo>
                  <a:pt x="5657" y="0"/>
                </a:lnTo>
                <a:lnTo>
                  <a:pt x="5657" y="44371"/>
                </a:lnTo>
                <a:lnTo>
                  <a:pt x="0" y="44371"/>
                </a:lnTo>
                <a:close/>
              </a:path>
            </a:pathLst>
          </a:custGeom>
          <a:solidFill>
            <a:srgbClr val="FFFFFF"/>
          </a:solidFill>
          <a:ln w="11092" cap="flat">
            <a:noFill/>
            <a:prstDash val="solid"/>
            <a:miter/>
          </a:ln>
        </p:spPr>
        <p:txBody>
          <a:bodyPr rtlCol="0" anchor="ctr"/>
          <a:lstStyle/>
          <a:p>
            <a:endParaRPr lang="en-GB"/>
          </a:p>
        </p:txBody>
      </p:sp>
      <p:sp>
        <p:nvSpPr>
          <p:cNvPr id="62" name="TextBox 61">
            <a:extLst>
              <a:ext uri="{FF2B5EF4-FFF2-40B4-BE49-F238E27FC236}">
                <a16:creationId xmlns:a16="http://schemas.microsoft.com/office/drawing/2014/main" id="{5096ECA1-B4A2-9CBB-C54A-83FE9E8691D6}"/>
              </a:ext>
            </a:extLst>
          </p:cNvPr>
          <p:cNvSpPr txBox="1"/>
          <p:nvPr/>
        </p:nvSpPr>
        <p:spPr>
          <a:xfrm>
            <a:off x="833924" y="1309836"/>
            <a:ext cx="704039" cy="338554"/>
          </a:xfrm>
          <a:prstGeom prst="rect">
            <a:avLst/>
          </a:prstGeom>
          <a:noFill/>
        </p:spPr>
        <p:txBody>
          <a:bodyPr wrap="none" rtlCol="0">
            <a:spAutoFit/>
          </a:bodyPr>
          <a:lstStyle/>
          <a:p>
            <a:pPr algn="ctr"/>
            <a:r>
              <a:rPr lang="en-GB" sz="1600" spc="0" baseline="0" dirty="0">
                <a:ln w="1569" cap="flat">
                  <a:solidFill>
                    <a:srgbClr val="FFFFFF"/>
                  </a:solidFill>
                  <a:miter/>
                </a:ln>
                <a:solidFill>
                  <a:srgbClr val="FFFFFF"/>
                </a:solidFill>
                <a:latin typeface="Arial Rounded MT Bold" panose="020F0704030504030204" pitchFamily="34" charset="0"/>
                <a:sym typeface="United Curriculum"/>
                <a:rtl val="0"/>
              </a:rPr>
              <a:t>N 3-4</a:t>
            </a:r>
          </a:p>
        </p:txBody>
      </p:sp>
      <p:sp>
        <p:nvSpPr>
          <p:cNvPr id="69" name="TextBox 68">
            <a:extLst>
              <a:ext uri="{FF2B5EF4-FFF2-40B4-BE49-F238E27FC236}">
                <a16:creationId xmlns:a16="http://schemas.microsoft.com/office/drawing/2014/main" id="{98259B73-26C3-86C3-349C-73034D47D263}"/>
              </a:ext>
            </a:extLst>
          </p:cNvPr>
          <p:cNvSpPr txBox="1"/>
          <p:nvPr/>
        </p:nvSpPr>
        <p:spPr>
          <a:xfrm>
            <a:off x="1500350" y="5427009"/>
            <a:ext cx="635109" cy="584775"/>
          </a:xfrm>
          <a:prstGeom prst="rect">
            <a:avLst/>
          </a:prstGeom>
          <a:noFill/>
        </p:spPr>
        <p:txBody>
          <a:bodyPr wrap="none" rtlCol="0">
            <a:spAutoFit/>
          </a:bodyPr>
          <a:lstStyle/>
          <a:p>
            <a:pPr algn="ctr"/>
            <a:r>
              <a:rPr lang="en-GB" sz="1600" spc="0" baseline="0" dirty="0">
                <a:ln w="1569" cap="flat">
                  <a:solidFill>
                    <a:srgbClr val="FFFFFF"/>
                  </a:solidFill>
                  <a:miter/>
                </a:ln>
                <a:solidFill>
                  <a:srgbClr val="FFFFFF"/>
                </a:solidFill>
                <a:latin typeface="Arial Rounded MT Bold" panose="020F0704030504030204" pitchFamily="34" charset="0"/>
                <a:sym typeface="United Curriculum"/>
                <a:rtl val="0"/>
              </a:rPr>
              <a:t>Year</a:t>
            </a:r>
          </a:p>
          <a:p>
            <a:pPr algn="ctr"/>
            <a:r>
              <a:rPr lang="en-GB" sz="1600" spc="0" baseline="0" dirty="0">
                <a:ln w="1569" cap="flat">
                  <a:solidFill>
                    <a:srgbClr val="FFFFFF"/>
                  </a:solidFill>
                  <a:miter/>
                </a:ln>
                <a:solidFill>
                  <a:srgbClr val="FFFFFF"/>
                </a:solidFill>
                <a:latin typeface="Arial Rounded MT Bold" panose="020F0704030504030204" pitchFamily="34" charset="0"/>
                <a:sym typeface="United Curriculum"/>
                <a:rtl val="0"/>
              </a:rPr>
              <a:t>1</a:t>
            </a:r>
          </a:p>
        </p:txBody>
      </p:sp>
      <p:sp>
        <p:nvSpPr>
          <p:cNvPr id="89" name="TextBox 88">
            <a:extLst>
              <a:ext uri="{FF2B5EF4-FFF2-40B4-BE49-F238E27FC236}">
                <a16:creationId xmlns:a16="http://schemas.microsoft.com/office/drawing/2014/main" id="{1550B725-3912-7262-289B-882EF90B3FD5}"/>
              </a:ext>
            </a:extLst>
          </p:cNvPr>
          <p:cNvSpPr txBox="1"/>
          <p:nvPr/>
        </p:nvSpPr>
        <p:spPr>
          <a:xfrm>
            <a:off x="5274821" y="1493107"/>
            <a:ext cx="635110" cy="584775"/>
          </a:xfrm>
          <a:prstGeom prst="rect">
            <a:avLst/>
          </a:prstGeom>
          <a:noFill/>
        </p:spPr>
        <p:txBody>
          <a:bodyPr wrap="none" rtlCol="0">
            <a:spAutoFit/>
          </a:bodyPr>
          <a:lstStyle/>
          <a:p>
            <a:pPr algn="ctr"/>
            <a:r>
              <a:rPr lang="en-GB" sz="1600" spc="0" baseline="0" dirty="0">
                <a:ln w="1569" cap="flat">
                  <a:solidFill>
                    <a:srgbClr val="FFFFFF"/>
                  </a:solidFill>
                  <a:miter/>
                </a:ln>
                <a:solidFill>
                  <a:srgbClr val="FFFFFF"/>
                </a:solidFill>
                <a:latin typeface="Arial Rounded MT Bold" panose="020F0704030504030204" pitchFamily="34" charset="0"/>
                <a:sym typeface="United Curriculum"/>
                <a:rtl val="0"/>
              </a:rPr>
              <a:t>Year</a:t>
            </a:r>
          </a:p>
          <a:p>
            <a:pPr algn="ctr"/>
            <a:r>
              <a:rPr lang="en-GB" sz="1600" spc="0" baseline="0" dirty="0">
                <a:ln w="1569" cap="flat">
                  <a:solidFill>
                    <a:srgbClr val="FFFFFF"/>
                  </a:solidFill>
                  <a:miter/>
                </a:ln>
                <a:solidFill>
                  <a:srgbClr val="FFFFFF"/>
                </a:solidFill>
                <a:latin typeface="Arial Rounded MT Bold" panose="020F0704030504030204" pitchFamily="34" charset="0"/>
                <a:sym typeface="United Curriculum"/>
                <a:rtl val="0"/>
              </a:rPr>
              <a:t>4</a:t>
            </a:r>
          </a:p>
        </p:txBody>
      </p:sp>
      <p:sp>
        <p:nvSpPr>
          <p:cNvPr id="96" name="TextBox 95">
            <a:extLst>
              <a:ext uri="{FF2B5EF4-FFF2-40B4-BE49-F238E27FC236}">
                <a16:creationId xmlns:a16="http://schemas.microsoft.com/office/drawing/2014/main" id="{88226996-3B22-28B3-E1F2-380E176EA805}"/>
              </a:ext>
            </a:extLst>
          </p:cNvPr>
          <p:cNvSpPr txBox="1"/>
          <p:nvPr/>
        </p:nvSpPr>
        <p:spPr>
          <a:xfrm>
            <a:off x="6536943" y="5417648"/>
            <a:ext cx="635110" cy="584775"/>
          </a:xfrm>
          <a:prstGeom prst="rect">
            <a:avLst/>
          </a:prstGeom>
          <a:noFill/>
        </p:spPr>
        <p:txBody>
          <a:bodyPr wrap="none" rtlCol="0">
            <a:spAutoFit/>
          </a:bodyPr>
          <a:lstStyle/>
          <a:p>
            <a:pPr algn="ctr"/>
            <a:r>
              <a:rPr lang="en-GB" sz="1600" dirty="0">
                <a:ln w="1569" cap="flat">
                  <a:solidFill>
                    <a:srgbClr val="FFFFFF"/>
                  </a:solidFill>
                  <a:miter/>
                </a:ln>
                <a:solidFill>
                  <a:srgbClr val="FFFFFF"/>
                </a:solidFill>
                <a:latin typeface="Arial Rounded MT Bold" panose="020F0704030504030204" pitchFamily="34" charset="0"/>
                <a:sym typeface="ABeeZee"/>
                <a:rtl val="0"/>
              </a:rPr>
              <a:t>Ye</a:t>
            </a:r>
            <a:r>
              <a:rPr lang="en-GB" sz="1600" spc="0" baseline="0" dirty="0">
                <a:ln w="1569" cap="flat">
                  <a:solidFill>
                    <a:srgbClr val="FFFFFF"/>
                  </a:solidFill>
                  <a:miter/>
                </a:ln>
                <a:solidFill>
                  <a:srgbClr val="FFFFFF"/>
                </a:solidFill>
                <a:latin typeface="Arial Rounded MT Bold" panose="020F0704030504030204" pitchFamily="34" charset="0"/>
                <a:sym typeface="ABeeZee"/>
                <a:rtl val="0"/>
              </a:rPr>
              <a:t>ar</a:t>
            </a:r>
          </a:p>
          <a:p>
            <a:pPr algn="ctr"/>
            <a:r>
              <a:rPr lang="en-GB" sz="1600" spc="0" baseline="0" dirty="0">
                <a:ln w="1569" cap="flat">
                  <a:solidFill>
                    <a:srgbClr val="FFFFFF"/>
                  </a:solidFill>
                  <a:miter/>
                </a:ln>
                <a:solidFill>
                  <a:srgbClr val="FFFFFF"/>
                </a:solidFill>
                <a:latin typeface="Arial Rounded MT Bold" panose="020F0704030504030204" pitchFamily="34" charset="0"/>
                <a:sym typeface="ABeeZee"/>
                <a:rtl val="0"/>
              </a:rPr>
              <a:t>5</a:t>
            </a:r>
          </a:p>
        </p:txBody>
      </p:sp>
      <p:sp>
        <p:nvSpPr>
          <p:cNvPr id="98" name="TextBox 97">
            <a:extLst>
              <a:ext uri="{FF2B5EF4-FFF2-40B4-BE49-F238E27FC236}">
                <a16:creationId xmlns:a16="http://schemas.microsoft.com/office/drawing/2014/main" id="{0F3B352B-366C-5488-F31C-4304B9A64A71}"/>
              </a:ext>
            </a:extLst>
          </p:cNvPr>
          <p:cNvSpPr txBox="1"/>
          <p:nvPr/>
        </p:nvSpPr>
        <p:spPr>
          <a:xfrm>
            <a:off x="8283209" y="5771148"/>
            <a:ext cx="884656" cy="461665"/>
          </a:xfrm>
          <a:prstGeom prst="rect">
            <a:avLst/>
          </a:prstGeom>
          <a:noFill/>
        </p:spPr>
        <p:txBody>
          <a:bodyPr wrap="square" rtlCol="0">
            <a:spAutoFit/>
          </a:bodyPr>
          <a:lstStyle/>
          <a:p>
            <a:pPr algn="ctr"/>
            <a:r>
              <a:rPr lang="en-GB" sz="1200" spc="0" baseline="0" dirty="0">
                <a:ln w="1569" cap="flat">
                  <a:solidFill>
                    <a:srgbClr val="FFFFFF"/>
                  </a:solidFill>
                  <a:miter/>
                </a:ln>
                <a:solidFill>
                  <a:srgbClr val="FFFFFF"/>
                </a:solidFill>
                <a:latin typeface="Arial Rounded MT Bold" panose="020F0704030504030204" pitchFamily="34" charset="0"/>
                <a:sym typeface="ABeeZee"/>
                <a:rtl val="0"/>
              </a:rPr>
              <a:t>Key Stage 3</a:t>
            </a:r>
          </a:p>
        </p:txBody>
      </p:sp>
      <p:sp>
        <p:nvSpPr>
          <p:cNvPr id="4" name="Rectangle 3">
            <a:extLst>
              <a:ext uri="{FF2B5EF4-FFF2-40B4-BE49-F238E27FC236}">
                <a16:creationId xmlns:a16="http://schemas.microsoft.com/office/drawing/2014/main" id="{6BB1BB31-A5A5-4579-8676-322A90FB8F46}"/>
              </a:ext>
            </a:extLst>
          </p:cNvPr>
          <p:cNvSpPr/>
          <p:nvPr/>
        </p:nvSpPr>
        <p:spPr>
          <a:xfrm>
            <a:off x="448230" y="247728"/>
            <a:ext cx="7449475" cy="528671"/>
          </a:xfrm>
          <a:prstGeom prst="rect">
            <a:avLst/>
          </a:prstGeom>
        </p:spPr>
        <p:txBody>
          <a:bodyPr wrap="none">
            <a:spAutoFit/>
          </a:bodyPr>
          <a:lstStyle/>
          <a:p>
            <a:pPr algn="ctr">
              <a:lnSpc>
                <a:spcPct val="107000"/>
              </a:lnSpc>
              <a:spcAft>
                <a:spcPts val="800"/>
              </a:spcAft>
              <a:tabLst>
                <a:tab pos="2947670" algn="l"/>
              </a:tabLst>
            </a:pPr>
            <a:r>
              <a:rPr lang="en-GB" sz="2800" b="1" dirty="0">
                <a:solidFill>
                  <a:srgbClr val="002060"/>
                </a:solidFill>
                <a:latin typeface="+mj-lt"/>
                <a:ea typeface="Calibri" panose="020F0502020204030204" pitchFamily="34" charset="0"/>
                <a:cs typeface="Times New Roman" panose="02020603050405020304" pitchFamily="18" charset="0"/>
              </a:rPr>
              <a:t>EYFS – Milestones for Continuous Provision </a:t>
            </a:r>
            <a:endParaRPr lang="en-GB" sz="2800" dirty="0">
              <a:effectLst/>
              <a:latin typeface="+mj-lt"/>
              <a:ea typeface="Calibri" panose="020F0502020204030204" pitchFamily="34" charset="0"/>
              <a:cs typeface="Times New Roman" panose="02020603050405020304" pitchFamily="18" charset="0"/>
            </a:endParaRPr>
          </a:p>
        </p:txBody>
      </p:sp>
      <p:pic>
        <p:nvPicPr>
          <p:cNvPr id="81" name="Picture 80">
            <a:extLst>
              <a:ext uri="{FF2B5EF4-FFF2-40B4-BE49-F238E27FC236}">
                <a16:creationId xmlns:a16="http://schemas.microsoft.com/office/drawing/2014/main" id="{B1CB9F86-4649-4C25-B8AF-78AD3AFF5E2D}"/>
              </a:ext>
            </a:extLst>
          </p:cNvPr>
          <p:cNvPicPr/>
          <p:nvPr/>
        </p:nvPicPr>
        <p:blipFill rotWithShape="1">
          <a:blip r:embed="rId2"/>
          <a:srcRect l="7807" t="7443" r="8178" b="10090"/>
          <a:stretch/>
        </p:blipFill>
        <p:spPr>
          <a:xfrm>
            <a:off x="8615082" y="12289"/>
            <a:ext cx="884656" cy="825513"/>
          </a:xfrm>
          <a:prstGeom prst="ellipse">
            <a:avLst/>
          </a:prstGeom>
          <a:ln>
            <a:noFill/>
          </a:ln>
          <a:effectLst>
            <a:softEdge rad="112500"/>
          </a:effectLst>
        </p:spPr>
      </p:pic>
      <p:sp>
        <p:nvSpPr>
          <p:cNvPr id="9" name="TextBox 8">
            <a:extLst>
              <a:ext uri="{FF2B5EF4-FFF2-40B4-BE49-F238E27FC236}">
                <a16:creationId xmlns:a16="http://schemas.microsoft.com/office/drawing/2014/main" id="{FB9D3874-4A95-4ED9-8DE0-70BFFEC28415}"/>
              </a:ext>
            </a:extLst>
          </p:cNvPr>
          <p:cNvSpPr txBox="1"/>
          <p:nvPr/>
        </p:nvSpPr>
        <p:spPr>
          <a:xfrm>
            <a:off x="6108899" y="4394600"/>
            <a:ext cx="2108226" cy="2308324"/>
          </a:xfrm>
          <a:prstGeom prst="rect">
            <a:avLst/>
          </a:prstGeom>
          <a:noFill/>
        </p:spPr>
        <p:txBody>
          <a:bodyPr wrap="square" rtlCol="0">
            <a:spAutoFit/>
          </a:bodyPr>
          <a:lstStyle/>
          <a:p>
            <a:endParaRPr lang="en-GB" dirty="0"/>
          </a:p>
        </p:txBody>
      </p:sp>
      <p:graphicFrame>
        <p:nvGraphicFramePr>
          <p:cNvPr id="2" name="Diagram 1">
            <a:extLst>
              <a:ext uri="{FF2B5EF4-FFF2-40B4-BE49-F238E27FC236}">
                <a16:creationId xmlns:a16="http://schemas.microsoft.com/office/drawing/2014/main" id="{C6D918CC-04FF-4938-95BB-0257130A3D17}"/>
              </a:ext>
            </a:extLst>
          </p:cNvPr>
          <p:cNvGraphicFramePr/>
          <p:nvPr>
            <p:extLst>
              <p:ext uri="{D42A27DB-BD31-4B8C-83A1-F6EECF244321}">
                <p14:modId xmlns:p14="http://schemas.microsoft.com/office/powerpoint/2010/main" val="590745747"/>
              </p:ext>
            </p:extLst>
          </p:nvPr>
        </p:nvGraphicFramePr>
        <p:xfrm>
          <a:off x="611591" y="1120281"/>
          <a:ext cx="8682818" cy="52822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TextBox 11">
            <a:extLst>
              <a:ext uri="{FF2B5EF4-FFF2-40B4-BE49-F238E27FC236}">
                <a16:creationId xmlns:a16="http://schemas.microsoft.com/office/drawing/2014/main" id="{286C4D46-8ADB-438B-8C5F-A58CBCFB3AD8}"/>
              </a:ext>
            </a:extLst>
          </p:cNvPr>
          <p:cNvSpPr txBox="1"/>
          <p:nvPr/>
        </p:nvSpPr>
        <p:spPr>
          <a:xfrm>
            <a:off x="1447361" y="5785988"/>
            <a:ext cx="7079770" cy="369332"/>
          </a:xfrm>
          <a:prstGeom prst="rect">
            <a:avLst/>
          </a:prstGeom>
          <a:noFill/>
        </p:spPr>
        <p:txBody>
          <a:bodyPr wrap="square" rtlCol="0">
            <a:spAutoFit/>
          </a:bodyPr>
          <a:lstStyle/>
          <a:p>
            <a:pPr algn="ctr"/>
            <a:r>
              <a:rPr lang="en-GB" dirty="0">
                <a:solidFill>
                  <a:srgbClr val="44375E"/>
                </a:solidFill>
              </a:rPr>
              <a:t>Past and Present – Family and Community</a:t>
            </a:r>
          </a:p>
        </p:txBody>
      </p:sp>
      <p:sp>
        <p:nvSpPr>
          <p:cNvPr id="13" name="TextBox 12">
            <a:extLst>
              <a:ext uri="{FF2B5EF4-FFF2-40B4-BE49-F238E27FC236}">
                <a16:creationId xmlns:a16="http://schemas.microsoft.com/office/drawing/2014/main" id="{F72A71EA-08D8-4580-AF21-0B05E0DD5260}"/>
              </a:ext>
            </a:extLst>
          </p:cNvPr>
          <p:cNvSpPr txBox="1"/>
          <p:nvPr/>
        </p:nvSpPr>
        <p:spPr>
          <a:xfrm>
            <a:off x="1394407" y="1648390"/>
            <a:ext cx="1335024" cy="923330"/>
          </a:xfrm>
          <a:prstGeom prst="rect">
            <a:avLst/>
          </a:prstGeom>
          <a:solidFill>
            <a:schemeClr val="accent2">
              <a:lumMod val="20000"/>
              <a:lumOff val="80000"/>
            </a:schemeClr>
          </a:solidFill>
        </p:spPr>
        <p:txBody>
          <a:bodyPr wrap="square" rtlCol="0">
            <a:spAutoFit/>
          </a:bodyPr>
          <a:lstStyle/>
          <a:p>
            <a:pPr algn="ctr"/>
            <a:r>
              <a:rPr lang="en-GB" dirty="0">
                <a:solidFill>
                  <a:srgbClr val="44375E"/>
                </a:solidFill>
              </a:rPr>
              <a:t>Children in Nursery will</a:t>
            </a:r>
            <a:r>
              <a:rPr lang="en-GB" dirty="0"/>
              <a:t>:</a:t>
            </a:r>
          </a:p>
        </p:txBody>
      </p:sp>
      <p:sp>
        <p:nvSpPr>
          <p:cNvPr id="23" name="TextBox 22">
            <a:extLst>
              <a:ext uri="{FF2B5EF4-FFF2-40B4-BE49-F238E27FC236}">
                <a16:creationId xmlns:a16="http://schemas.microsoft.com/office/drawing/2014/main" id="{5C3E6FF3-A127-419C-8C66-BD648AEB697E}"/>
              </a:ext>
            </a:extLst>
          </p:cNvPr>
          <p:cNvSpPr txBox="1"/>
          <p:nvPr/>
        </p:nvSpPr>
        <p:spPr>
          <a:xfrm>
            <a:off x="4358512" y="1616217"/>
            <a:ext cx="1335024" cy="923330"/>
          </a:xfrm>
          <a:prstGeom prst="rect">
            <a:avLst/>
          </a:prstGeom>
          <a:solidFill>
            <a:schemeClr val="accent2">
              <a:lumMod val="20000"/>
              <a:lumOff val="80000"/>
            </a:schemeClr>
          </a:solidFill>
        </p:spPr>
        <p:txBody>
          <a:bodyPr wrap="square" rtlCol="0">
            <a:spAutoFit/>
          </a:bodyPr>
          <a:lstStyle/>
          <a:p>
            <a:pPr algn="ctr"/>
            <a:r>
              <a:rPr lang="en-GB" dirty="0">
                <a:solidFill>
                  <a:srgbClr val="44375E"/>
                </a:solidFill>
              </a:rPr>
              <a:t>Children in Reception will</a:t>
            </a:r>
            <a:r>
              <a:rPr lang="en-GB" dirty="0"/>
              <a:t>:</a:t>
            </a:r>
          </a:p>
        </p:txBody>
      </p:sp>
      <p:sp>
        <p:nvSpPr>
          <p:cNvPr id="25" name="TextBox 24">
            <a:extLst>
              <a:ext uri="{FF2B5EF4-FFF2-40B4-BE49-F238E27FC236}">
                <a16:creationId xmlns:a16="http://schemas.microsoft.com/office/drawing/2014/main" id="{C3A09A18-633D-405F-BE34-75719CFA270F}"/>
              </a:ext>
            </a:extLst>
          </p:cNvPr>
          <p:cNvSpPr txBox="1"/>
          <p:nvPr/>
        </p:nvSpPr>
        <p:spPr>
          <a:xfrm>
            <a:off x="7241902" y="1757340"/>
            <a:ext cx="1335024" cy="646331"/>
          </a:xfrm>
          <a:prstGeom prst="rect">
            <a:avLst/>
          </a:prstGeom>
          <a:solidFill>
            <a:schemeClr val="accent2">
              <a:lumMod val="20000"/>
              <a:lumOff val="80000"/>
            </a:schemeClr>
          </a:solidFill>
        </p:spPr>
        <p:txBody>
          <a:bodyPr wrap="square" rtlCol="0">
            <a:spAutoFit/>
          </a:bodyPr>
          <a:lstStyle/>
          <a:p>
            <a:pPr algn="ctr"/>
            <a:r>
              <a:rPr lang="en-GB" dirty="0">
                <a:solidFill>
                  <a:srgbClr val="44375E"/>
                </a:solidFill>
              </a:rPr>
              <a:t>Year 1 Ready:</a:t>
            </a:r>
            <a:endParaRPr lang="en-GB" dirty="0"/>
          </a:p>
        </p:txBody>
      </p:sp>
      <p:sp>
        <p:nvSpPr>
          <p:cNvPr id="14" name="TextBox 13">
            <a:extLst>
              <a:ext uri="{FF2B5EF4-FFF2-40B4-BE49-F238E27FC236}">
                <a16:creationId xmlns:a16="http://schemas.microsoft.com/office/drawing/2014/main" id="{71BDDF47-A005-4FB2-9C84-CC97458E45A0}"/>
              </a:ext>
            </a:extLst>
          </p:cNvPr>
          <p:cNvSpPr txBox="1"/>
          <p:nvPr/>
        </p:nvSpPr>
        <p:spPr>
          <a:xfrm>
            <a:off x="738135" y="3188485"/>
            <a:ext cx="2438422" cy="2123658"/>
          </a:xfrm>
          <a:prstGeom prst="rect">
            <a:avLst/>
          </a:prstGeom>
          <a:noFill/>
        </p:spPr>
        <p:txBody>
          <a:bodyPr wrap="square" rtlCol="0">
            <a:spAutoFit/>
          </a:bodyPr>
          <a:lstStyle/>
          <a:p>
            <a:pPr marL="171450" indent="-171450">
              <a:buFont typeface="Arial" panose="020B0604020202020204" pitchFamily="34" charset="0"/>
              <a:buChar char="•"/>
            </a:pPr>
            <a:r>
              <a:rPr lang="en-GB" sz="1100" dirty="0">
                <a:solidFill>
                  <a:srgbClr val="44375E"/>
                </a:solidFill>
              </a:rPr>
              <a:t>Say who lives in their house </a:t>
            </a:r>
          </a:p>
          <a:p>
            <a:pPr marL="171450" indent="-171450">
              <a:buFont typeface="Arial" panose="020B0604020202020204" pitchFamily="34" charset="0"/>
              <a:buChar char="•"/>
            </a:pPr>
            <a:r>
              <a:rPr lang="en-GB" sz="1100" dirty="0">
                <a:solidFill>
                  <a:srgbClr val="44375E"/>
                </a:solidFill>
              </a:rPr>
              <a:t>Name their immediate family </a:t>
            </a:r>
          </a:p>
          <a:p>
            <a:pPr marL="171450" indent="-171450">
              <a:buFont typeface="Arial" panose="020B0604020202020204" pitchFamily="34" charset="0"/>
              <a:buChar char="•"/>
            </a:pPr>
            <a:r>
              <a:rPr lang="en-GB" sz="1100" dirty="0">
                <a:solidFill>
                  <a:srgbClr val="44375E"/>
                </a:solidFill>
              </a:rPr>
              <a:t>Mimic familiar adults engaged in everyday tasks</a:t>
            </a:r>
          </a:p>
          <a:p>
            <a:pPr marL="171450" indent="-171450">
              <a:buFont typeface="Arial" panose="020B0604020202020204" pitchFamily="34" charset="0"/>
              <a:buChar char="•"/>
            </a:pPr>
            <a:r>
              <a:rPr lang="en-GB" sz="1100" dirty="0">
                <a:solidFill>
                  <a:srgbClr val="44375E"/>
                </a:solidFill>
              </a:rPr>
              <a:t> Talk about roles of the adults they live with </a:t>
            </a:r>
          </a:p>
          <a:p>
            <a:pPr marL="171450" indent="-171450">
              <a:buFont typeface="Arial" panose="020B0604020202020204" pitchFamily="34" charset="0"/>
              <a:buChar char="•"/>
            </a:pPr>
            <a:r>
              <a:rPr lang="en-GB" sz="1100" dirty="0">
                <a:solidFill>
                  <a:srgbClr val="44375E"/>
                </a:solidFill>
              </a:rPr>
              <a:t>Name and talk about their extended family </a:t>
            </a:r>
          </a:p>
          <a:p>
            <a:pPr marL="171450" indent="-171450">
              <a:buFont typeface="Arial" panose="020B0604020202020204" pitchFamily="34" charset="0"/>
              <a:buChar char="•"/>
            </a:pPr>
            <a:r>
              <a:rPr lang="en-GB" sz="1100" dirty="0">
                <a:solidFill>
                  <a:srgbClr val="44375E"/>
                </a:solidFill>
              </a:rPr>
              <a:t>Talk freely about family and home life. </a:t>
            </a:r>
          </a:p>
          <a:p>
            <a:pPr marL="171450" indent="-171450">
              <a:buFont typeface="Arial" panose="020B0604020202020204" pitchFamily="34" charset="0"/>
              <a:buChar char="•"/>
            </a:pPr>
            <a:r>
              <a:rPr lang="en-GB" sz="1100" dirty="0">
                <a:solidFill>
                  <a:srgbClr val="44375E"/>
                </a:solidFill>
              </a:rPr>
              <a:t>Show an interest in occupations linked to transport and farms.</a:t>
            </a:r>
          </a:p>
        </p:txBody>
      </p:sp>
      <p:sp>
        <p:nvSpPr>
          <p:cNvPr id="17" name="TextBox 16">
            <a:extLst>
              <a:ext uri="{FF2B5EF4-FFF2-40B4-BE49-F238E27FC236}">
                <a16:creationId xmlns:a16="http://schemas.microsoft.com/office/drawing/2014/main" id="{A3C6C71B-ED92-4518-9AD4-E7EAA18BB760}"/>
              </a:ext>
            </a:extLst>
          </p:cNvPr>
          <p:cNvSpPr txBox="1"/>
          <p:nvPr/>
        </p:nvSpPr>
        <p:spPr>
          <a:xfrm>
            <a:off x="3700851" y="3149602"/>
            <a:ext cx="2504297" cy="2462213"/>
          </a:xfrm>
          <a:prstGeom prst="rect">
            <a:avLst/>
          </a:prstGeom>
          <a:noFill/>
        </p:spPr>
        <p:txBody>
          <a:bodyPr wrap="square" rtlCol="0">
            <a:spAutoFit/>
          </a:bodyPr>
          <a:lstStyle/>
          <a:p>
            <a:pPr marL="171450" indent="-171450">
              <a:buFont typeface="Arial" panose="020B0604020202020204" pitchFamily="34" charset="0"/>
              <a:buChar char="•"/>
            </a:pPr>
            <a:r>
              <a:rPr lang="en-GB" sz="1100" dirty="0">
                <a:solidFill>
                  <a:srgbClr val="44375E"/>
                </a:solidFill>
              </a:rPr>
              <a:t>Talk about the occupations of people they live with. </a:t>
            </a:r>
          </a:p>
          <a:p>
            <a:pPr marL="171450" indent="-171450">
              <a:buFont typeface="Arial" panose="020B0604020202020204" pitchFamily="34" charset="0"/>
              <a:buChar char="•"/>
            </a:pPr>
            <a:r>
              <a:rPr lang="en-GB" sz="1100" dirty="0">
                <a:solidFill>
                  <a:srgbClr val="44375E"/>
                </a:solidFill>
              </a:rPr>
              <a:t>Name and talk about their extended family </a:t>
            </a:r>
          </a:p>
          <a:p>
            <a:pPr marL="171450" indent="-171450">
              <a:buFont typeface="Arial" panose="020B0604020202020204" pitchFamily="34" charset="0"/>
              <a:buChar char="•"/>
            </a:pPr>
            <a:r>
              <a:rPr lang="en-GB" sz="1100" dirty="0">
                <a:solidFill>
                  <a:srgbClr val="44375E"/>
                </a:solidFill>
              </a:rPr>
              <a:t>Discuss different occupations of family members and people who are known to them. </a:t>
            </a:r>
          </a:p>
          <a:p>
            <a:pPr marL="171450" indent="-171450">
              <a:buFont typeface="Arial" panose="020B0604020202020204" pitchFamily="34" charset="0"/>
              <a:buChar char="•"/>
            </a:pPr>
            <a:r>
              <a:rPr lang="en-GB" sz="1100" dirty="0">
                <a:solidFill>
                  <a:srgbClr val="44375E"/>
                </a:solidFill>
              </a:rPr>
              <a:t>Ask questions to find out more about different occupations</a:t>
            </a:r>
          </a:p>
          <a:p>
            <a:pPr marL="171450" indent="-171450">
              <a:buFont typeface="Arial" panose="020B0604020202020204" pitchFamily="34" charset="0"/>
              <a:buChar char="•"/>
            </a:pPr>
            <a:r>
              <a:rPr lang="en-GB" sz="1100" dirty="0">
                <a:solidFill>
                  <a:srgbClr val="44375E"/>
                </a:solidFill>
              </a:rPr>
              <a:t>Talk confidently about the lives of their  immediate and extended family, and people who are important to them in their community.</a:t>
            </a:r>
          </a:p>
        </p:txBody>
      </p:sp>
      <p:sp>
        <p:nvSpPr>
          <p:cNvPr id="18" name="TextBox 17">
            <a:extLst>
              <a:ext uri="{FF2B5EF4-FFF2-40B4-BE49-F238E27FC236}">
                <a16:creationId xmlns:a16="http://schemas.microsoft.com/office/drawing/2014/main" id="{CB0A2404-17B5-4F3B-A49C-BFD4D080A397}"/>
              </a:ext>
            </a:extLst>
          </p:cNvPr>
          <p:cNvSpPr txBox="1"/>
          <p:nvPr/>
        </p:nvSpPr>
        <p:spPr>
          <a:xfrm>
            <a:off x="6743284" y="3106229"/>
            <a:ext cx="2332259" cy="2631490"/>
          </a:xfrm>
          <a:prstGeom prst="rect">
            <a:avLst/>
          </a:prstGeom>
          <a:noFill/>
        </p:spPr>
        <p:txBody>
          <a:bodyPr wrap="square" rtlCol="0">
            <a:spAutoFit/>
          </a:bodyPr>
          <a:lstStyle/>
          <a:p>
            <a:pPr marL="171450" lvl="0" indent="-171450">
              <a:buFont typeface="Arial" panose="020B0604020202020204" pitchFamily="34" charset="0"/>
              <a:buChar char="•"/>
            </a:pPr>
            <a:r>
              <a:rPr lang="en-GB" sz="1100" dirty="0">
                <a:solidFill>
                  <a:srgbClr val="44375E"/>
                </a:solidFill>
              </a:rPr>
              <a:t>I can recognise that I have changed since I was a baby and discuss some of those changes</a:t>
            </a:r>
          </a:p>
          <a:p>
            <a:pPr marL="171450" lvl="0" indent="-171450">
              <a:buFont typeface="Arial" panose="020B0604020202020204" pitchFamily="34" charset="0"/>
              <a:buChar char="•"/>
            </a:pPr>
            <a:r>
              <a:rPr lang="en-GB" sz="1100" dirty="0">
                <a:solidFill>
                  <a:srgbClr val="44375E"/>
                </a:solidFill>
              </a:rPr>
              <a:t>I can talk about what I did yesterday/last week</a:t>
            </a:r>
          </a:p>
          <a:p>
            <a:pPr marL="171450" lvl="0" indent="-171450">
              <a:buFont typeface="Arial" panose="020B0604020202020204" pitchFamily="34" charset="0"/>
              <a:buChar char="•"/>
            </a:pPr>
            <a:r>
              <a:rPr lang="en-GB" sz="1100" dirty="0">
                <a:solidFill>
                  <a:srgbClr val="44375E"/>
                </a:solidFill>
              </a:rPr>
              <a:t>I can order events in my day</a:t>
            </a:r>
          </a:p>
          <a:p>
            <a:pPr marL="171450" lvl="0" indent="-171450">
              <a:buFont typeface="Arial" panose="020B0604020202020204" pitchFamily="34" charset="0"/>
              <a:buChar char="•"/>
            </a:pPr>
            <a:r>
              <a:rPr lang="en-GB" sz="1100" dirty="0">
                <a:solidFill>
                  <a:srgbClr val="44375E"/>
                </a:solidFill>
              </a:rPr>
              <a:t>I can talk about things that happened a long time ago, a short time ago and today</a:t>
            </a:r>
          </a:p>
          <a:p>
            <a:pPr marL="171450" lvl="0" indent="-171450">
              <a:buFont typeface="Arial" panose="020B0604020202020204" pitchFamily="34" charset="0"/>
              <a:buChar char="•"/>
            </a:pPr>
            <a:r>
              <a:rPr lang="en-GB" sz="1100" dirty="0">
                <a:solidFill>
                  <a:srgbClr val="44375E"/>
                </a:solidFill>
              </a:rPr>
              <a:t>I can talk about why we remember special historical events</a:t>
            </a:r>
          </a:p>
          <a:p>
            <a:pPr marL="171450" indent="-171450">
              <a:buFont typeface="Arial" panose="020B0604020202020204" pitchFamily="34" charset="0"/>
              <a:buChar char="•"/>
            </a:pPr>
            <a:r>
              <a:rPr lang="en-GB" sz="1100" dirty="0">
                <a:solidFill>
                  <a:srgbClr val="44375E"/>
                </a:solidFill>
              </a:rPr>
              <a:t>I can talk about people who help us</a:t>
            </a:r>
          </a:p>
        </p:txBody>
      </p:sp>
    </p:spTree>
    <p:extLst>
      <p:ext uri="{BB962C8B-B14F-4D97-AF65-F5344CB8AC3E}">
        <p14:creationId xmlns:p14="http://schemas.microsoft.com/office/powerpoint/2010/main" val="27244802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1">
            <a:extLst>
              <a:ext uri="{FF2B5EF4-FFF2-40B4-BE49-F238E27FC236}">
                <a16:creationId xmlns:a16="http://schemas.microsoft.com/office/drawing/2014/main" id="{6B9B7142-C494-78C7-0CFC-B85C6BFD8DED}"/>
              </a:ext>
            </a:extLst>
          </p:cNvPr>
          <p:cNvSpPr txBox="1">
            <a:spLocks/>
          </p:cNvSpPr>
          <p:nvPr/>
        </p:nvSpPr>
        <p:spPr>
          <a:xfrm>
            <a:off x="5026024" y="6576695"/>
            <a:ext cx="4872990" cy="281305"/>
          </a:xfrm>
          <a:prstGeom prst="rect">
            <a:avLst/>
          </a:prstGeom>
        </p:spPr>
        <p:txBody>
          <a:bodyPr vert="horz" wrap="square" lIns="91440" tIns="45720" rIns="91440" bIns="45720" rtlCol="0">
            <a:noAutofit/>
          </a:bodyPr>
          <a:lstStyle/>
          <a:p>
            <a:pPr algn="r">
              <a:lnSpc>
                <a:spcPct val="120000"/>
              </a:lnSpc>
              <a:spcAft>
                <a:spcPts val="1200"/>
              </a:spcAft>
            </a:pPr>
            <a:r>
              <a:rPr lang="en-US" sz="1000" kern="1200" dirty="0">
                <a:solidFill>
                  <a:schemeClr val="tx2"/>
                </a:solidFill>
                <a:effectLst/>
                <a:latin typeface="United Curriculum" pitchFamily="50" charset="0"/>
                <a:ea typeface="Calibri" panose="020F0502020204030204" pitchFamily="34" charset="0"/>
                <a:cs typeface="Times New Roman" panose="02020603050405020304" pitchFamily="18" charset="0"/>
              </a:rPr>
              <a:t> </a:t>
            </a:r>
            <a:endParaRPr lang="en-GB" sz="1100" dirty="0">
              <a:solidFill>
                <a:schemeClr val="tx2"/>
              </a:solidFill>
              <a:effectLst/>
              <a:latin typeface="United Curriculum" pitchFamily="50" charset="0"/>
              <a:ea typeface="Calibri" panose="020F0502020204030204" pitchFamily="34" charset="0"/>
              <a:cs typeface="Times New Roman" panose="02020603050405020304" pitchFamily="18" charset="0"/>
            </a:endParaRPr>
          </a:p>
        </p:txBody>
      </p:sp>
      <p:sp>
        <p:nvSpPr>
          <p:cNvPr id="24" name="Freeform: Shape 23">
            <a:extLst>
              <a:ext uri="{FF2B5EF4-FFF2-40B4-BE49-F238E27FC236}">
                <a16:creationId xmlns:a16="http://schemas.microsoft.com/office/drawing/2014/main" id="{3003C2D6-7463-2227-0B15-C40C3549448B}"/>
              </a:ext>
            </a:extLst>
          </p:cNvPr>
          <p:cNvSpPr/>
          <p:nvPr/>
        </p:nvSpPr>
        <p:spPr>
          <a:xfrm>
            <a:off x="5768658" y="5026515"/>
            <a:ext cx="5657" cy="44371"/>
          </a:xfrm>
          <a:custGeom>
            <a:avLst/>
            <a:gdLst>
              <a:gd name="connsiteX0" fmla="*/ 0 w 5657"/>
              <a:gd name="connsiteY0" fmla="*/ 0 h 44371"/>
              <a:gd name="connsiteX1" fmla="*/ 5657 w 5657"/>
              <a:gd name="connsiteY1" fmla="*/ 0 h 44371"/>
              <a:gd name="connsiteX2" fmla="*/ 5657 w 5657"/>
              <a:gd name="connsiteY2" fmla="*/ 44371 h 44371"/>
              <a:gd name="connsiteX3" fmla="*/ 0 w 5657"/>
              <a:gd name="connsiteY3" fmla="*/ 44371 h 44371"/>
            </a:gdLst>
            <a:ahLst/>
            <a:cxnLst>
              <a:cxn ang="0">
                <a:pos x="connsiteX0" y="connsiteY0"/>
              </a:cxn>
              <a:cxn ang="0">
                <a:pos x="connsiteX1" y="connsiteY1"/>
              </a:cxn>
              <a:cxn ang="0">
                <a:pos x="connsiteX2" y="connsiteY2"/>
              </a:cxn>
              <a:cxn ang="0">
                <a:pos x="connsiteX3" y="connsiteY3"/>
              </a:cxn>
            </a:cxnLst>
            <a:rect l="l" t="t" r="r" b="b"/>
            <a:pathLst>
              <a:path w="5657" h="44371">
                <a:moveTo>
                  <a:pt x="0" y="0"/>
                </a:moveTo>
                <a:lnTo>
                  <a:pt x="5657" y="0"/>
                </a:lnTo>
                <a:lnTo>
                  <a:pt x="5657" y="44371"/>
                </a:lnTo>
                <a:lnTo>
                  <a:pt x="0" y="44371"/>
                </a:lnTo>
                <a:close/>
              </a:path>
            </a:pathLst>
          </a:custGeom>
          <a:solidFill>
            <a:srgbClr val="FFFFFF"/>
          </a:solidFill>
          <a:ln w="11092" cap="flat">
            <a:noFill/>
            <a:prstDash val="solid"/>
            <a:miter/>
          </a:ln>
        </p:spPr>
        <p:txBody>
          <a:bodyPr rtlCol="0" anchor="ctr"/>
          <a:lstStyle/>
          <a:p>
            <a:endParaRPr lang="en-GB"/>
          </a:p>
        </p:txBody>
      </p:sp>
      <p:sp>
        <p:nvSpPr>
          <p:cNvPr id="62" name="TextBox 61">
            <a:extLst>
              <a:ext uri="{FF2B5EF4-FFF2-40B4-BE49-F238E27FC236}">
                <a16:creationId xmlns:a16="http://schemas.microsoft.com/office/drawing/2014/main" id="{5096ECA1-B4A2-9CBB-C54A-83FE9E8691D6}"/>
              </a:ext>
            </a:extLst>
          </p:cNvPr>
          <p:cNvSpPr txBox="1"/>
          <p:nvPr/>
        </p:nvSpPr>
        <p:spPr>
          <a:xfrm>
            <a:off x="833924" y="1309836"/>
            <a:ext cx="704039" cy="338554"/>
          </a:xfrm>
          <a:prstGeom prst="rect">
            <a:avLst/>
          </a:prstGeom>
          <a:noFill/>
        </p:spPr>
        <p:txBody>
          <a:bodyPr wrap="none" rtlCol="0">
            <a:spAutoFit/>
          </a:bodyPr>
          <a:lstStyle/>
          <a:p>
            <a:pPr algn="ctr"/>
            <a:r>
              <a:rPr lang="en-GB" sz="1600" spc="0" baseline="0" dirty="0">
                <a:ln w="1569" cap="flat">
                  <a:solidFill>
                    <a:srgbClr val="FFFFFF"/>
                  </a:solidFill>
                  <a:miter/>
                </a:ln>
                <a:solidFill>
                  <a:srgbClr val="FFFFFF"/>
                </a:solidFill>
                <a:latin typeface="Arial Rounded MT Bold" panose="020F0704030504030204" pitchFamily="34" charset="0"/>
                <a:sym typeface="United Curriculum"/>
                <a:rtl val="0"/>
              </a:rPr>
              <a:t>N 3-4</a:t>
            </a:r>
          </a:p>
        </p:txBody>
      </p:sp>
      <p:sp>
        <p:nvSpPr>
          <p:cNvPr id="69" name="TextBox 68">
            <a:extLst>
              <a:ext uri="{FF2B5EF4-FFF2-40B4-BE49-F238E27FC236}">
                <a16:creationId xmlns:a16="http://schemas.microsoft.com/office/drawing/2014/main" id="{98259B73-26C3-86C3-349C-73034D47D263}"/>
              </a:ext>
            </a:extLst>
          </p:cNvPr>
          <p:cNvSpPr txBox="1"/>
          <p:nvPr/>
        </p:nvSpPr>
        <p:spPr>
          <a:xfrm>
            <a:off x="1500350" y="5427009"/>
            <a:ext cx="635109" cy="584775"/>
          </a:xfrm>
          <a:prstGeom prst="rect">
            <a:avLst/>
          </a:prstGeom>
          <a:noFill/>
        </p:spPr>
        <p:txBody>
          <a:bodyPr wrap="none" rtlCol="0">
            <a:spAutoFit/>
          </a:bodyPr>
          <a:lstStyle/>
          <a:p>
            <a:pPr algn="ctr"/>
            <a:r>
              <a:rPr lang="en-GB" sz="1600" spc="0" baseline="0" dirty="0">
                <a:ln w="1569" cap="flat">
                  <a:solidFill>
                    <a:srgbClr val="FFFFFF"/>
                  </a:solidFill>
                  <a:miter/>
                </a:ln>
                <a:solidFill>
                  <a:srgbClr val="FFFFFF"/>
                </a:solidFill>
                <a:latin typeface="Arial Rounded MT Bold" panose="020F0704030504030204" pitchFamily="34" charset="0"/>
                <a:sym typeface="United Curriculum"/>
                <a:rtl val="0"/>
              </a:rPr>
              <a:t>Year</a:t>
            </a:r>
          </a:p>
          <a:p>
            <a:pPr algn="ctr"/>
            <a:r>
              <a:rPr lang="en-GB" sz="1600" spc="0" baseline="0" dirty="0">
                <a:ln w="1569" cap="flat">
                  <a:solidFill>
                    <a:srgbClr val="FFFFFF"/>
                  </a:solidFill>
                  <a:miter/>
                </a:ln>
                <a:solidFill>
                  <a:srgbClr val="FFFFFF"/>
                </a:solidFill>
                <a:latin typeface="Arial Rounded MT Bold" panose="020F0704030504030204" pitchFamily="34" charset="0"/>
                <a:sym typeface="United Curriculum"/>
                <a:rtl val="0"/>
              </a:rPr>
              <a:t>1</a:t>
            </a:r>
          </a:p>
        </p:txBody>
      </p:sp>
      <p:sp>
        <p:nvSpPr>
          <p:cNvPr id="89" name="TextBox 88">
            <a:extLst>
              <a:ext uri="{FF2B5EF4-FFF2-40B4-BE49-F238E27FC236}">
                <a16:creationId xmlns:a16="http://schemas.microsoft.com/office/drawing/2014/main" id="{1550B725-3912-7262-289B-882EF90B3FD5}"/>
              </a:ext>
            </a:extLst>
          </p:cNvPr>
          <p:cNvSpPr txBox="1"/>
          <p:nvPr/>
        </p:nvSpPr>
        <p:spPr>
          <a:xfrm>
            <a:off x="5274821" y="1493107"/>
            <a:ext cx="635110" cy="584775"/>
          </a:xfrm>
          <a:prstGeom prst="rect">
            <a:avLst/>
          </a:prstGeom>
          <a:noFill/>
        </p:spPr>
        <p:txBody>
          <a:bodyPr wrap="none" rtlCol="0">
            <a:spAutoFit/>
          </a:bodyPr>
          <a:lstStyle/>
          <a:p>
            <a:pPr algn="ctr"/>
            <a:r>
              <a:rPr lang="en-GB" sz="1600" spc="0" baseline="0" dirty="0">
                <a:ln w="1569" cap="flat">
                  <a:solidFill>
                    <a:srgbClr val="FFFFFF"/>
                  </a:solidFill>
                  <a:miter/>
                </a:ln>
                <a:solidFill>
                  <a:srgbClr val="FFFFFF"/>
                </a:solidFill>
                <a:latin typeface="Arial Rounded MT Bold" panose="020F0704030504030204" pitchFamily="34" charset="0"/>
                <a:sym typeface="United Curriculum"/>
                <a:rtl val="0"/>
              </a:rPr>
              <a:t>Year</a:t>
            </a:r>
          </a:p>
          <a:p>
            <a:pPr algn="ctr"/>
            <a:r>
              <a:rPr lang="en-GB" sz="1600" spc="0" baseline="0" dirty="0">
                <a:ln w="1569" cap="flat">
                  <a:solidFill>
                    <a:srgbClr val="FFFFFF"/>
                  </a:solidFill>
                  <a:miter/>
                </a:ln>
                <a:solidFill>
                  <a:srgbClr val="FFFFFF"/>
                </a:solidFill>
                <a:latin typeface="Arial Rounded MT Bold" panose="020F0704030504030204" pitchFamily="34" charset="0"/>
                <a:sym typeface="United Curriculum"/>
                <a:rtl val="0"/>
              </a:rPr>
              <a:t>4</a:t>
            </a:r>
          </a:p>
        </p:txBody>
      </p:sp>
      <p:sp>
        <p:nvSpPr>
          <p:cNvPr id="96" name="TextBox 95">
            <a:extLst>
              <a:ext uri="{FF2B5EF4-FFF2-40B4-BE49-F238E27FC236}">
                <a16:creationId xmlns:a16="http://schemas.microsoft.com/office/drawing/2014/main" id="{88226996-3B22-28B3-E1F2-380E176EA805}"/>
              </a:ext>
            </a:extLst>
          </p:cNvPr>
          <p:cNvSpPr txBox="1"/>
          <p:nvPr/>
        </p:nvSpPr>
        <p:spPr>
          <a:xfrm>
            <a:off x="6536943" y="5417648"/>
            <a:ext cx="635110" cy="584775"/>
          </a:xfrm>
          <a:prstGeom prst="rect">
            <a:avLst/>
          </a:prstGeom>
          <a:noFill/>
        </p:spPr>
        <p:txBody>
          <a:bodyPr wrap="none" rtlCol="0">
            <a:spAutoFit/>
          </a:bodyPr>
          <a:lstStyle/>
          <a:p>
            <a:pPr algn="ctr"/>
            <a:r>
              <a:rPr lang="en-GB" sz="1600" dirty="0">
                <a:ln w="1569" cap="flat">
                  <a:solidFill>
                    <a:srgbClr val="FFFFFF"/>
                  </a:solidFill>
                  <a:miter/>
                </a:ln>
                <a:solidFill>
                  <a:srgbClr val="FFFFFF"/>
                </a:solidFill>
                <a:latin typeface="Arial Rounded MT Bold" panose="020F0704030504030204" pitchFamily="34" charset="0"/>
                <a:sym typeface="ABeeZee"/>
                <a:rtl val="0"/>
              </a:rPr>
              <a:t>Ye</a:t>
            </a:r>
            <a:r>
              <a:rPr lang="en-GB" sz="1600" spc="0" baseline="0" dirty="0">
                <a:ln w="1569" cap="flat">
                  <a:solidFill>
                    <a:srgbClr val="FFFFFF"/>
                  </a:solidFill>
                  <a:miter/>
                </a:ln>
                <a:solidFill>
                  <a:srgbClr val="FFFFFF"/>
                </a:solidFill>
                <a:latin typeface="Arial Rounded MT Bold" panose="020F0704030504030204" pitchFamily="34" charset="0"/>
                <a:sym typeface="ABeeZee"/>
                <a:rtl val="0"/>
              </a:rPr>
              <a:t>ar</a:t>
            </a:r>
          </a:p>
          <a:p>
            <a:pPr algn="ctr"/>
            <a:r>
              <a:rPr lang="en-GB" sz="1600" spc="0" baseline="0" dirty="0">
                <a:ln w="1569" cap="flat">
                  <a:solidFill>
                    <a:srgbClr val="FFFFFF"/>
                  </a:solidFill>
                  <a:miter/>
                </a:ln>
                <a:solidFill>
                  <a:srgbClr val="FFFFFF"/>
                </a:solidFill>
                <a:latin typeface="Arial Rounded MT Bold" panose="020F0704030504030204" pitchFamily="34" charset="0"/>
                <a:sym typeface="ABeeZee"/>
                <a:rtl val="0"/>
              </a:rPr>
              <a:t>5</a:t>
            </a:r>
          </a:p>
        </p:txBody>
      </p:sp>
      <p:sp>
        <p:nvSpPr>
          <p:cNvPr id="98" name="TextBox 97">
            <a:extLst>
              <a:ext uri="{FF2B5EF4-FFF2-40B4-BE49-F238E27FC236}">
                <a16:creationId xmlns:a16="http://schemas.microsoft.com/office/drawing/2014/main" id="{0F3B352B-366C-5488-F31C-4304B9A64A71}"/>
              </a:ext>
            </a:extLst>
          </p:cNvPr>
          <p:cNvSpPr txBox="1"/>
          <p:nvPr/>
        </p:nvSpPr>
        <p:spPr>
          <a:xfrm>
            <a:off x="8283209" y="5771148"/>
            <a:ext cx="884656" cy="461665"/>
          </a:xfrm>
          <a:prstGeom prst="rect">
            <a:avLst/>
          </a:prstGeom>
          <a:noFill/>
        </p:spPr>
        <p:txBody>
          <a:bodyPr wrap="square" rtlCol="0">
            <a:spAutoFit/>
          </a:bodyPr>
          <a:lstStyle/>
          <a:p>
            <a:pPr algn="ctr"/>
            <a:r>
              <a:rPr lang="en-GB" sz="1200" spc="0" baseline="0" dirty="0">
                <a:ln w="1569" cap="flat">
                  <a:solidFill>
                    <a:srgbClr val="FFFFFF"/>
                  </a:solidFill>
                  <a:miter/>
                </a:ln>
                <a:solidFill>
                  <a:srgbClr val="FFFFFF"/>
                </a:solidFill>
                <a:latin typeface="Arial Rounded MT Bold" panose="020F0704030504030204" pitchFamily="34" charset="0"/>
                <a:sym typeface="ABeeZee"/>
                <a:rtl val="0"/>
              </a:rPr>
              <a:t>Key Stage 3</a:t>
            </a:r>
          </a:p>
        </p:txBody>
      </p:sp>
      <p:sp>
        <p:nvSpPr>
          <p:cNvPr id="4" name="Rectangle 3">
            <a:extLst>
              <a:ext uri="{FF2B5EF4-FFF2-40B4-BE49-F238E27FC236}">
                <a16:creationId xmlns:a16="http://schemas.microsoft.com/office/drawing/2014/main" id="{6BB1BB31-A5A5-4579-8676-322A90FB8F46}"/>
              </a:ext>
            </a:extLst>
          </p:cNvPr>
          <p:cNvSpPr/>
          <p:nvPr/>
        </p:nvSpPr>
        <p:spPr>
          <a:xfrm>
            <a:off x="448230" y="247728"/>
            <a:ext cx="7449475" cy="528671"/>
          </a:xfrm>
          <a:prstGeom prst="rect">
            <a:avLst/>
          </a:prstGeom>
        </p:spPr>
        <p:txBody>
          <a:bodyPr wrap="none">
            <a:spAutoFit/>
          </a:bodyPr>
          <a:lstStyle/>
          <a:p>
            <a:pPr algn="ctr">
              <a:lnSpc>
                <a:spcPct val="107000"/>
              </a:lnSpc>
              <a:spcAft>
                <a:spcPts val="800"/>
              </a:spcAft>
              <a:tabLst>
                <a:tab pos="2947670" algn="l"/>
              </a:tabLst>
            </a:pPr>
            <a:r>
              <a:rPr lang="en-GB" sz="2800" b="1" dirty="0">
                <a:solidFill>
                  <a:srgbClr val="002060"/>
                </a:solidFill>
                <a:latin typeface="+mj-lt"/>
                <a:ea typeface="Calibri" panose="020F0502020204030204" pitchFamily="34" charset="0"/>
                <a:cs typeface="Times New Roman" panose="02020603050405020304" pitchFamily="18" charset="0"/>
              </a:rPr>
              <a:t>EYFS – Milestones for Continuous Provision </a:t>
            </a:r>
            <a:endParaRPr lang="en-GB" sz="2800" dirty="0">
              <a:effectLst/>
              <a:latin typeface="+mj-lt"/>
              <a:ea typeface="Calibri" panose="020F0502020204030204" pitchFamily="34" charset="0"/>
              <a:cs typeface="Times New Roman" panose="02020603050405020304" pitchFamily="18" charset="0"/>
            </a:endParaRPr>
          </a:p>
        </p:txBody>
      </p:sp>
      <p:pic>
        <p:nvPicPr>
          <p:cNvPr id="81" name="Picture 80">
            <a:extLst>
              <a:ext uri="{FF2B5EF4-FFF2-40B4-BE49-F238E27FC236}">
                <a16:creationId xmlns:a16="http://schemas.microsoft.com/office/drawing/2014/main" id="{B1CB9F86-4649-4C25-B8AF-78AD3AFF5E2D}"/>
              </a:ext>
            </a:extLst>
          </p:cNvPr>
          <p:cNvPicPr/>
          <p:nvPr/>
        </p:nvPicPr>
        <p:blipFill rotWithShape="1">
          <a:blip r:embed="rId2"/>
          <a:srcRect l="7807" t="7443" r="8178" b="10090"/>
          <a:stretch/>
        </p:blipFill>
        <p:spPr>
          <a:xfrm>
            <a:off x="8615082" y="12289"/>
            <a:ext cx="884656" cy="825513"/>
          </a:xfrm>
          <a:prstGeom prst="ellipse">
            <a:avLst/>
          </a:prstGeom>
          <a:ln>
            <a:noFill/>
          </a:ln>
          <a:effectLst>
            <a:softEdge rad="112500"/>
          </a:effectLst>
        </p:spPr>
      </p:pic>
      <p:sp>
        <p:nvSpPr>
          <p:cNvPr id="9" name="TextBox 8">
            <a:extLst>
              <a:ext uri="{FF2B5EF4-FFF2-40B4-BE49-F238E27FC236}">
                <a16:creationId xmlns:a16="http://schemas.microsoft.com/office/drawing/2014/main" id="{FB9D3874-4A95-4ED9-8DE0-70BFFEC28415}"/>
              </a:ext>
            </a:extLst>
          </p:cNvPr>
          <p:cNvSpPr txBox="1"/>
          <p:nvPr/>
        </p:nvSpPr>
        <p:spPr>
          <a:xfrm>
            <a:off x="6108899" y="4394600"/>
            <a:ext cx="2108226" cy="2308324"/>
          </a:xfrm>
          <a:prstGeom prst="rect">
            <a:avLst/>
          </a:prstGeom>
          <a:noFill/>
        </p:spPr>
        <p:txBody>
          <a:bodyPr wrap="square" rtlCol="0">
            <a:spAutoFit/>
          </a:bodyPr>
          <a:lstStyle/>
          <a:p>
            <a:endParaRPr lang="en-GB" dirty="0"/>
          </a:p>
        </p:txBody>
      </p:sp>
      <p:graphicFrame>
        <p:nvGraphicFramePr>
          <p:cNvPr id="2" name="Diagram 1">
            <a:extLst>
              <a:ext uri="{FF2B5EF4-FFF2-40B4-BE49-F238E27FC236}">
                <a16:creationId xmlns:a16="http://schemas.microsoft.com/office/drawing/2014/main" id="{C6D918CC-04FF-4938-95BB-0257130A3D17}"/>
              </a:ext>
            </a:extLst>
          </p:cNvPr>
          <p:cNvGraphicFramePr/>
          <p:nvPr/>
        </p:nvGraphicFramePr>
        <p:xfrm>
          <a:off x="611591" y="1120281"/>
          <a:ext cx="8682818" cy="52822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TextBox 11">
            <a:extLst>
              <a:ext uri="{FF2B5EF4-FFF2-40B4-BE49-F238E27FC236}">
                <a16:creationId xmlns:a16="http://schemas.microsoft.com/office/drawing/2014/main" id="{286C4D46-8ADB-438B-8C5F-A58CBCFB3AD8}"/>
              </a:ext>
            </a:extLst>
          </p:cNvPr>
          <p:cNvSpPr txBox="1"/>
          <p:nvPr/>
        </p:nvSpPr>
        <p:spPr>
          <a:xfrm>
            <a:off x="1447361" y="5785988"/>
            <a:ext cx="7079770" cy="369332"/>
          </a:xfrm>
          <a:prstGeom prst="rect">
            <a:avLst/>
          </a:prstGeom>
          <a:noFill/>
        </p:spPr>
        <p:txBody>
          <a:bodyPr wrap="square" rtlCol="0">
            <a:spAutoFit/>
          </a:bodyPr>
          <a:lstStyle/>
          <a:p>
            <a:pPr algn="ctr"/>
            <a:r>
              <a:rPr lang="en-GB" dirty="0">
                <a:solidFill>
                  <a:srgbClr val="44375E"/>
                </a:solidFill>
              </a:rPr>
              <a:t>Past and Present – Changes and Historical Importance</a:t>
            </a:r>
          </a:p>
        </p:txBody>
      </p:sp>
      <p:sp>
        <p:nvSpPr>
          <p:cNvPr id="13" name="TextBox 12">
            <a:extLst>
              <a:ext uri="{FF2B5EF4-FFF2-40B4-BE49-F238E27FC236}">
                <a16:creationId xmlns:a16="http://schemas.microsoft.com/office/drawing/2014/main" id="{F72A71EA-08D8-4580-AF21-0B05E0DD5260}"/>
              </a:ext>
            </a:extLst>
          </p:cNvPr>
          <p:cNvSpPr txBox="1"/>
          <p:nvPr/>
        </p:nvSpPr>
        <p:spPr>
          <a:xfrm>
            <a:off x="1394407" y="1648390"/>
            <a:ext cx="1335024" cy="923330"/>
          </a:xfrm>
          <a:prstGeom prst="rect">
            <a:avLst/>
          </a:prstGeom>
          <a:solidFill>
            <a:schemeClr val="accent2">
              <a:lumMod val="20000"/>
              <a:lumOff val="80000"/>
            </a:schemeClr>
          </a:solidFill>
        </p:spPr>
        <p:txBody>
          <a:bodyPr wrap="square" rtlCol="0">
            <a:spAutoFit/>
          </a:bodyPr>
          <a:lstStyle/>
          <a:p>
            <a:pPr algn="ctr"/>
            <a:r>
              <a:rPr lang="en-GB" dirty="0">
                <a:solidFill>
                  <a:srgbClr val="44375E"/>
                </a:solidFill>
              </a:rPr>
              <a:t>Children in Nursery will</a:t>
            </a:r>
            <a:r>
              <a:rPr lang="en-GB" dirty="0"/>
              <a:t>:</a:t>
            </a:r>
          </a:p>
        </p:txBody>
      </p:sp>
      <p:sp>
        <p:nvSpPr>
          <p:cNvPr id="23" name="TextBox 22">
            <a:extLst>
              <a:ext uri="{FF2B5EF4-FFF2-40B4-BE49-F238E27FC236}">
                <a16:creationId xmlns:a16="http://schemas.microsoft.com/office/drawing/2014/main" id="{5C3E6FF3-A127-419C-8C66-BD648AEB697E}"/>
              </a:ext>
            </a:extLst>
          </p:cNvPr>
          <p:cNvSpPr txBox="1"/>
          <p:nvPr/>
        </p:nvSpPr>
        <p:spPr>
          <a:xfrm>
            <a:off x="4358512" y="1616217"/>
            <a:ext cx="1335024" cy="923330"/>
          </a:xfrm>
          <a:prstGeom prst="rect">
            <a:avLst/>
          </a:prstGeom>
          <a:solidFill>
            <a:schemeClr val="accent2">
              <a:lumMod val="20000"/>
              <a:lumOff val="80000"/>
            </a:schemeClr>
          </a:solidFill>
        </p:spPr>
        <p:txBody>
          <a:bodyPr wrap="square" rtlCol="0">
            <a:spAutoFit/>
          </a:bodyPr>
          <a:lstStyle/>
          <a:p>
            <a:pPr algn="ctr"/>
            <a:r>
              <a:rPr lang="en-GB" dirty="0">
                <a:solidFill>
                  <a:srgbClr val="44375E"/>
                </a:solidFill>
              </a:rPr>
              <a:t>Children in Reception will</a:t>
            </a:r>
            <a:r>
              <a:rPr lang="en-GB" dirty="0"/>
              <a:t>:</a:t>
            </a:r>
          </a:p>
        </p:txBody>
      </p:sp>
      <p:sp>
        <p:nvSpPr>
          <p:cNvPr id="25" name="TextBox 24">
            <a:extLst>
              <a:ext uri="{FF2B5EF4-FFF2-40B4-BE49-F238E27FC236}">
                <a16:creationId xmlns:a16="http://schemas.microsoft.com/office/drawing/2014/main" id="{C3A09A18-633D-405F-BE34-75719CFA270F}"/>
              </a:ext>
            </a:extLst>
          </p:cNvPr>
          <p:cNvSpPr txBox="1"/>
          <p:nvPr/>
        </p:nvSpPr>
        <p:spPr>
          <a:xfrm>
            <a:off x="7241902" y="1757340"/>
            <a:ext cx="1335024" cy="646331"/>
          </a:xfrm>
          <a:prstGeom prst="rect">
            <a:avLst/>
          </a:prstGeom>
          <a:solidFill>
            <a:schemeClr val="accent2">
              <a:lumMod val="20000"/>
              <a:lumOff val="80000"/>
            </a:schemeClr>
          </a:solidFill>
        </p:spPr>
        <p:txBody>
          <a:bodyPr wrap="square" rtlCol="0">
            <a:spAutoFit/>
          </a:bodyPr>
          <a:lstStyle/>
          <a:p>
            <a:pPr algn="ctr"/>
            <a:r>
              <a:rPr lang="en-GB" dirty="0">
                <a:solidFill>
                  <a:srgbClr val="44375E"/>
                </a:solidFill>
              </a:rPr>
              <a:t>Year 1 Ready:</a:t>
            </a:r>
            <a:endParaRPr lang="en-GB" dirty="0"/>
          </a:p>
        </p:txBody>
      </p:sp>
      <p:sp>
        <p:nvSpPr>
          <p:cNvPr id="14" name="TextBox 13">
            <a:extLst>
              <a:ext uri="{FF2B5EF4-FFF2-40B4-BE49-F238E27FC236}">
                <a16:creationId xmlns:a16="http://schemas.microsoft.com/office/drawing/2014/main" id="{71BDDF47-A005-4FB2-9C84-CC97458E45A0}"/>
              </a:ext>
            </a:extLst>
          </p:cNvPr>
          <p:cNvSpPr txBox="1"/>
          <p:nvPr/>
        </p:nvSpPr>
        <p:spPr>
          <a:xfrm>
            <a:off x="738135" y="3188485"/>
            <a:ext cx="2438422" cy="1277273"/>
          </a:xfrm>
          <a:prstGeom prst="rect">
            <a:avLst/>
          </a:prstGeom>
          <a:noFill/>
        </p:spPr>
        <p:txBody>
          <a:bodyPr wrap="square" rtlCol="0">
            <a:spAutoFit/>
          </a:bodyPr>
          <a:lstStyle/>
          <a:p>
            <a:pPr marL="171450" indent="-171450">
              <a:buFont typeface="Arial" panose="020B0604020202020204" pitchFamily="34" charset="0"/>
              <a:buChar char="•"/>
            </a:pPr>
            <a:r>
              <a:rPr lang="en-GB" sz="1100" dirty="0">
                <a:solidFill>
                  <a:srgbClr val="44375E"/>
                </a:solidFill>
              </a:rPr>
              <a:t>Talk about how they have changed from being a baby. </a:t>
            </a:r>
          </a:p>
          <a:p>
            <a:pPr marL="171450" indent="-171450">
              <a:buFont typeface="Arial" panose="020B0604020202020204" pitchFamily="34" charset="0"/>
              <a:buChar char="•"/>
            </a:pPr>
            <a:r>
              <a:rPr lang="en-GB" sz="1100" dirty="0">
                <a:solidFill>
                  <a:srgbClr val="44375E"/>
                </a:solidFill>
              </a:rPr>
              <a:t>Say how children and adults are different. </a:t>
            </a:r>
          </a:p>
          <a:p>
            <a:pPr marL="171450" indent="-171450">
              <a:buFont typeface="Arial" panose="020B0604020202020204" pitchFamily="34" charset="0"/>
              <a:buChar char="•"/>
            </a:pPr>
            <a:r>
              <a:rPr lang="en-GB" sz="1100" dirty="0">
                <a:solidFill>
                  <a:srgbClr val="44375E"/>
                </a:solidFill>
              </a:rPr>
              <a:t>Recall special times, such as birthdays they remember in their life</a:t>
            </a:r>
          </a:p>
        </p:txBody>
      </p:sp>
      <p:sp>
        <p:nvSpPr>
          <p:cNvPr id="17" name="TextBox 16">
            <a:extLst>
              <a:ext uri="{FF2B5EF4-FFF2-40B4-BE49-F238E27FC236}">
                <a16:creationId xmlns:a16="http://schemas.microsoft.com/office/drawing/2014/main" id="{A3C6C71B-ED92-4518-9AD4-E7EAA18BB760}"/>
              </a:ext>
            </a:extLst>
          </p:cNvPr>
          <p:cNvSpPr txBox="1"/>
          <p:nvPr/>
        </p:nvSpPr>
        <p:spPr>
          <a:xfrm>
            <a:off x="3700851" y="3149602"/>
            <a:ext cx="2504297" cy="2631490"/>
          </a:xfrm>
          <a:prstGeom prst="rect">
            <a:avLst/>
          </a:prstGeom>
          <a:noFill/>
        </p:spPr>
        <p:txBody>
          <a:bodyPr wrap="square" rtlCol="0">
            <a:spAutoFit/>
          </a:bodyPr>
          <a:lstStyle/>
          <a:p>
            <a:pPr marL="171450" indent="-171450">
              <a:buFont typeface="Arial" panose="020B0604020202020204" pitchFamily="34" charset="0"/>
              <a:buChar char="•"/>
            </a:pPr>
            <a:r>
              <a:rPr lang="en-GB" sz="1100" dirty="0">
                <a:solidFill>
                  <a:srgbClr val="44375E"/>
                </a:solidFill>
              </a:rPr>
              <a:t>Comment on historical characters they see in books.</a:t>
            </a:r>
          </a:p>
          <a:p>
            <a:pPr marL="171450" indent="-171450">
              <a:buFont typeface="Arial" panose="020B0604020202020204" pitchFamily="34" charset="0"/>
              <a:buChar char="•"/>
            </a:pPr>
            <a:r>
              <a:rPr lang="en-GB" sz="1100" dirty="0">
                <a:solidFill>
                  <a:srgbClr val="44375E"/>
                </a:solidFill>
              </a:rPr>
              <a:t>Distinguish between past and present when looking at photographs, objects and books. • Compare characters in book, including those from past. </a:t>
            </a:r>
          </a:p>
          <a:p>
            <a:pPr marL="171450" indent="-171450">
              <a:buFont typeface="Arial" panose="020B0604020202020204" pitchFamily="34" charset="0"/>
              <a:buChar char="•"/>
            </a:pPr>
            <a:r>
              <a:rPr lang="en-GB" sz="1100" dirty="0">
                <a:solidFill>
                  <a:srgbClr val="44375E"/>
                </a:solidFill>
              </a:rPr>
              <a:t>Talk about similarities and difference between past and present when looking at photographs of their locality. Compare characters, places and objects from the past, sharing similarities and differences that they notice</a:t>
            </a:r>
          </a:p>
        </p:txBody>
      </p:sp>
      <p:sp>
        <p:nvSpPr>
          <p:cNvPr id="18" name="TextBox 17">
            <a:extLst>
              <a:ext uri="{FF2B5EF4-FFF2-40B4-BE49-F238E27FC236}">
                <a16:creationId xmlns:a16="http://schemas.microsoft.com/office/drawing/2014/main" id="{CB0A2404-17B5-4F3B-A49C-BFD4D080A397}"/>
              </a:ext>
            </a:extLst>
          </p:cNvPr>
          <p:cNvSpPr txBox="1"/>
          <p:nvPr/>
        </p:nvSpPr>
        <p:spPr>
          <a:xfrm>
            <a:off x="6743284" y="3106229"/>
            <a:ext cx="2332259" cy="2631490"/>
          </a:xfrm>
          <a:prstGeom prst="rect">
            <a:avLst/>
          </a:prstGeom>
          <a:noFill/>
        </p:spPr>
        <p:txBody>
          <a:bodyPr wrap="square" rtlCol="0">
            <a:spAutoFit/>
          </a:bodyPr>
          <a:lstStyle/>
          <a:p>
            <a:pPr marL="171450" lvl="0" indent="-171450">
              <a:buFont typeface="Arial" panose="020B0604020202020204" pitchFamily="34" charset="0"/>
              <a:buChar char="•"/>
            </a:pPr>
            <a:r>
              <a:rPr lang="en-GB" sz="1100" dirty="0">
                <a:solidFill>
                  <a:srgbClr val="44375E"/>
                </a:solidFill>
              </a:rPr>
              <a:t>I can recognise that I have changed since I was a baby and discuss some of those changes</a:t>
            </a:r>
          </a:p>
          <a:p>
            <a:pPr marL="171450" lvl="0" indent="-171450">
              <a:buFont typeface="Arial" panose="020B0604020202020204" pitchFamily="34" charset="0"/>
              <a:buChar char="•"/>
            </a:pPr>
            <a:r>
              <a:rPr lang="en-GB" sz="1100" dirty="0">
                <a:solidFill>
                  <a:srgbClr val="44375E"/>
                </a:solidFill>
              </a:rPr>
              <a:t>I can talk about what I did yesterday/last week</a:t>
            </a:r>
          </a:p>
          <a:p>
            <a:pPr marL="171450" lvl="0" indent="-171450">
              <a:buFont typeface="Arial" panose="020B0604020202020204" pitchFamily="34" charset="0"/>
              <a:buChar char="•"/>
            </a:pPr>
            <a:r>
              <a:rPr lang="en-GB" sz="1100" dirty="0">
                <a:solidFill>
                  <a:srgbClr val="44375E"/>
                </a:solidFill>
              </a:rPr>
              <a:t>I can order events in my day</a:t>
            </a:r>
          </a:p>
          <a:p>
            <a:pPr marL="171450" lvl="0" indent="-171450">
              <a:buFont typeface="Arial" panose="020B0604020202020204" pitchFamily="34" charset="0"/>
              <a:buChar char="•"/>
            </a:pPr>
            <a:r>
              <a:rPr lang="en-GB" sz="1100" dirty="0">
                <a:solidFill>
                  <a:srgbClr val="44375E"/>
                </a:solidFill>
              </a:rPr>
              <a:t>I can talk about things that happened a long time ago, a short time ago and today</a:t>
            </a:r>
          </a:p>
          <a:p>
            <a:pPr marL="171450" lvl="0" indent="-171450">
              <a:buFont typeface="Arial" panose="020B0604020202020204" pitchFamily="34" charset="0"/>
              <a:buChar char="•"/>
            </a:pPr>
            <a:r>
              <a:rPr lang="en-GB" sz="1100" dirty="0">
                <a:solidFill>
                  <a:srgbClr val="44375E"/>
                </a:solidFill>
              </a:rPr>
              <a:t>I can talk about why we remember special historical events</a:t>
            </a:r>
          </a:p>
          <a:p>
            <a:pPr marL="171450" indent="-171450">
              <a:buFont typeface="Arial" panose="020B0604020202020204" pitchFamily="34" charset="0"/>
              <a:buChar char="•"/>
            </a:pPr>
            <a:r>
              <a:rPr lang="en-GB" sz="1100" dirty="0">
                <a:solidFill>
                  <a:srgbClr val="44375E"/>
                </a:solidFill>
              </a:rPr>
              <a:t>I can talk about people who help us</a:t>
            </a:r>
          </a:p>
        </p:txBody>
      </p:sp>
    </p:spTree>
    <p:extLst>
      <p:ext uri="{BB962C8B-B14F-4D97-AF65-F5344CB8AC3E}">
        <p14:creationId xmlns:p14="http://schemas.microsoft.com/office/powerpoint/2010/main" val="309667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1">
            <a:extLst>
              <a:ext uri="{FF2B5EF4-FFF2-40B4-BE49-F238E27FC236}">
                <a16:creationId xmlns:a16="http://schemas.microsoft.com/office/drawing/2014/main" id="{6B9B7142-C494-78C7-0CFC-B85C6BFD8DED}"/>
              </a:ext>
            </a:extLst>
          </p:cNvPr>
          <p:cNvSpPr txBox="1">
            <a:spLocks/>
          </p:cNvSpPr>
          <p:nvPr/>
        </p:nvSpPr>
        <p:spPr>
          <a:xfrm>
            <a:off x="5026024" y="6576695"/>
            <a:ext cx="4872990" cy="281305"/>
          </a:xfrm>
          <a:prstGeom prst="rect">
            <a:avLst/>
          </a:prstGeom>
        </p:spPr>
        <p:txBody>
          <a:bodyPr vert="horz" wrap="square" lIns="91440" tIns="45720" rIns="91440" bIns="45720" rtlCol="0">
            <a:noAutofit/>
          </a:bodyPr>
          <a:lstStyle/>
          <a:p>
            <a:pPr algn="r">
              <a:lnSpc>
                <a:spcPct val="120000"/>
              </a:lnSpc>
              <a:spcAft>
                <a:spcPts val="1200"/>
              </a:spcAft>
            </a:pPr>
            <a:r>
              <a:rPr lang="en-US" sz="1000" kern="1200" dirty="0">
                <a:solidFill>
                  <a:schemeClr val="tx2"/>
                </a:solidFill>
                <a:effectLst/>
                <a:latin typeface="United Curriculum" pitchFamily="50" charset="0"/>
                <a:ea typeface="Calibri" panose="020F0502020204030204" pitchFamily="34" charset="0"/>
                <a:cs typeface="Times New Roman" panose="02020603050405020304" pitchFamily="18" charset="0"/>
              </a:rPr>
              <a:t> </a:t>
            </a:r>
            <a:endParaRPr lang="en-GB" sz="1100" dirty="0">
              <a:solidFill>
                <a:schemeClr val="tx2"/>
              </a:solidFill>
              <a:effectLst/>
              <a:latin typeface="United Curriculum" pitchFamily="50" charset="0"/>
              <a:ea typeface="Calibri" panose="020F0502020204030204" pitchFamily="34" charset="0"/>
              <a:cs typeface="Times New Roman" panose="02020603050405020304" pitchFamily="18" charset="0"/>
            </a:endParaRPr>
          </a:p>
        </p:txBody>
      </p:sp>
      <p:sp>
        <p:nvSpPr>
          <p:cNvPr id="24" name="Freeform: Shape 23">
            <a:extLst>
              <a:ext uri="{FF2B5EF4-FFF2-40B4-BE49-F238E27FC236}">
                <a16:creationId xmlns:a16="http://schemas.microsoft.com/office/drawing/2014/main" id="{3003C2D6-7463-2227-0B15-C40C3549448B}"/>
              </a:ext>
            </a:extLst>
          </p:cNvPr>
          <p:cNvSpPr/>
          <p:nvPr/>
        </p:nvSpPr>
        <p:spPr>
          <a:xfrm>
            <a:off x="5768658" y="5026515"/>
            <a:ext cx="5657" cy="44371"/>
          </a:xfrm>
          <a:custGeom>
            <a:avLst/>
            <a:gdLst>
              <a:gd name="connsiteX0" fmla="*/ 0 w 5657"/>
              <a:gd name="connsiteY0" fmla="*/ 0 h 44371"/>
              <a:gd name="connsiteX1" fmla="*/ 5657 w 5657"/>
              <a:gd name="connsiteY1" fmla="*/ 0 h 44371"/>
              <a:gd name="connsiteX2" fmla="*/ 5657 w 5657"/>
              <a:gd name="connsiteY2" fmla="*/ 44371 h 44371"/>
              <a:gd name="connsiteX3" fmla="*/ 0 w 5657"/>
              <a:gd name="connsiteY3" fmla="*/ 44371 h 44371"/>
            </a:gdLst>
            <a:ahLst/>
            <a:cxnLst>
              <a:cxn ang="0">
                <a:pos x="connsiteX0" y="connsiteY0"/>
              </a:cxn>
              <a:cxn ang="0">
                <a:pos x="connsiteX1" y="connsiteY1"/>
              </a:cxn>
              <a:cxn ang="0">
                <a:pos x="connsiteX2" y="connsiteY2"/>
              </a:cxn>
              <a:cxn ang="0">
                <a:pos x="connsiteX3" y="connsiteY3"/>
              </a:cxn>
            </a:cxnLst>
            <a:rect l="l" t="t" r="r" b="b"/>
            <a:pathLst>
              <a:path w="5657" h="44371">
                <a:moveTo>
                  <a:pt x="0" y="0"/>
                </a:moveTo>
                <a:lnTo>
                  <a:pt x="5657" y="0"/>
                </a:lnTo>
                <a:lnTo>
                  <a:pt x="5657" y="44371"/>
                </a:lnTo>
                <a:lnTo>
                  <a:pt x="0" y="44371"/>
                </a:lnTo>
                <a:close/>
              </a:path>
            </a:pathLst>
          </a:custGeom>
          <a:solidFill>
            <a:srgbClr val="FFFFFF"/>
          </a:solidFill>
          <a:ln w="11092" cap="flat">
            <a:noFill/>
            <a:prstDash val="solid"/>
            <a:miter/>
          </a:ln>
        </p:spPr>
        <p:txBody>
          <a:bodyPr rtlCol="0" anchor="ctr"/>
          <a:lstStyle/>
          <a:p>
            <a:endParaRPr lang="en-GB"/>
          </a:p>
        </p:txBody>
      </p:sp>
      <p:sp>
        <p:nvSpPr>
          <p:cNvPr id="62" name="TextBox 61">
            <a:extLst>
              <a:ext uri="{FF2B5EF4-FFF2-40B4-BE49-F238E27FC236}">
                <a16:creationId xmlns:a16="http://schemas.microsoft.com/office/drawing/2014/main" id="{5096ECA1-B4A2-9CBB-C54A-83FE9E8691D6}"/>
              </a:ext>
            </a:extLst>
          </p:cNvPr>
          <p:cNvSpPr txBox="1"/>
          <p:nvPr/>
        </p:nvSpPr>
        <p:spPr>
          <a:xfrm>
            <a:off x="833924" y="1309836"/>
            <a:ext cx="704039" cy="338554"/>
          </a:xfrm>
          <a:prstGeom prst="rect">
            <a:avLst/>
          </a:prstGeom>
          <a:noFill/>
        </p:spPr>
        <p:txBody>
          <a:bodyPr wrap="none" rtlCol="0">
            <a:spAutoFit/>
          </a:bodyPr>
          <a:lstStyle/>
          <a:p>
            <a:pPr algn="ctr"/>
            <a:r>
              <a:rPr lang="en-GB" sz="1600" spc="0" baseline="0" dirty="0">
                <a:ln w="1569" cap="flat">
                  <a:solidFill>
                    <a:srgbClr val="FFFFFF"/>
                  </a:solidFill>
                  <a:miter/>
                </a:ln>
                <a:solidFill>
                  <a:srgbClr val="FFFFFF"/>
                </a:solidFill>
                <a:latin typeface="Arial Rounded MT Bold" panose="020F0704030504030204" pitchFamily="34" charset="0"/>
                <a:sym typeface="United Curriculum"/>
                <a:rtl val="0"/>
              </a:rPr>
              <a:t>N 3-4</a:t>
            </a:r>
          </a:p>
        </p:txBody>
      </p:sp>
      <p:sp>
        <p:nvSpPr>
          <p:cNvPr id="69" name="TextBox 68">
            <a:extLst>
              <a:ext uri="{FF2B5EF4-FFF2-40B4-BE49-F238E27FC236}">
                <a16:creationId xmlns:a16="http://schemas.microsoft.com/office/drawing/2014/main" id="{98259B73-26C3-86C3-349C-73034D47D263}"/>
              </a:ext>
            </a:extLst>
          </p:cNvPr>
          <p:cNvSpPr txBox="1"/>
          <p:nvPr/>
        </p:nvSpPr>
        <p:spPr>
          <a:xfrm>
            <a:off x="1500350" y="5427009"/>
            <a:ext cx="635109" cy="584775"/>
          </a:xfrm>
          <a:prstGeom prst="rect">
            <a:avLst/>
          </a:prstGeom>
          <a:noFill/>
        </p:spPr>
        <p:txBody>
          <a:bodyPr wrap="none" rtlCol="0">
            <a:spAutoFit/>
          </a:bodyPr>
          <a:lstStyle/>
          <a:p>
            <a:pPr algn="ctr"/>
            <a:r>
              <a:rPr lang="en-GB" sz="1600" spc="0" baseline="0" dirty="0">
                <a:ln w="1569" cap="flat">
                  <a:solidFill>
                    <a:srgbClr val="FFFFFF"/>
                  </a:solidFill>
                  <a:miter/>
                </a:ln>
                <a:solidFill>
                  <a:srgbClr val="FFFFFF"/>
                </a:solidFill>
                <a:latin typeface="Arial Rounded MT Bold" panose="020F0704030504030204" pitchFamily="34" charset="0"/>
                <a:sym typeface="United Curriculum"/>
                <a:rtl val="0"/>
              </a:rPr>
              <a:t>Year</a:t>
            </a:r>
          </a:p>
          <a:p>
            <a:pPr algn="ctr"/>
            <a:r>
              <a:rPr lang="en-GB" sz="1600" spc="0" baseline="0" dirty="0">
                <a:ln w="1569" cap="flat">
                  <a:solidFill>
                    <a:srgbClr val="FFFFFF"/>
                  </a:solidFill>
                  <a:miter/>
                </a:ln>
                <a:solidFill>
                  <a:srgbClr val="FFFFFF"/>
                </a:solidFill>
                <a:latin typeface="Arial Rounded MT Bold" panose="020F0704030504030204" pitchFamily="34" charset="0"/>
                <a:sym typeface="United Curriculum"/>
                <a:rtl val="0"/>
              </a:rPr>
              <a:t>1</a:t>
            </a:r>
          </a:p>
        </p:txBody>
      </p:sp>
      <p:sp>
        <p:nvSpPr>
          <p:cNvPr id="89" name="TextBox 88">
            <a:extLst>
              <a:ext uri="{FF2B5EF4-FFF2-40B4-BE49-F238E27FC236}">
                <a16:creationId xmlns:a16="http://schemas.microsoft.com/office/drawing/2014/main" id="{1550B725-3912-7262-289B-882EF90B3FD5}"/>
              </a:ext>
            </a:extLst>
          </p:cNvPr>
          <p:cNvSpPr txBox="1"/>
          <p:nvPr/>
        </p:nvSpPr>
        <p:spPr>
          <a:xfrm>
            <a:off x="5274821" y="1493107"/>
            <a:ext cx="635110" cy="584775"/>
          </a:xfrm>
          <a:prstGeom prst="rect">
            <a:avLst/>
          </a:prstGeom>
          <a:noFill/>
        </p:spPr>
        <p:txBody>
          <a:bodyPr wrap="none" rtlCol="0">
            <a:spAutoFit/>
          </a:bodyPr>
          <a:lstStyle/>
          <a:p>
            <a:pPr algn="ctr"/>
            <a:r>
              <a:rPr lang="en-GB" sz="1600" spc="0" baseline="0" dirty="0">
                <a:ln w="1569" cap="flat">
                  <a:solidFill>
                    <a:srgbClr val="FFFFFF"/>
                  </a:solidFill>
                  <a:miter/>
                </a:ln>
                <a:solidFill>
                  <a:srgbClr val="FFFFFF"/>
                </a:solidFill>
                <a:latin typeface="Arial Rounded MT Bold" panose="020F0704030504030204" pitchFamily="34" charset="0"/>
                <a:sym typeface="United Curriculum"/>
                <a:rtl val="0"/>
              </a:rPr>
              <a:t>Year</a:t>
            </a:r>
          </a:p>
          <a:p>
            <a:pPr algn="ctr"/>
            <a:r>
              <a:rPr lang="en-GB" sz="1600" spc="0" baseline="0" dirty="0">
                <a:ln w="1569" cap="flat">
                  <a:solidFill>
                    <a:srgbClr val="FFFFFF"/>
                  </a:solidFill>
                  <a:miter/>
                </a:ln>
                <a:solidFill>
                  <a:srgbClr val="FFFFFF"/>
                </a:solidFill>
                <a:latin typeface="Arial Rounded MT Bold" panose="020F0704030504030204" pitchFamily="34" charset="0"/>
                <a:sym typeface="United Curriculum"/>
                <a:rtl val="0"/>
              </a:rPr>
              <a:t>4</a:t>
            </a:r>
          </a:p>
        </p:txBody>
      </p:sp>
      <p:sp>
        <p:nvSpPr>
          <p:cNvPr id="96" name="TextBox 95">
            <a:extLst>
              <a:ext uri="{FF2B5EF4-FFF2-40B4-BE49-F238E27FC236}">
                <a16:creationId xmlns:a16="http://schemas.microsoft.com/office/drawing/2014/main" id="{88226996-3B22-28B3-E1F2-380E176EA805}"/>
              </a:ext>
            </a:extLst>
          </p:cNvPr>
          <p:cNvSpPr txBox="1"/>
          <p:nvPr/>
        </p:nvSpPr>
        <p:spPr>
          <a:xfrm>
            <a:off x="6536943" y="5417648"/>
            <a:ext cx="635110" cy="584775"/>
          </a:xfrm>
          <a:prstGeom prst="rect">
            <a:avLst/>
          </a:prstGeom>
          <a:noFill/>
        </p:spPr>
        <p:txBody>
          <a:bodyPr wrap="none" rtlCol="0">
            <a:spAutoFit/>
          </a:bodyPr>
          <a:lstStyle/>
          <a:p>
            <a:pPr algn="ctr"/>
            <a:r>
              <a:rPr lang="en-GB" sz="1600" dirty="0">
                <a:ln w="1569" cap="flat">
                  <a:solidFill>
                    <a:srgbClr val="FFFFFF"/>
                  </a:solidFill>
                  <a:miter/>
                </a:ln>
                <a:solidFill>
                  <a:srgbClr val="FFFFFF"/>
                </a:solidFill>
                <a:latin typeface="Arial Rounded MT Bold" panose="020F0704030504030204" pitchFamily="34" charset="0"/>
                <a:sym typeface="ABeeZee"/>
                <a:rtl val="0"/>
              </a:rPr>
              <a:t>Ye</a:t>
            </a:r>
            <a:r>
              <a:rPr lang="en-GB" sz="1600" spc="0" baseline="0" dirty="0">
                <a:ln w="1569" cap="flat">
                  <a:solidFill>
                    <a:srgbClr val="FFFFFF"/>
                  </a:solidFill>
                  <a:miter/>
                </a:ln>
                <a:solidFill>
                  <a:srgbClr val="FFFFFF"/>
                </a:solidFill>
                <a:latin typeface="Arial Rounded MT Bold" panose="020F0704030504030204" pitchFamily="34" charset="0"/>
                <a:sym typeface="ABeeZee"/>
                <a:rtl val="0"/>
              </a:rPr>
              <a:t>ar</a:t>
            </a:r>
          </a:p>
          <a:p>
            <a:pPr algn="ctr"/>
            <a:r>
              <a:rPr lang="en-GB" sz="1600" spc="0" baseline="0" dirty="0">
                <a:ln w="1569" cap="flat">
                  <a:solidFill>
                    <a:srgbClr val="FFFFFF"/>
                  </a:solidFill>
                  <a:miter/>
                </a:ln>
                <a:solidFill>
                  <a:srgbClr val="FFFFFF"/>
                </a:solidFill>
                <a:latin typeface="Arial Rounded MT Bold" panose="020F0704030504030204" pitchFamily="34" charset="0"/>
                <a:sym typeface="ABeeZee"/>
                <a:rtl val="0"/>
              </a:rPr>
              <a:t>5</a:t>
            </a:r>
          </a:p>
        </p:txBody>
      </p:sp>
      <p:sp>
        <p:nvSpPr>
          <p:cNvPr id="98" name="TextBox 97">
            <a:extLst>
              <a:ext uri="{FF2B5EF4-FFF2-40B4-BE49-F238E27FC236}">
                <a16:creationId xmlns:a16="http://schemas.microsoft.com/office/drawing/2014/main" id="{0F3B352B-366C-5488-F31C-4304B9A64A71}"/>
              </a:ext>
            </a:extLst>
          </p:cNvPr>
          <p:cNvSpPr txBox="1"/>
          <p:nvPr/>
        </p:nvSpPr>
        <p:spPr>
          <a:xfrm>
            <a:off x="8283209" y="5771148"/>
            <a:ext cx="884656" cy="461665"/>
          </a:xfrm>
          <a:prstGeom prst="rect">
            <a:avLst/>
          </a:prstGeom>
          <a:noFill/>
        </p:spPr>
        <p:txBody>
          <a:bodyPr wrap="square" rtlCol="0">
            <a:spAutoFit/>
          </a:bodyPr>
          <a:lstStyle/>
          <a:p>
            <a:pPr algn="ctr"/>
            <a:r>
              <a:rPr lang="en-GB" sz="1200" spc="0" baseline="0" dirty="0">
                <a:ln w="1569" cap="flat">
                  <a:solidFill>
                    <a:srgbClr val="FFFFFF"/>
                  </a:solidFill>
                  <a:miter/>
                </a:ln>
                <a:solidFill>
                  <a:srgbClr val="FFFFFF"/>
                </a:solidFill>
                <a:latin typeface="Arial Rounded MT Bold" panose="020F0704030504030204" pitchFamily="34" charset="0"/>
                <a:sym typeface="ABeeZee"/>
                <a:rtl val="0"/>
              </a:rPr>
              <a:t>Key Stage 3</a:t>
            </a:r>
          </a:p>
        </p:txBody>
      </p:sp>
      <p:pic>
        <p:nvPicPr>
          <p:cNvPr id="81" name="Picture 80">
            <a:extLst>
              <a:ext uri="{FF2B5EF4-FFF2-40B4-BE49-F238E27FC236}">
                <a16:creationId xmlns:a16="http://schemas.microsoft.com/office/drawing/2014/main" id="{B1CB9F86-4649-4C25-B8AF-78AD3AFF5E2D}"/>
              </a:ext>
            </a:extLst>
          </p:cNvPr>
          <p:cNvPicPr/>
          <p:nvPr/>
        </p:nvPicPr>
        <p:blipFill rotWithShape="1">
          <a:blip r:embed="rId2"/>
          <a:srcRect l="7807" t="7443" r="8178" b="10090"/>
          <a:stretch/>
        </p:blipFill>
        <p:spPr>
          <a:xfrm>
            <a:off x="8615082" y="12289"/>
            <a:ext cx="884656" cy="825513"/>
          </a:xfrm>
          <a:prstGeom prst="ellipse">
            <a:avLst/>
          </a:prstGeom>
          <a:ln>
            <a:noFill/>
          </a:ln>
          <a:effectLst>
            <a:softEdge rad="112500"/>
          </a:effectLst>
        </p:spPr>
      </p:pic>
      <p:sp>
        <p:nvSpPr>
          <p:cNvPr id="9" name="TextBox 8">
            <a:extLst>
              <a:ext uri="{FF2B5EF4-FFF2-40B4-BE49-F238E27FC236}">
                <a16:creationId xmlns:a16="http://schemas.microsoft.com/office/drawing/2014/main" id="{FB9D3874-4A95-4ED9-8DE0-70BFFEC28415}"/>
              </a:ext>
            </a:extLst>
          </p:cNvPr>
          <p:cNvSpPr txBox="1"/>
          <p:nvPr/>
        </p:nvSpPr>
        <p:spPr>
          <a:xfrm>
            <a:off x="6108899" y="4394600"/>
            <a:ext cx="2108226" cy="2308324"/>
          </a:xfrm>
          <a:prstGeom prst="rect">
            <a:avLst/>
          </a:prstGeom>
          <a:noFill/>
        </p:spPr>
        <p:txBody>
          <a:bodyPr wrap="square" rtlCol="0">
            <a:spAutoFit/>
          </a:bodyPr>
          <a:lstStyle/>
          <a:p>
            <a:endParaRPr lang="en-GB" dirty="0"/>
          </a:p>
        </p:txBody>
      </p:sp>
      <p:sp>
        <p:nvSpPr>
          <p:cNvPr id="5" name="TextBox 4">
            <a:extLst>
              <a:ext uri="{FF2B5EF4-FFF2-40B4-BE49-F238E27FC236}">
                <a16:creationId xmlns:a16="http://schemas.microsoft.com/office/drawing/2014/main" id="{DC491752-CD37-4B1F-AC03-62AD326E4C72}"/>
              </a:ext>
            </a:extLst>
          </p:cNvPr>
          <p:cNvSpPr txBox="1"/>
          <p:nvPr/>
        </p:nvSpPr>
        <p:spPr>
          <a:xfrm>
            <a:off x="1000228" y="275240"/>
            <a:ext cx="6552994" cy="461665"/>
          </a:xfrm>
          <a:prstGeom prst="rect">
            <a:avLst/>
          </a:prstGeom>
          <a:noFill/>
        </p:spPr>
        <p:txBody>
          <a:bodyPr wrap="square" rtlCol="0">
            <a:spAutoFit/>
          </a:bodyPr>
          <a:lstStyle/>
          <a:p>
            <a:pPr algn="ctr"/>
            <a:r>
              <a:rPr lang="en-GB" sz="2400" dirty="0">
                <a:solidFill>
                  <a:srgbClr val="44375E"/>
                </a:solidFill>
              </a:rPr>
              <a:t>Key Stage 1 – Year 1</a:t>
            </a:r>
          </a:p>
        </p:txBody>
      </p:sp>
      <p:graphicFrame>
        <p:nvGraphicFramePr>
          <p:cNvPr id="8" name="Table 7">
            <a:extLst>
              <a:ext uri="{FF2B5EF4-FFF2-40B4-BE49-F238E27FC236}">
                <a16:creationId xmlns:a16="http://schemas.microsoft.com/office/drawing/2014/main" id="{AF2EB28A-353A-40D3-9B0A-A3D21D66254B}"/>
              </a:ext>
            </a:extLst>
          </p:cNvPr>
          <p:cNvGraphicFramePr>
            <a:graphicFrameLocks noGrp="1"/>
          </p:cNvGraphicFramePr>
          <p:nvPr>
            <p:extLst>
              <p:ext uri="{D42A27DB-BD31-4B8C-83A1-F6EECF244321}">
                <p14:modId xmlns:p14="http://schemas.microsoft.com/office/powerpoint/2010/main" val="3666401746"/>
              </p:ext>
            </p:extLst>
          </p:nvPr>
        </p:nvGraphicFramePr>
        <p:xfrm>
          <a:off x="264759" y="1387586"/>
          <a:ext cx="9333249" cy="4718376"/>
        </p:xfrm>
        <a:graphic>
          <a:graphicData uri="http://schemas.openxmlformats.org/drawingml/2006/table">
            <a:tbl>
              <a:tblPr firstRow="1" bandRow="1">
                <a:tableStyleId>{8A107856-5554-42FB-B03E-39F5DBC370BA}</a:tableStyleId>
              </a:tblPr>
              <a:tblGrid>
                <a:gridCol w="655414">
                  <a:extLst>
                    <a:ext uri="{9D8B030D-6E8A-4147-A177-3AD203B41FA5}">
                      <a16:colId xmlns:a16="http://schemas.microsoft.com/office/drawing/2014/main" val="3993469012"/>
                    </a:ext>
                  </a:extLst>
                </a:gridCol>
                <a:gridCol w="1217736">
                  <a:extLst>
                    <a:ext uri="{9D8B030D-6E8A-4147-A177-3AD203B41FA5}">
                      <a16:colId xmlns:a16="http://schemas.microsoft.com/office/drawing/2014/main" val="62550763"/>
                    </a:ext>
                  </a:extLst>
                </a:gridCol>
                <a:gridCol w="1009483">
                  <a:extLst>
                    <a:ext uri="{9D8B030D-6E8A-4147-A177-3AD203B41FA5}">
                      <a16:colId xmlns:a16="http://schemas.microsoft.com/office/drawing/2014/main" val="1504996340"/>
                    </a:ext>
                  </a:extLst>
                </a:gridCol>
                <a:gridCol w="4583966">
                  <a:extLst>
                    <a:ext uri="{9D8B030D-6E8A-4147-A177-3AD203B41FA5}">
                      <a16:colId xmlns:a16="http://schemas.microsoft.com/office/drawing/2014/main" val="1503854659"/>
                    </a:ext>
                  </a:extLst>
                </a:gridCol>
                <a:gridCol w="1866650">
                  <a:extLst>
                    <a:ext uri="{9D8B030D-6E8A-4147-A177-3AD203B41FA5}">
                      <a16:colId xmlns:a16="http://schemas.microsoft.com/office/drawing/2014/main" val="799716772"/>
                    </a:ext>
                  </a:extLst>
                </a:gridCol>
              </a:tblGrid>
              <a:tr h="796277">
                <a:tc>
                  <a:txBody>
                    <a:bodyPr/>
                    <a:lstStyle/>
                    <a:p>
                      <a:pPr algn="ctr">
                        <a:lnSpc>
                          <a:spcPct val="107000"/>
                        </a:lnSpc>
                        <a:spcAft>
                          <a:spcPts val="0"/>
                        </a:spcAft>
                      </a:pPr>
                      <a:r>
                        <a:rPr lang="en-GB" sz="1000" b="1" dirty="0">
                          <a:effectLst/>
                          <a:latin typeface="+mj-lt"/>
                          <a:ea typeface="Calibri" panose="020F0502020204030204" pitchFamily="34" charset="0"/>
                          <a:cs typeface="Times New Roman" panose="02020603050405020304" pitchFamily="18" charset="0"/>
                        </a:rPr>
                        <a:t>Term </a:t>
                      </a:r>
                      <a:endParaRPr lang="en-GB" sz="1100" dirty="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1000" b="1" dirty="0">
                          <a:effectLst/>
                          <a:latin typeface="+mj-lt"/>
                          <a:ea typeface="Calibri" panose="020F0502020204030204" pitchFamily="34" charset="0"/>
                          <a:cs typeface="Times New Roman" panose="02020603050405020304" pitchFamily="18" charset="0"/>
                        </a:rPr>
                        <a:t>NC objectives</a:t>
                      </a:r>
                      <a:endParaRPr lang="en-GB" sz="1100" dirty="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1000" b="1" dirty="0">
                          <a:effectLst/>
                          <a:latin typeface="+mj-lt"/>
                          <a:ea typeface="Calibri" panose="020F0502020204030204" pitchFamily="34" charset="0"/>
                          <a:cs typeface="Times New Roman" panose="02020603050405020304" pitchFamily="18" charset="0"/>
                        </a:rPr>
                        <a:t>The Big Idea</a:t>
                      </a:r>
                      <a:endParaRPr lang="en-GB" sz="1100" dirty="0">
                        <a:effectLst/>
                        <a:latin typeface="+mj-lt"/>
                        <a:ea typeface="Calibri" panose="020F0502020204030204" pitchFamily="34" charset="0"/>
                        <a:cs typeface="Times New Roman" panose="02020603050405020304" pitchFamily="18" charset="0"/>
                      </a:endParaRPr>
                    </a:p>
                    <a:p>
                      <a:pPr algn="ctr">
                        <a:lnSpc>
                          <a:spcPct val="107000"/>
                        </a:lnSpc>
                        <a:spcAft>
                          <a:spcPts val="0"/>
                        </a:spcAft>
                      </a:pPr>
                      <a:r>
                        <a:rPr lang="en-GB" sz="1000" b="1" dirty="0">
                          <a:effectLst/>
                          <a:latin typeface="+mj-lt"/>
                          <a:ea typeface="Calibri" panose="020F0502020204030204" pitchFamily="34" charset="0"/>
                          <a:cs typeface="Times New Roman" panose="02020603050405020304" pitchFamily="18" charset="0"/>
                        </a:rPr>
                        <a:t> </a:t>
                      </a:r>
                      <a:endParaRPr lang="en-GB" sz="1100" dirty="0">
                        <a:effectLst/>
                        <a:latin typeface="+mj-lt"/>
                        <a:ea typeface="Calibri" panose="020F0502020204030204" pitchFamily="34" charset="0"/>
                        <a:cs typeface="Times New Roman" panose="02020603050405020304" pitchFamily="18" charset="0"/>
                      </a:endParaRPr>
                    </a:p>
                    <a:p>
                      <a:pPr algn="ctr">
                        <a:lnSpc>
                          <a:spcPct val="107000"/>
                        </a:lnSpc>
                        <a:spcAft>
                          <a:spcPts val="0"/>
                        </a:spcAft>
                      </a:pPr>
                      <a:r>
                        <a:rPr lang="en-GB" sz="1000" b="1" dirty="0">
                          <a:effectLst/>
                          <a:latin typeface="+mj-lt"/>
                          <a:ea typeface="Calibri" panose="020F0502020204030204" pitchFamily="34" charset="0"/>
                          <a:cs typeface="Times New Roman" panose="02020603050405020304" pitchFamily="18" charset="0"/>
                        </a:rPr>
                        <a:t>Substantive Concepts</a:t>
                      </a:r>
                      <a:endParaRPr lang="en-GB" sz="1100" dirty="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1000" b="1" dirty="0">
                          <a:effectLst/>
                          <a:latin typeface="+mj-lt"/>
                          <a:ea typeface="Calibri" panose="020F0502020204030204" pitchFamily="34" charset="0"/>
                          <a:cs typeface="Times New Roman" panose="02020603050405020304" pitchFamily="18" charset="0"/>
                        </a:rPr>
                        <a:t>How will I think and act like a Historian</a:t>
                      </a:r>
                      <a:endParaRPr lang="en-GB" sz="1100" dirty="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1000" b="1" dirty="0">
                          <a:effectLst/>
                          <a:latin typeface="+mj-lt"/>
                          <a:ea typeface="Calibri" panose="020F0502020204030204" pitchFamily="34" charset="0"/>
                          <a:cs typeface="Times New Roman" panose="02020603050405020304" pitchFamily="18" charset="0"/>
                        </a:rPr>
                        <a:t>Pupil Outcomes</a:t>
                      </a:r>
                      <a:endParaRPr lang="en-GB" sz="1100" dirty="0">
                        <a:effectLst/>
                        <a:latin typeface="+mj-lt"/>
                        <a:ea typeface="Calibri" panose="020F0502020204030204" pitchFamily="34" charset="0"/>
                        <a:cs typeface="Times New Roman" panose="02020603050405020304" pitchFamily="18" charset="0"/>
                      </a:endParaRPr>
                    </a:p>
                    <a:p>
                      <a:pPr algn="ctr">
                        <a:lnSpc>
                          <a:spcPct val="107000"/>
                        </a:lnSpc>
                        <a:spcAft>
                          <a:spcPts val="0"/>
                        </a:spcAft>
                      </a:pPr>
                      <a:r>
                        <a:rPr lang="en-GB" sz="1000" b="1" dirty="0">
                          <a:effectLst/>
                          <a:latin typeface="+mj-lt"/>
                          <a:ea typeface="Calibri" panose="020F0502020204030204" pitchFamily="34" charset="0"/>
                          <a:cs typeface="Times New Roman" panose="02020603050405020304" pitchFamily="18" charset="0"/>
                        </a:rPr>
                        <a:t>Historical knowledge and understanding</a:t>
                      </a:r>
                      <a:endParaRPr lang="en-GB" sz="1100" dirty="0">
                        <a:effectLst/>
                        <a:latin typeface="+mj-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61393765"/>
                  </a:ext>
                </a:extLst>
              </a:tr>
              <a:tr h="2059551">
                <a:tc>
                  <a:txBody>
                    <a:bodyPr/>
                    <a:lstStyle/>
                    <a:p>
                      <a:pPr>
                        <a:lnSpc>
                          <a:spcPct val="107000"/>
                        </a:lnSpc>
                        <a:spcAft>
                          <a:spcPts val="0"/>
                        </a:spcAft>
                      </a:pPr>
                      <a:r>
                        <a:rPr lang="en-GB" sz="1000" b="1" dirty="0">
                          <a:effectLst/>
                          <a:latin typeface="+mn-lt"/>
                          <a:ea typeface="Calibri" panose="020F0502020204030204" pitchFamily="34" charset="0"/>
                          <a:cs typeface="Calibri" panose="020F0502020204030204" pitchFamily="34" charset="0"/>
                        </a:rPr>
                        <a:t>Year 1 Autumn Term</a:t>
                      </a:r>
                      <a:endParaRPr lang="en-GB" sz="1000" dirty="0">
                        <a:effectLst/>
                        <a:latin typeface="+mn-lt"/>
                        <a:ea typeface="Calibri" panose="020F0502020204030204" pitchFamily="34" charset="0"/>
                        <a:cs typeface="Times New Roman" panose="02020603050405020304" pitchFamily="18" charset="0"/>
                      </a:endParaRPr>
                    </a:p>
                    <a:p>
                      <a:pPr>
                        <a:lnSpc>
                          <a:spcPct val="107000"/>
                        </a:lnSpc>
                        <a:spcAft>
                          <a:spcPts val="0"/>
                        </a:spcAft>
                      </a:pPr>
                      <a:r>
                        <a:rPr lang="en-GB" sz="1000" b="1" dirty="0">
                          <a:effectLst/>
                          <a:latin typeface="+mn-lt"/>
                          <a:ea typeface="Calibri" panose="020F0502020204030204" pitchFamily="34" charset="0"/>
                          <a:cs typeface="Calibri" panose="020F0502020204030204" pitchFamily="34" charset="0"/>
                        </a:rPr>
                        <a:t> </a:t>
                      </a:r>
                      <a:endParaRPr lang="en-GB" sz="1000" dirty="0">
                        <a:effectLst/>
                        <a:latin typeface="+mn-lt"/>
                        <a:ea typeface="Calibri" panose="020F0502020204030204" pitchFamily="34" charset="0"/>
                        <a:cs typeface="Times New Roman" panose="02020603050405020304" pitchFamily="18" charset="0"/>
                      </a:endParaRPr>
                    </a:p>
                    <a:p>
                      <a:pPr>
                        <a:lnSpc>
                          <a:spcPct val="107000"/>
                        </a:lnSpc>
                        <a:spcAft>
                          <a:spcPts val="0"/>
                        </a:spcAft>
                      </a:pPr>
                      <a:r>
                        <a:rPr lang="en-GB" sz="1000" b="1" dirty="0">
                          <a:effectLst/>
                          <a:latin typeface="+mn-lt"/>
                          <a:ea typeface="Calibri" panose="020F0502020204030204" pitchFamily="34" charset="0"/>
                          <a:cs typeface="Calibri" panose="020F0502020204030204" pitchFamily="34" charset="0"/>
                        </a:rPr>
                        <a:t> </a:t>
                      </a:r>
                      <a:endParaRPr lang="en-GB" sz="1000" dirty="0">
                        <a:effectLst/>
                        <a:latin typeface="+mn-lt"/>
                        <a:ea typeface="Calibri" panose="020F0502020204030204" pitchFamily="34" charset="0"/>
                        <a:cs typeface="Times New Roman" panose="02020603050405020304" pitchFamily="18" charset="0"/>
                      </a:endParaRPr>
                    </a:p>
                    <a:p>
                      <a:pPr>
                        <a:lnSpc>
                          <a:spcPct val="107000"/>
                        </a:lnSpc>
                        <a:spcAft>
                          <a:spcPts val="0"/>
                        </a:spcAft>
                      </a:pPr>
                      <a:r>
                        <a:rPr lang="en-GB" sz="1000" dirty="0">
                          <a:effectLst/>
                          <a:latin typeface="+mn-lt"/>
                          <a:ea typeface="Calibri" panose="020F0502020204030204" pitchFamily="34" charset="0"/>
                          <a:cs typeface="Calibri" panose="020F0502020204030204" pitchFamily="34" charset="0"/>
                        </a:rPr>
                        <a:t> </a:t>
                      </a:r>
                      <a:endParaRPr lang="en-GB" sz="10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000" dirty="0">
                          <a:effectLst/>
                          <a:latin typeface="+mn-lt"/>
                          <a:ea typeface="Calibri" panose="020F0502020204030204" pitchFamily="34" charset="0"/>
                          <a:cs typeface="Calibri" panose="020F0502020204030204" pitchFamily="34" charset="0"/>
                        </a:rPr>
                        <a:t>Changes within living memory. </a:t>
                      </a:r>
                    </a:p>
                    <a:p>
                      <a:pPr>
                        <a:lnSpc>
                          <a:spcPct val="107000"/>
                        </a:lnSpc>
                        <a:spcAft>
                          <a:spcPts val="0"/>
                        </a:spcAft>
                      </a:pPr>
                      <a:r>
                        <a:rPr lang="en-GB" sz="1000" dirty="0">
                          <a:effectLst/>
                          <a:latin typeface="+mn-lt"/>
                          <a:ea typeface="Calibri" panose="020F0502020204030204" pitchFamily="34" charset="0"/>
                          <a:cs typeface="Calibri" panose="020F0502020204030204" pitchFamily="34" charset="0"/>
                        </a:rPr>
                        <a:t>Where appropriate, these should be used to reveal aspects of change in national life</a:t>
                      </a:r>
                      <a:endParaRPr lang="en-GB" sz="10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000" dirty="0">
                          <a:effectLst/>
                          <a:latin typeface="+mn-lt"/>
                          <a:ea typeface="Calibri" panose="020F0502020204030204" pitchFamily="34" charset="0"/>
                          <a:cs typeface="Calibri" panose="020F0502020204030204" pitchFamily="34" charset="0"/>
                        </a:rPr>
                        <a:t>Changes within living memory – </a:t>
                      </a:r>
                    </a:p>
                    <a:p>
                      <a:pPr>
                        <a:lnSpc>
                          <a:spcPct val="107000"/>
                        </a:lnSpc>
                        <a:spcAft>
                          <a:spcPts val="0"/>
                        </a:spcAft>
                      </a:pPr>
                      <a:endParaRPr lang="en-GB" sz="1000" dirty="0">
                        <a:effectLst/>
                        <a:latin typeface="+mn-lt"/>
                        <a:ea typeface="Calibri" panose="020F0502020204030204" pitchFamily="34" charset="0"/>
                        <a:cs typeface="Calibri" panose="020F0502020204030204" pitchFamily="34" charset="0"/>
                      </a:endParaRPr>
                    </a:p>
                    <a:p>
                      <a:pPr>
                        <a:lnSpc>
                          <a:spcPct val="107000"/>
                        </a:lnSpc>
                        <a:spcAft>
                          <a:spcPts val="0"/>
                        </a:spcAft>
                      </a:pPr>
                      <a:r>
                        <a:rPr lang="en-GB" sz="1000" dirty="0">
                          <a:effectLst/>
                          <a:latin typeface="+mn-lt"/>
                          <a:ea typeface="Calibri" panose="020F0502020204030204" pitchFamily="34" charset="0"/>
                          <a:cs typeface="Calibri" panose="020F0502020204030204" pitchFamily="34" charset="0"/>
                        </a:rPr>
                        <a:t>What is it like around here?</a:t>
                      </a:r>
                      <a:endParaRPr lang="en-GB" sz="1000" dirty="0">
                        <a:effectLst/>
                        <a:latin typeface="+mn-lt"/>
                        <a:ea typeface="Calibri" panose="020F0502020204030204" pitchFamily="34" charset="0"/>
                        <a:cs typeface="Times New Roman" panose="02020603050405020304" pitchFamily="18" charset="0"/>
                      </a:endParaRPr>
                    </a:p>
                    <a:p>
                      <a:pPr>
                        <a:lnSpc>
                          <a:spcPct val="107000"/>
                        </a:lnSpc>
                        <a:spcAft>
                          <a:spcPts val="0"/>
                        </a:spcAft>
                      </a:pPr>
                      <a:r>
                        <a:rPr lang="en-GB" sz="1000" dirty="0">
                          <a:effectLst/>
                          <a:latin typeface="+mn-lt"/>
                          <a:ea typeface="Calibri" panose="020F0502020204030204" pitchFamily="34" charset="0"/>
                          <a:cs typeface="Calibri" panose="020F0502020204030204" pitchFamily="34" charset="0"/>
                        </a:rPr>
                        <a:t> </a:t>
                      </a:r>
                      <a:endParaRPr lang="en-GB" sz="1000" dirty="0">
                        <a:effectLst/>
                        <a:latin typeface="+mn-lt"/>
                        <a:ea typeface="Calibri" panose="020F0502020204030204" pitchFamily="34" charset="0"/>
                        <a:cs typeface="Times New Roman" panose="02020603050405020304" pitchFamily="18" charset="0"/>
                      </a:endParaRPr>
                    </a:p>
                    <a:p>
                      <a:pPr>
                        <a:lnSpc>
                          <a:spcPct val="107000"/>
                        </a:lnSpc>
                        <a:spcAft>
                          <a:spcPts val="0"/>
                        </a:spcAft>
                      </a:pPr>
                      <a:r>
                        <a:rPr lang="en-GB" sz="1000" dirty="0">
                          <a:effectLst/>
                          <a:latin typeface="+mn-lt"/>
                          <a:ea typeface="Calibri" panose="020F0502020204030204" pitchFamily="34" charset="0"/>
                          <a:cs typeface="Calibri" panose="020F0502020204030204" pitchFamily="34" charset="0"/>
                        </a:rPr>
                        <a:t> </a:t>
                      </a:r>
                      <a:endParaRPr lang="en-GB" sz="1000" dirty="0">
                        <a:effectLst/>
                        <a:latin typeface="+mn-lt"/>
                        <a:ea typeface="Calibri" panose="020F0502020204030204" pitchFamily="34" charset="0"/>
                        <a:cs typeface="Times New Roman" panose="02020603050405020304" pitchFamily="18" charset="0"/>
                      </a:endParaRPr>
                    </a:p>
                    <a:p>
                      <a:pPr algn="l">
                        <a:lnSpc>
                          <a:spcPct val="107000"/>
                        </a:lnSpc>
                        <a:spcAft>
                          <a:spcPts val="0"/>
                        </a:spcAft>
                      </a:pPr>
                      <a:r>
                        <a:rPr lang="en-GB" sz="1000" b="1" dirty="0">
                          <a:effectLst/>
                          <a:latin typeface="+mn-lt"/>
                          <a:ea typeface="Calibri" panose="020F0502020204030204" pitchFamily="34" charset="0"/>
                          <a:cs typeface="Calibri" panose="020F0502020204030204" pitchFamily="34" charset="0"/>
                        </a:rPr>
                        <a:t>Community</a:t>
                      </a:r>
                      <a:endParaRPr lang="en-GB" sz="1000" dirty="0">
                        <a:effectLst/>
                        <a:latin typeface="+mn-lt"/>
                        <a:ea typeface="Calibri" panose="020F0502020204030204" pitchFamily="34" charset="0"/>
                        <a:cs typeface="Times New Roman" panose="02020603050405020304" pitchFamily="18" charset="0"/>
                      </a:endParaRPr>
                    </a:p>
                    <a:p>
                      <a:pPr algn="l">
                        <a:lnSpc>
                          <a:spcPct val="107000"/>
                        </a:lnSpc>
                        <a:spcAft>
                          <a:spcPts val="0"/>
                        </a:spcAft>
                      </a:pPr>
                      <a:r>
                        <a:rPr lang="en-GB" sz="1000" b="1" dirty="0">
                          <a:effectLst/>
                          <a:latin typeface="+mn-lt"/>
                          <a:ea typeface="Calibri" panose="020F0502020204030204" pitchFamily="34" charset="0"/>
                          <a:cs typeface="Calibri" panose="020F0502020204030204" pitchFamily="34" charset="0"/>
                        </a:rPr>
                        <a:t>Knowledge</a:t>
                      </a:r>
                      <a:endParaRPr lang="en-GB" sz="10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endParaRPr lang="en-GB" dirty="0"/>
                    </a:p>
                  </a:txBody>
                  <a:tcPr/>
                </a:tc>
                <a:tc>
                  <a:txBody>
                    <a:bodyPr/>
                    <a:lstStyle/>
                    <a:p>
                      <a:pPr marL="171450" lvl="0" indent="-171450">
                        <a:buFont typeface="Arial" panose="020B0604020202020204" pitchFamily="34" charset="0"/>
                        <a:buChar char="•"/>
                      </a:pPr>
                      <a:r>
                        <a:rPr lang="en-GB" sz="900" kern="1200" dirty="0">
                          <a:solidFill>
                            <a:schemeClr val="dk1"/>
                          </a:solidFill>
                          <a:effectLst/>
                          <a:latin typeface="+mn-lt"/>
                          <a:ea typeface="+mn-ea"/>
                          <a:cs typeface="+mn-cs"/>
                        </a:rPr>
                        <a:t>I can describe what my local community is like</a:t>
                      </a:r>
                    </a:p>
                    <a:p>
                      <a:pPr marL="171450" lvl="0" indent="-171450">
                        <a:buFont typeface="Arial" panose="020B0604020202020204" pitchFamily="34" charset="0"/>
                        <a:buChar char="•"/>
                      </a:pPr>
                      <a:r>
                        <a:rPr lang="en-GB" sz="900" kern="1200" dirty="0">
                          <a:solidFill>
                            <a:schemeClr val="dk1"/>
                          </a:solidFill>
                          <a:effectLst/>
                          <a:latin typeface="+mn-lt"/>
                          <a:ea typeface="+mn-ea"/>
                          <a:cs typeface="+mn-cs"/>
                        </a:rPr>
                        <a:t>I can name the shops in my local community: supermarket, bakery, </a:t>
                      </a:r>
                    </a:p>
                    <a:p>
                      <a:pPr marL="171450" lvl="0" indent="-171450">
                        <a:buFont typeface="Arial" panose="020B0604020202020204" pitchFamily="34" charset="0"/>
                        <a:buChar char="•"/>
                      </a:pPr>
                      <a:r>
                        <a:rPr lang="en-GB" sz="900" kern="1200" dirty="0">
                          <a:solidFill>
                            <a:schemeClr val="dk1"/>
                          </a:solidFill>
                          <a:effectLst/>
                          <a:latin typeface="+mn-lt"/>
                          <a:ea typeface="+mn-ea"/>
                          <a:cs typeface="+mn-cs"/>
                        </a:rPr>
                        <a:t>I can talk about what shops were like in the past</a:t>
                      </a:r>
                    </a:p>
                    <a:p>
                      <a:pPr marL="171450" lvl="0" indent="-171450">
                        <a:buFont typeface="Arial" panose="020B0604020202020204" pitchFamily="34" charset="0"/>
                        <a:buChar char="•"/>
                      </a:pPr>
                      <a:r>
                        <a:rPr lang="en-GB" sz="900" kern="1200" dirty="0">
                          <a:solidFill>
                            <a:schemeClr val="dk1"/>
                          </a:solidFill>
                          <a:effectLst/>
                          <a:latin typeface="+mn-lt"/>
                          <a:ea typeface="+mn-ea"/>
                          <a:cs typeface="+mn-cs"/>
                        </a:rPr>
                        <a:t>I can discus how shops have changed over time</a:t>
                      </a:r>
                    </a:p>
                    <a:p>
                      <a:pPr marL="171450" lvl="0" indent="-171450">
                        <a:buFont typeface="Arial" panose="020B0604020202020204" pitchFamily="34" charset="0"/>
                        <a:buChar char="•"/>
                      </a:pPr>
                      <a:r>
                        <a:rPr lang="en-GB" sz="900" kern="1200" dirty="0">
                          <a:solidFill>
                            <a:schemeClr val="dk1"/>
                          </a:solidFill>
                          <a:effectLst/>
                          <a:latin typeface="+mn-lt"/>
                          <a:ea typeface="+mn-ea"/>
                          <a:cs typeface="+mn-cs"/>
                        </a:rPr>
                        <a:t>I can compare shops today to shops a long-time age</a:t>
                      </a:r>
                    </a:p>
                    <a:p>
                      <a:endParaRPr lang="en-GB" dirty="0"/>
                    </a:p>
                  </a:txBody>
                  <a:tcPr/>
                </a:tc>
                <a:extLst>
                  <a:ext uri="{0D108BD9-81ED-4DB2-BD59-A6C34878D82A}">
                    <a16:rowId xmlns:a16="http://schemas.microsoft.com/office/drawing/2014/main" val="956065142"/>
                  </a:ext>
                </a:extLst>
              </a:tr>
              <a:tr h="347420">
                <a:tc gridSpan="5">
                  <a:txBody>
                    <a:bodyPr/>
                    <a:lstStyle/>
                    <a:p>
                      <a:pPr algn="ctr"/>
                      <a:r>
                        <a:rPr lang="en-GB" sz="1100" b="1" kern="1200" dirty="0">
                          <a:solidFill>
                            <a:schemeClr val="dk1"/>
                          </a:solidFill>
                          <a:effectLst/>
                          <a:latin typeface="+mn-lt"/>
                          <a:ea typeface="+mn-ea"/>
                          <a:cs typeface="+mn-cs"/>
                        </a:rPr>
                        <a:t>Curriculum Narrative</a:t>
                      </a:r>
                      <a:r>
                        <a:rPr lang="en-GB" sz="1100" b="0" kern="1200" dirty="0">
                          <a:solidFill>
                            <a:schemeClr val="dk1"/>
                          </a:solidFill>
                          <a:effectLst/>
                          <a:latin typeface="+mn-lt"/>
                          <a:ea typeface="+mn-ea"/>
                          <a:cs typeface="+mn-cs"/>
                        </a:rPr>
                        <a:t> </a:t>
                      </a:r>
                      <a:r>
                        <a:rPr lang="en-GB" sz="1100" b="1" kern="1200" dirty="0">
                          <a:solidFill>
                            <a:schemeClr val="dk1"/>
                          </a:solidFill>
                          <a:effectLst/>
                          <a:latin typeface="+mn-lt"/>
                          <a:ea typeface="+mn-ea"/>
                          <a:cs typeface="+mn-cs"/>
                        </a:rPr>
                        <a:t>and Previous Learning</a:t>
                      </a:r>
                      <a:endParaRPr lang="en-GB" sz="1100" dirty="0"/>
                    </a:p>
                  </a:txBody>
                  <a:tcPr marL="68580" marR="68580" marT="0" marB="0" anchor="ctr"/>
                </a:tc>
                <a:tc hMerge="1">
                  <a:txBody>
                    <a:bodyPr/>
                    <a:lstStyle/>
                    <a:p>
                      <a:pPr>
                        <a:lnSpc>
                          <a:spcPct val="107000"/>
                        </a:lnSpc>
                        <a:spcAft>
                          <a:spcPts val="0"/>
                        </a:spcAft>
                      </a:pPr>
                      <a:endParaRPr lang="en-GB" sz="1100" dirty="0">
                        <a:effectLst/>
                        <a:latin typeface="+mn-lt"/>
                        <a:ea typeface="Calibri" panose="020F0502020204030204" pitchFamily="34" charset="0"/>
                        <a:cs typeface="Times New Roman" panose="02020603050405020304" pitchFamily="18" charset="0"/>
                      </a:endParaRPr>
                    </a:p>
                  </a:txBody>
                  <a:tcPr marL="68580" marR="68580" marT="0" marB="0"/>
                </a:tc>
                <a:tc hMerge="1">
                  <a:txBody>
                    <a:bodyPr/>
                    <a:lstStyle/>
                    <a:p>
                      <a:pPr>
                        <a:lnSpc>
                          <a:spcPct val="107000"/>
                        </a:lnSpc>
                        <a:spcAft>
                          <a:spcPts val="0"/>
                        </a:spcAft>
                      </a:pPr>
                      <a:endParaRPr lang="en-GB" sz="1100" dirty="0">
                        <a:effectLst/>
                        <a:latin typeface="+mn-lt"/>
                        <a:ea typeface="Calibri" panose="020F0502020204030204" pitchFamily="34" charset="0"/>
                        <a:cs typeface="Times New Roman" panose="02020603050405020304" pitchFamily="18" charset="0"/>
                      </a:endParaRPr>
                    </a:p>
                  </a:txBody>
                  <a:tcPr marL="68580" marR="68580" marT="0" marB="0"/>
                </a:tc>
                <a:tc hMerge="1">
                  <a:txBody>
                    <a:bodyPr/>
                    <a:lstStyle/>
                    <a:p>
                      <a:endParaRPr lang="en-GB" dirty="0"/>
                    </a:p>
                  </a:txBody>
                  <a:tcPr/>
                </a:tc>
                <a:tc hMerge="1">
                  <a:txBody>
                    <a:bodyPr/>
                    <a:lstStyle/>
                    <a:p>
                      <a:endParaRPr lang="en-GB" dirty="0"/>
                    </a:p>
                  </a:txBody>
                  <a:tcPr/>
                </a:tc>
                <a:extLst>
                  <a:ext uri="{0D108BD9-81ED-4DB2-BD59-A6C34878D82A}">
                    <a16:rowId xmlns:a16="http://schemas.microsoft.com/office/drawing/2014/main" val="3048601186"/>
                  </a:ext>
                </a:extLst>
              </a:tr>
              <a:tr h="1515128">
                <a:tc gridSpan="5">
                  <a:txBody>
                    <a:bodyPr/>
                    <a:lstStyle/>
                    <a:p>
                      <a:endParaRPr lang="en-GB" sz="900"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extLst>
                  <a:ext uri="{0D108BD9-81ED-4DB2-BD59-A6C34878D82A}">
                    <a16:rowId xmlns:a16="http://schemas.microsoft.com/office/drawing/2014/main" val="2184194118"/>
                  </a:ext>
                </a:extLst>
              </a:tr>
            </a:tbl>
          </a:graphicData>
        </a:graphic>
      </p:graphicFrame>
      <p:pic>
        <p:nvPicPr>
          <p:cNvPr id="28" name="Picture 27">
            <a:extLst>
              <a:ext uri="{FF2B5EF4-FFF2-40B4-BE49-F238E27FC236}">
                <a16:creationId xmlns:a16="http://schemas.microsoft.com/office/drawing/2014/main" id="{D746E8CB-A578-4FCB-9340-34484480BAB6}"/>
              </a:ext>
            </a:extLst>
          </p:cNvPr>
          <p:cNvPicPr/>
          <p:nvPr/>
        </p:nvPicPr>
        <p:blipFill>
          <a:blip r:embed="rId3">
            <a:extLst>
              <a:ext uri="{28A0092B-C50C-407E-A947-70E740481C1C}">
                <a14:useLocalDpi xmlns:a14="http://schemas.microsoft.com/office/drawing/2010/main" val="0"/>
              </a:ext>
            </a:extLst>
          </a:blip>
          <a:srcRect/>
          <a:stretch>
            <a:fillRect/>
          </a:stretch>
        </p:blipFill>
        <p:spPr>
          <a:xfrm>
            <a:off x="3185159" y="1989454"/>
            <a:ext cx="4277360" cy="1910080"/>
          </a:xfrm>
          <a:prstGeom prst="rect">
            <a:avLst/>
          </a:prstGeom>
        </p:spPr>
      </p:pic>
      <p:pic>
        <p:nvPicPr>
          <p:cNvPr id="29" name="Picture 28">
            <a:extLst>
              <a:ext uri="{FF2B5EF4-FFF2-40B4-BE49-F238E27FC236}">
                <a16:creationId xmlns:a16="http://schemas.microsoft.com/office/drawing/2014/main" id="{18EDE2EE-BD67-4CCE-82ED-1C1672A43B9F}"/>
              </a:ext>
            </a:extLst>
          </p:cNvPr>
          <p:cNvPicPr/>
          <p:nvPr/>
        </p:nvPicPr>
        <p:blipFill rotWithShape="1">
          <a:blip r:embed="rId4">
            <a:extLst>
              <a:ext uri="{28A0092B-C50C-407E-A947-70E740481C1C}">
                <a14:useLocalDpi xmlns:a14="http://schemas.microsoft.com/office/drawing/2010/main" val="0"/>
              </a:ext>
            </a:extLst>
          </a:blip>
          <a:srcRect t="41212" r="2064"/>
          <a:stretch/>
        </p:blipFill>
        <p:spPr bwMode="auto">
          <a:xfrm>
            <a:off x="843632" y="4694838"/>
            <a:ext cx="4711004" cy="1362152"/>
          </a:xfrm>
          <a:prstGeom prst="rect">
            <a:avLst/>
          </a:prstGeom>
          <a:ln>
            <a:noFill/>
          </a:ln>
          <a:extLst>
            <a:ext uri="{53640926-AAD7-44D8-BBD7-CCE9431645EC}">
              <a14:shadowObscured xmlns:a14="http://schemas.microsoft.com/office/drawing/2010/main"/>
            </a:ext>
          </a:extLst>
        </p:spPr>
      </p:pic>
      <p:pic>
        <p:nvPicPr>
          <p:cNvPr id="30" name="Picture 29">
            <a:extLst>
              <a:ext uri="{FF2B5EF4-FFF2-40B4-BE49-F238E27FC236}">
                <a16:creationId xmlns:a16="http://schemas.microsoft.com/office/drawing/2014/main" id="{20CD5A23-A4A9-4C14-BD56-E81D2A3A64E3}"/>
              </a:ext>
            </a:extLst>
          </p:cNvPr>
          <p:cNvPicPr/>
          <p:nvPr/>
        </p:nvPicPr>
        <p:blipFill rotWithShape="1">
          <a:blip r:embed="rId5">
            <a:extLst>
              <a:ext uri="{28A0092B-C50C-407E-A947-70E740481C1C}">
                <a14:useLocalDpi xmlns:a14="http://schemas.microsoft.com/office/drawing/2010/main" val="0"/>
              </a:ext>
            </a:extLst>
          </a:blip>
          <a:srcRect l="50937" t="7692" r="10637" b="21796"/>
          <a:stretch/>
        </p:blipFill>
        <p:spPr bwMode="auto">
          <a:xfrm>
            <a:off x="6536943" y="5361032"/>
            <a:ext cx="2440835" cy="626027"/>
          </a:xfrm>
          <a:prstGeom prst="rect">
            <a:avLst/>
          </a:prstGeom>
          <a:ln>
            <a:noFill/>
          </a:ln>
          <a:extLst>
            <a:ext uri="{53640926-AAD7-44D8-BBD7-CCE9431645EC}">
              <a14:shadowObscured xmlns:a14="http://schemas.microsoft.com/office/drawing/2010/main"/>
            </a:ext>
          </a:extLst>
        </p:spPr>
      </p:pic>
      <p:pic>
        <p:nvPicPr>
          <p:cNvPr id="31" name="Picture 30">
            <a:extLst>
              <a:ext uri="{FF2B5EF4-FFF2-40B4-BE49-F238E27FC236}">
                <a16:creationId xmlns:a16="http://schemas.microsoft.com/office/drawing/2014/main" id="{75102D45-0951-4AA4-86A2-7C80BCF70467}"/>
              </a:ext>
            </a:extLst>
          </p:cNvPr>
          <p:cNvPicPr/>
          <p:nvPr/>
        </p:nvPicPr>
        <p:blipFill rotWithShape="1">
          <a:blip r:embed="rId5">
            <a:extLst>
              <a:ext uri="{28A0092B-C50C-407E-A947-70E740481C1C}">
                <a14:useLocalDpi xmlns:a14="http://schemas.microsoft.com/office/drawing/2010/main" val="0"/>
              </a:ext>
            </a:extLst>
          </a:blip>
          <a:srcRect t="7692" r="55512" b="21796"/>
          <a:stretch/>
        </p:blipFill>
        <p:spPr bwMode="auto">
          <a:xfrm>
            <a:off x="6525608" y="4682176"/>
            <a:ext cx="2440835" cy="58801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1682666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1">
            <a:extLst>
              <a:ext uri="{FF2B5EF4-FFF2-40B4-BE49-F238E27FC236}">
                <a16:creationId xmlns:a16="http://schemas.microsoft.com/office/drawing/2014/main" id="{6B9B7142-C494-78C7-0CFC-B85C6BFD8DED}"/>
              </a:ext>
            </a:extLst>
          </p:cNvPr>
          <p:cNvSpPr txBox="1">
            <a:spLocks/>
          </p:cNvSpPr>
          <p:nvPr/>
        </p:nvSpPr>
        <p:spPr>
          <a:xfrm>
            <a:off x="5026024" y="6576695"/>
            <a:ext cx="4872990" cy="281305"/>
          </a:xfrm>
          <a:prstGeom prst="rect">
            <a:avLst/>
          </a:prstGeom>
        </p:spPr>
        <p:txBody>
          <a:bodyPr vert="horz" wrap="square" lIns="91440" tIns="45720" rIns="91440" bIns="45720" rtlCol="0">
            <a:noAutofit/>
          </a:bodyPr>
          <a:lstStyle/>
          <a:p>
            <a:pPr algn="r">
              <a:lnSpc>
                <a:spcPct val="120000"/>
              </a:lnSpc>
              <a:spcAft>
                <a:spcPts val="1200"/>
              </a:spcAft>
            </a:pPr>
            <a:r>
              <a:rPr lang="en-US" sz="1000" kern="1200" dirty="0">
                <a:solidFill>
                  <a:schemeClr val="tx2"/>
                </a:solidFill>
                <a:effectLst/>
                <a:latin typeface="United Curriculum" pitchFamily="50" charset="0"/>
                <a:ea typeface="Calibri" panose="020F0502020204030204" pitchFamily="34" charset="0"/>
                <a:cs typeface="Times New Roman" panose="02020603050405020304" pitchFamily="18" charset="0"/>
              </a:rPr>
              <a:t> </a:t>
            </a:r>
            <a:endParaRPr lang="en-GB" sz="1100" dirty="0">
              <a:solidFill>
                <a:schemeClr val="tx2"/>
              </a:solidFill>
              <a:effectLst/>
              <a:latin typeface="United Curriculum" pitchFamily="50" charset="0"/>
              <a:ea typeface="Calibri" panose="020F0502020204030204" pitchFamily="34" charset="0"/>
              <a:cs typeface="Times New Roman" panose="02020603050405020304" pitchFamily="18" charset="0"/>
            </a:endParaRPr>
          </a:p>
        </p:txBody>
      </p:sp>
      <p:sp>
        <p:nvSpPr>
          <p:cNvPr id="24" name="Freeform: Shape 23">
            <a:extLst>
              <a:ext uri="{FF2B5EF4-FFF2-40B4-BE49-F238E27FC236}">
                <a16:creationId xmlns:a16="http://schemas.microsoft.com/office/drawing/2014/main" id="{3003C2D6-7463-2227-0B15-C40C3549448B}"/>
              </a:ext>
            </a:extLst>
          </p:cNvPr>
          <p:cNvSpPr/>
          <p:nvPr/>
        </p:nvSpPr>
        <p:spPr>
          <a:xfrm>
            <a:off x="5768658" y="5026515"/>
            <a:ext cx="5657" cy="44371"/>
          </a:xfrm>
          <a:custGeom>
            <a:avLst/>
            <a:gdLst>
              <a:gd name="connsiteX0" fmla="*/ 0 w 5657"/>
              <a:gd name="connsiteY0" fmla="*/ 0 h 44371"/>
              <a:gd name="connsiteX1" fmla="*/ 5657 w 5657"/>
              <a:gd name="connsiteY1" fmla="*/ 0 h 44371"/>
              <a:gd name="connsiteX2" fmla="*/ 5657 w 5657"/>
              <a:gd name="connsiteY2" fmla="*/ 44371 h 44371"/>
              <a:gd name="connsiteX3" fmla="*/ 0 w 5657"/>
              <a:gd name="connsiteY3" fmla="*/ 44371 h 44371"/>
            </a:gdLst>
            <a:ahLst/>
            <a:cxnLst>
              <a:cxn ang="0">
                <a:pos x="connsiteX0" y="connsiteY0"/>
              </a:cxn>
              <a:cxn ang="0">
                <a:pos x="connsiteX1" y="connsiteY1"/>
              </a:cxn>
              <a:cxn ang="0">
                <a:pos x="connsiteX2" y="connsiteY2"/>
              </a:cxn>
              <a:cxn ang="0">
                <a:pos x="connsiteX3" y="connsiteY3"/>
              </a:cxn>
            </a:cxnLst>
            <a:rect l="l" t="t" r="r" b="b"/>
            <a:pathLst>
              <a:path w="5657" h="44371">
                <a:moveTo>
                  <a:pt x="0" y="0"/>
                </a:moveTo>
                <a:lnTo>
                  <a:pt x="5657" y="0"/>
                </a:lnTo>
                <a:lnTo>
                  <a:pt x="5657" y="44371"/>
                </a:lnTo>
                <a:lnTo>
                  <a:pt x="0" y="44371"/>
                </a:lnTo>
                <a:close/>
              </a:path>
            </a:pathLst>
          </a:custGeom>
          <a:solidFill>
            <a:srgbClr val="FFFFFF"/>
          </a:solidFill>
          <a:ln w="11092" cap="flat">
            <a:noFill/>
            <a:prstDash val="solid"/>
            <a:miter/>
          </a:ln>
        </p:spPr>
        <p:txBody>
          <a:bodyPr rtlCol="0" anchor="ctr"/>
          <a:lstStyle/>
          <a:p>
            <a:endParaRPr lang="en-GB"/>
          </a:p>
        </p:txBody>
      </p:sp>
      <p:sp>
        <p:nvSpPr>
          <p:cNvPr id="62" name="TextBox 61">
            <a:extLst>
              <a:ext uri="{FF2B5EF4-FFF2-40B4-BE49-F238E27FC236}">
                <a16:creationId xmlns:a16="http://schemas.microsoft.com/office/drawing/2014/main" id="{5096ECA1-B4A2-9CBB-C54A-83FE9E8691D6}"/>
              </a:ext>
            </a:extLst>
          </p:cNvPr>
          <p:cNvSpPr txBox="1"/>
          <p:nvPr/>
        </p:nvSpPr>
        <p:spPr>
          <a:xfrm>
            <a:off x="833924" y="1309836"/>
            <a:ext cx="704039" cy="338554"/>
          </a:xfrm>
          <a:prstGeom prst="rect">
            <a:avLst/>
          </a:prstGeom>
          <a:noFill/>
        </p:spPr>
        <p:txBody>
          <a:bodyPr wrap="none" rtlCol="0">
            <a:spAutoFit/>
          </a:bodyPr>
          <a:lstStyle/>
          <a:p>
            <a:pPr algn="ctr"/>
            <a:r>
              <a:rPr lang="en-GB" sz="1600" spc="0" baseline="0" dirty="0">
                <a:ln w="1569" cap="flat">
                  <a:solidFill>
                    <a:srgbClr val="FFFFFF"/>
                  </a:solidFill>
                  <a:miter/>
                </a:ln>
                <a:solidFill>
                  <a:srgbClr val="FFFFFF"/>
                </a:solidFill>
                <a:latin typeface="Arial Rounded MT Bold" panose="020F0704030504030204" pitchFamily="34" charset="0"/>
                <a:sym typeface="United Curriculum"/>
                <a:rtl val="0"/>
              </a:rPr>
              <a:t>N 3-4</a:t>
            </a:r>
          </a:p>
        </p:txBody>
      </p:sp>
      <p:sp>
        <p:nvSpPr>
          <p:cNvPr id="69" name="TextBox 68">
            <a:extLst>
              <a:ext uri="{FF2B5EF4-FFF2-40B4-BE49-F238E27FC236}">
                <a16:creationId xmlns:a16="http://schemas.microsoft.com/office/drawing/2014/main" id="{98259B73-26C3-86C3-349C-73034D47D263}"/>
              </a:ext>
            </a:extLst>
          </p:cNvPr>
          <p:cNvSpPr txBox="1"/>
          <p:nvPr/>
        </p:nvSpPr>
        <p:spPr>
          <a:xfrm>
            <a:off x="1500350" y="5427009"/>
            <a:ext cx="635109" cy="584775"/>
          </a:xfrm>
          <a:prstGeom prst="rect">
            <a:avLst/>
          </a:prstGeom>
          <a:noFill/>
        </p:spPr>
        <p:txBody>
          <a:bodyPr wrap="none" rtlCol="0">
            <a:spAutoFit/>
          </a:bodyPr>
          <a:lstStyle/>
          <a:p>
            <a:pPr algn="ctr"/>
            <a:r>
              <a:rPr lang="en-GB" sz="1600" spc="0" baseline="0" dirty="0">
                <a:ln w="1569" cap="flat">
                  <a:solidFill>
                    <a:srgbClr val="FFFFFF"/>
                  </a:solidFill>
                  <a:miter/>
                </a:ln>
                <a:solidFill>
                  <a:srgbClr val="FFFFFF"/>
                </a:solidFill>
                <a:latin typeface="Arial Rounded MT Bold" panose="020F0704030504030204" pitchFamily="34" charset="0"/>
                <a:sym typeface="United Curriculum"/>
                <a:rtl val="0"/>
              </a:rPr>
              <a:t>Year</a:t>
            </a:r>
          </a:p>
          <a:p>
            <a:pPr algn="ctr"/>
            <a:r>
              <a:rPr lang="en-GB" sz="1600" spc="0" baseline="0" dirty="0">
                <a:ln w="1569" cap="flat">
                  <a:solidFill>
                    <a:srgbClr val="FFFFFF"/>
                  </a:solidFill>
                  <a:miter/>
                </a:ln>
                <a:solidFill>
                  <a:srgbClr val="FFFFFF"/>
                </a:solidFill>
                <a:latin typeface="Arial Rounded MT Bold" panose="020F0704030504030204" pitchFamily="34" charset="0"/>
                <a:sym typeface="United Curriculum"/>
                <a:rtl val="0"/>
              </a:rPr>
              <a:t>1</a:t>
            </a:r>
          </a:p>
        </p:txBody>
      </p:sp>
      <p:sp>
        <p:nvSpPr>
          <p:cNvPr id="89" name="TextBox 88">
            <a:extLst>
              <a:ext uri="{FF2B5EF4-FFF2-40B4-BE49-F238E27FC236}">
                <a16:creationId xmlns:a16="http://schemas.microsoft.com/office/drawing/2014/main" id="{1550B725-3912-7262-289B-882EF90B3FD5}"/>
              </a:ext>
            </a:extLst>
          </p:cNvPr>
          <p:cNvSpPr txBox="1"/>
          <p:nvPr/>
        </p:nvSpPr>
        <p:spPr>
          <a:xfrm>
            <a:off x="5274821" y="1493107"/>
            <a:ext cx="635110" cy="584775"/>
          </a:xfrm>
          <a:prstGeom prst="rect">
            <a:avLst/>
          </a:prstGeom>
          <a:noFill/>
        </p:spPr>
        <p:txBody>
          <a:bodyPr wrap="none" rtlCol="0">
            <a:spAutoFit/>
          </a:bodyPr>
          <a:lstStyle/>
          <a:p>
            <a:pPr algn="ctr"/>
            <a:r>
              <a:rPr lang="en-GB" sz="1600" spc="0" baseline="0" dirty="0">
                <a:ln w="1569" cap="flat">
                  <a:solidFill>
                    <a:srgbClr val="FFFFFF"/>
                  </a:solidFill>
                  <a:miter/>
                </a:ln>
                <a:solidFill>
                  <a:srgbClr val="FFFFFF"/>
                </a:solidFill>
                <a:latin typeface="Arial Rounded MT Bold" panose="020F0704030504030204" pitchFamily="34" charset="0"/>
                <a:sym typeface="United Curriculum"/>
                <a:rtl val="0"/>
              </a:rPr>
              <a:t>Year</a:t>
            </a:r>
          </a:p>
          <a:p>
            <a:pPr algn="ctr"/>
            <a:r>
              <a:rPr lang="en-GB" sz="1600" spc="0" baseline="0" dirty="0">
                <a:ln w="1569" cap="flat">
                  <a:solidFill>
                    <a:srgbClr val="FFFFFF"/>
                  </a:solidFill>
                  <a:miter/>
                </a:ln>
                <a:solidFill>
                  <a:srgbClr val="FFFFFF"/>
                </a:solidFill>
                <a:latin typeface="Arial Rounded MT Bold" panose="020F0704030504030204" pitchFamily="34" charset="0"/>
                <a:sym typeface="United Curriculum"/>
                <a:rtl val="0"/>
              </a:rPr>
              <a:t>4</a:t>
            </a:r>
          </a:p>
        </p:txBody>
      </p:sp>
      <p:sp>
        <p:nvSpPr>
          <p:cNvPr id="96" name="TextBox 95">
            <a:extLst>
              <a:ext uri="{FF2B5EF4-FFF2-40B4-BE49-F238E27FC236}">
                <a16:creationId xmlns:a16="http://schemas.microsoft.com/office/drawing/2014/main" id="{88226996-3B22-28B3-E1F2-380E176EA805}"/>
              </a:ext>
            </a:extLst>
          </p:cNvPr>
          <p:cNvSpPr txBox="1"/>
          <p:nvPr/>
        </p:nvSpPr>
        <p:spPr>
          <a:xfrm>
            <a:off x="6536943" y="5417648"/>
            <a:ext cx="635110" cy="584775"/>
          </a:xfrm>
          <a:prstGeom prst="rect">
            <a:avLst/>
          </a:prstGeom>
          <a:noFill/>
        </p:spPr>
        <p:txBody>
          <a:bodyPr wrap="none" rtlCol="0">
            <a:spAutoFit/>
          </a:bodyPr>
          <a:lstStyle/>
          <a:p>
            <a:pPr algn="ctr"/>
            <a:r>
              <a:rPr lang="en-GB" sz="1600" dirty="0">
                <a:ln w="1569" cap="flat">
                  <a:solidFill>
                    <a:srgbClr val="FFFFFF"/>
                  </a:solidFill>
                  <a:miter/>
                </a:ln>
                <a:solidFill>
                  <a:srgbClr val="FFFFFF"/>
                </a:solidFill>
                <a:latin typeface="Arial Rounded MT Bold" panose="020F0704030504030204" pitchFamily="34" charset="0"/>
                <a:sym typeface="ABeeZee"/>
                <a:rtl val="0"/>
              </a:rPr>
              <a:t>Ye</a:t>
            </a:r>
            <a:r>
              <a:rPr lang="en-GB" sz="1600" spc="0" baseline="0" dirty="0">
                <a:ln w="1569" cap="flat">
                  <a:solidFill>
                    <a:srgbClr val="FFFFFF"/>
                  </a:solidFill>
                  <a:miter/>
                </a:ln>
                <a:solidFill>
                  <a:srgbClr val="FFFFFF"/>
                </a:solidFill>
                <a:latin typeface="Arial Rounded MT Bold" panose="020F0704030504030204" pitchFamily="34" charset="0"/>
                <a:sym typeface="ABeeZee"/>
                <a:rtl val="0"/>
              </a:rPr>
              <a:t>ar</a:t>
            </a:r>
          </a:p>
          <a:p>
            <a:pPr algn="ctr"/>
            <a:r>
              <a:rPr lang="en-GB" sz="1600" spc="0" baseline="0" dirty="0">
                <a:ln w="1569" cap="flat">
                  <a:solidFill>
                    <a:srgbClr val="FFFFFF"/>
                  </a:solidFill>
                  <a:miter/>
                </a:ln>
                <a:solidFill>
                  <a:srgbClr val="FFFFFF"/>
                </a:solidFill>
                <a:latin typeface="Arial Rounded MT Bold" panose="020F0704030504030204" pitchFamily="34" charset="0"/>
                <a:sym typeface="ABeeZee"/>
                <a:rtl val="0"/>
              </a:rPr>
              <a:t>5</a:t>
            </a:r>
          </a:p>
        </p:txBody>
      </p:sp>
      <p:sp>
        <p:nvSpPr>
          <p:cNvPr id="98" name="TextBox 97">
            <a:extLst>
              <a:ext uri="{FF2B5EF4-FFF2-40B4-BE49-F238E27FC236}">
                <a16:creationId xmlns:a16="http://schemas.microsoft.com/office/drawing/2014/main" id="{0F3B352B-366C-5488-F31C-4304B9A64A71}"/>
              </a:ext>
            </a:extLst>
          </p:cNvPr>
          <p:cNvSpPr txBox="1"/>
          <p:nvPr/>
        </p:nvSpPr>
        <p:spPr>
          <a:xfrm>
            <a:off x="8283209" y="5771148"/>
            <a:ext cx="884656" cy="461665"/>
          </a:xfrm>
          <a:prstGeom prst="rect">
            <a:avLst/>
          </a:prstGeom>
          <a:noFill/>
        </p:spPr>
        <p:txBody>
          <a:bodyPr wrap="square" rtlCol="0">
            <a:spAutoFit/>
          </a:bodyPr>
          <a:lstStyle/>
          <a:p>
            <a:pPr algn="ctr"/>
            <a:r>
              <a:rPr lang="en-GB" sz="1200" spc="0" baseline="0" dirty="0">
                <a:ln w="1569" cap="flat">
                  <a:solidFill>
                    <a:srgbClr val="FFFFFF"/>
                  </a:solidFill>
                  <a:miter/>
                </a:ln>
                <a:solidFill>
                  <a:srgbClr val="FFFFFF"/>
                </a:solidFill>
                <a:latin typeface="Arial Rounded MT Bold" panose="020F0704030504030204" pitchFamily="34" charset="0"/>
                <a:sym typeface="ABeeZee"/>
                <a:rtl val="0"/>
              </a:rPr>
              <a:t>Key Stage 3</a:t>
            </a:r>
          </a:p>
        </p:txBody>
      </p:sp>
      <p:pic>
        <p:nvPicPr>
          <p:cNvPr id="81" name="Picture 80">
            <a:extLst>
              <a:ext uri="{FF2B5EF4-FFF2-40B4-BE49-F238E27FC236}">
                <a16:creationId xmlns:a16="http://schemas.microsoft.com/office/drawing/2014/main" id="{B1CB9F86-4649-4C25-B8AF-78AD3AFF5E2D}"/>
              </a:ext>
            </a:extLst>
          </p:cNvPr>
          <p:cNvPicPr/>
          <p:nvPr/>
        </p:nvPicPr>
        <p:blipFill rotWithShape="1">
          <a:blip r:embed="rId2"/>
          <a:srcRect l="7807" t="7443" r="8178" b="10090"/>
          <a:stretch/>
        </p:blipFill>
        <p:spPr>
          <a:xfrm>
            <a:off x="8615082" y="12289"/>
            <a:ext cx="884656" cy="825513"/>
          </a:xfrm>
          <a:prstGeom prst="ellipse">
            <a:avLst/>
          </a:prstGeom>
          <a:ln>
            <a:noFill/>
          </a:ln>
          <a:effectLst>
            <a:softEdge rad="112500"/>
          </a:effectLst>
        </p:spPr>
      </p:pic>
      <p:sp>
        <p:nvSpPr>
          <p:cNvPr id="9" name="TextBox 8">
            <a:extLst>
              <a:ext uri="{FF2B5EF4-FFF2-40B4-BE49-F238E27FC236}">
                <a16:creationId xmlns:a16="http://schemas.microsoft.com/office/drawing/2014/main" id="{FB9D3874-4A95-4ED9-8DE0-70BFFEC28415}"/>
              </a:ext>
            </a:extLst>
          </p:cNvPr>
          <p:cNvSpPr txBox="1"/>
          <p:nvPr/>
        </p:nvSpPr>
        <p:spPr>
          <a:xfrm>
            <a:off x="6108899" y="4394600"/>
            <a:ext cx="2108226" cy="2308324"/>
          </a:xfrm>
          <a:prstGeom prst="rect">
            <a:avLst/>
          </a:prstGeom>
          <a:noFill/>
        </p:spPr>
        <p:txBody>
          <a:bodyPr wrap="square" rtlCol="0">
            <a:spAutoFit/>
          </a:bodyPr>
          <a:lstStyle/>
          <a:p>
            <a:endParaRPr lang="en-GB" dirty="0"/>
          </a:p>
        </p:txBody>
      </p:sp>
      <p:sp>
        <p:nvSpPr>
          <p:cNvPr id="5" name="TextBox 4">
            <a:extLst>
              <a:ext uri="{FF2B5EF4-FFF2-40B4-BE49-F238E27FC236}">
                <a16:creationId xmlns:a16="http://schemas.microsoft.com/office/drawing/2014/main" id="{DC491752-CD37-4B1F-AC03-62AD326E4C72}"/>
              </a:ext>
            </a:extLst>
          </p:cNvPr>
          <p:cNvSpPr txBox="1"/>
          <p:nvPr/>
        </p:nvSpPr>
        <p:spPr>
          <a:xfrm>
            <a:off x="974158" y="296880"/>
            <a:ext cx="6552994" cy="461665"/>
          </a:xfrm>
          <a:prstGeom prst="rect">
            <a:avLst/>
          </a:prstGeom>
          <a:noFill/>
        </p:spPr>
        <p:txBody>
          <a:bodyPr wrap="square" rtlCol="0">
            <a:spAutoFit/>
          </a:bodyPr>
          <a:lstStyle/>
          <a:p>
            <a:pPr algn="ctr"/>
            <a:r>
              <a:rPr lang="en-GB" sz="2400" dirty="0">
                <a:solidFill>
                  <a:srgbClr val="44375E"/>
                </a:solidFill>
              </a:rPr>
              <a:t>Key Stage 1 – Year 1</a:t>
            </a:r>
          </a:p>
        </p:txBody>
      </p:sp>
      <p:graphicFrame>
        <p:nvGraphicFramePr>
          <p:cNvPr id="8" name="Table 7">
            <a:extLst>
              <a:ext uri="{FF2B5EF4-FFF2-40B4-BE49-F238E27FC236}">
                <a16:creationId xmlns:a16="http://schemas.microsoft.com/office/drawing/2014/main" id="{AF2EB28A-353A-40D3-9B0A-A3D21D66254B}"/>
              </a:ext>
            </a:extLst>
          </p:cNvPr>
          <p:cNvGraphicFramePr>
            <a:graphicFrameLocks noGrp="1"/>
          </p:cNvGraphicFramePr>
          <p:nvPr>
            <p:extLst>
              <p:ext uri="{D42A27DB-BD31-4B8C-83A1-F6EECF244321}">
                <p14:modId xmlns:p14="http://schemas.microsoft.com/office/powerpoint/2010/main" val="1382733138"/>
              </p:ext>
            </p:extLst>
          </p:nvPr>
        </p:nvGraphicFramePr>
        <p:xfrm>
          <a:off x="322888" y="1145132"/>
          <a:ext cx="9333249" cy="5009521"/>
        </p:xfrm>
        <a:graphic>
          <a:graphicData uri="http://schemas.openxmlformats.org/drawingml/2006/table">
            <a:tbl>
              <a:tblPr firstRow="1" bandRow="1">
                <a:tableStyleId>{8A107856-5554-42FB-B03E-39F5DBC370BA}</a:tableStyleId>
              </a:tblPr>
              <a:tblGrid>
                <a:gridCol w="655414">
                  <a:extLst>
                    <a:ext uri="{9D8B030D-6E8A-4147-A177-3AD203B41FA5}">
                      <a16:colId xmlns:a16="http://schemas.microsoft.com/office/drawing/2014/main" val="3993469012"/>
                    </a:ext>
                  </a:extLst>
                </a:gridCol>
                <a:gridCol w="1217736">
                  <a:extLst>
                    <a:ext uri="{9D8B030D-6E8A-4147-A177-3AD203B41FA5}">
                      <a16:colId xmlns:a16="http://schemas.microsoft.com/office/drawing/2014/main" val="62550763"/>
                    </a:ext>
                  </a:extLst>
                </a:gridCol>
                <a:gridCol w="1009483">
                  <a:extLst>
                    <a:ext uri="{9D8B030D-6E8A-4147-A177-3AD203B41FA5}">
                      <a16:colId xmlns:a16="http://schemas.microsoft.com/office/drawing/2014/main" val="1504996340"/>
                    </a:ext>
                  </a:extLst>
                </a:gridCol>
                <a:gridCol w="4583966">
                  <a:extLst>
                    <a:ext uri="{9D8B030D-6E8A-4147-A177-3AD203B41FA5}">
                      <a16:colId xmlns:a16="http://schemas.microsoft.com/office/drawing/2014/main" val="1503854659"/>
                    </a:ext>
                  </a:extLst>
                </a:gridCol>
                <a:gridCol w="1866650">
                  <a:extLst>
                    <a:ext uri="{9D8B030D-6E8A-4147-A177-3AD203B41FA5}">
                      <a16:colId xmlns:a16="http://schemas.microsoft.com/office/drawing/2014/main" val="799716772"/>
                    </a:ext>
                  </a:extLst>
                </a:gridCol>
              </a:tblGrid>
              <a:tr h="693186">
                <a:tc>
                  <a:txBody>
                    <a:bodyPr/>
                    <a:lstStyle/>
                    <a:p>
                      <a:pPr algn="ctr">
                        <a:lnSpc>
                          <a:spcPct val="107000"/>
                        </a:lnSpc>
                        <a:spcAft>
                          <a:spcPts val="0"/>
                        </a:spcAft>
                      </a:pPr>
                      <a:r>
                        <a:rPr lang="en-GB" sz="1000" b="1" dirty="0">
                          <a:effectLst/>
                          <a:latin typeface="+mj-lt"/>
                          <a:ea typeface="Calibri" panose="020F0502020204030204" pitchFamily="34" charset="0"/>
                          <a:cs typeface="Times New Roman" panose="02020603050405020304" pitchFamily="18" charset="0"/>
                        </a:rPr>
                        <a:t>Term</a:t>
                      </a:r>
                      <a:endParaRPr lang="en-GB" sz="1100" dirty="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1000" b="1" dirty="0">
                          <a:effectLst/>
                          <a:latin typeface="+mj-lt"/>
                          <a:ea typeface="Calibri" panose="020F0502020204030204" pitchFamily="34" charset="0"/>
                          <a:cs typeface="Times New Roman" panose="02020603050405020304" pitchFamily="18" charset="0"/>
                        </a:rPr>
                        <a:t>NC objectives</a:t>
                      </a:r>
                      <a:endParaRPr lang="en-GB" sz="1100" dirty="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1000" b="1" dirty="0">
                          <a:effectLst/>
                          <a:latin typeface="+mj-lt"/>
                          <a:ea typeface="Calibri" panose="020F0502020204030204" pitchFamily="34" charset="0"/>
                          <a:cs typeface="Times New Roman" panose="02020603050405020304" pitchFamily="18" charset="0"/>
                        </a:rPr>
                        <a:t>The Big Idea</a:t>
                      </a:r>
                      <a:endParaRPr lang="en-GB" sz="1100" dirty="0">
                        <a:effectLst/>
                        <a:latin typeface="+mj-lt"/>
                        <a:ea typeface="Calibri" panose="020F0502020204030204" pitchFamily="34" charset="0"/>
                        <a:cs typeface="Times New Roman" panose="02020603050405020304" pitchFamily="18" charset="0"/>
                      </a:endParaRPr>
                    </a:p>
                    <a:p>
                      <a:pPr algn="ctr">
                        <a:lnSpc>
                          <a:spcPct val="107000"/>
                        </a:lnSpc>
                        <a:spcAft>
                          <a:spcPts val="0"/>
                        </a:spcAft>
                      </a:pPr>
                      <a:r>
                        <a:rPr lang="en-GB" sz="1000" b="1" dirty="0">
                          <a:effectLst/>
                          <a:latin typeface="+mj-lt"/>
                          <a:ea typeface="Calibri" panose="020F0502020204030204" pitchFamily="34" charset="0"/>
                          <a:cs typeface="Times New Roman" panose="02020603050405020304" pitchFamily="18" charset="0"/>
                        </a:rPr>
                        <a:t> </a:t>
                      </a:r>
                      <a:endParaRPr lang="en-GB" sz="1100" dirty="0">
                        <a:effectLst/>
                        <a:latin typeface="+mj-lt"/>
                        <a:ea typeface="Calibri" panose="020F0502020204030204" pitchFamily="34" charset="0"/>
                        <a:cs typeface="Times New Roman" panose="02020603050405020304" pitchFamily="18" charset="0"/>
                      </a:endParaRPr>
                    </a:p>
                    <a:p>
                      <a:pPr algn="ctr">
                        <a:lnSpc>
                          <a:spcPct val="107000"/>
                        </a:lnSpc>
                        <a:spcAft>
                          <a:spcPts val="0"/>
                        </a:spcAft>
                      </a:pPr>
                      <a:r>
                        <a:rPr lang="en-GB" sz="1000" b="1" dirty="0">
                          <a:effectLst/>
                          <a:latin typeface="+mj-lt"/>
                          <a:ea typeface="Calibri" panose="020F0502020204030204" pitchFamily="34" charset="0"/>
                          <a:cs typeface="Times New Roman" panose="02020603050405020304" pitchFamily="18" charset="0"/>
                        </a:rPr>
                        <a:t>Substantive Concepts</a:t>
                      </a:r>
                      <a:endParaRPr lang="en-GB" sz="1100" dirty="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1000" b="1" dirty="0">
                          <a:effectLst/>
                          <a:latin typeface="+mj-lt"/>
                          <a:ea typeface="Calibri" panose="020F0502020204030204" pitchFamily="34" charset="0"/>
                          <a:cs typeface="Times New Roman" panose="02020603050405020304" pitchFamily="18" charset="0"/>
                        </a:rPr>
                        <a:t>How will I think and act like a Historian</a:t>
                      </a:r>
                      <a:endParaRPr lang="en-GB" sz="1100" dirty="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1000" b="1" dirty="0">
                          <a:effectLst/>
                          <a:latin typeface="+mj-lt"/>
                          <a:ea typeface="Calibri" panose="020F0502020204030204" pitchFamily="34" charset="0"/>
                          <a:cs typeface="Times New Roman" panose="02020603050405020304" pitchFamily="18" charset="0"/>
                        </a:rPr>
                        <a:t>Pupil Outcomes</a:t>
                      </a:r>
                      <a:endParaRPr lang="en-GB" sz="1100" dirty="0">
                        <a:effectLst/>
                        <a:latin typeface="+mj-lt"/>
                        <a:ea typeface="Calibri" panose="020F0502020204030204" pitchFamily="34" charset="0"/>
                        <a:cs typeface="Times New Roman" panose="02020603050405020304" pitchFamily="18" charset="0"/>
                      </a:endParaRPr>
                    </a:p>
                    <a:p>
                      <a:pPr algn="ctr">
                        <a:lnSpc>
                          <a:spcPct val="107000"/>
                        </a:lnSpc>
                        <a:spcAft>
                          <a:spcPts val="0"/>
                        </a:spcAft>
                      </a:pPr>
                      <a:r>
                        <a:rPr lang="en-GB" sz="1000" b="1" dirty="0">
                          <a:effectLst/>
                          <a:latin typeface="+mj-lt"/>
                          <a:ea typeface="Calibri" panose="020F0502020204030204" pitchFamily="34" charset="0"/>
                          <a:cs typeface="Times New Roman" panose="02020603050405020304" pitchFamily="18" charset="0"/>
                        </a:rPr>
                        <a:t>Historical knowledge and understanding</a:t>
                      </a:r>
                      <a:endParaRPr lang="en-GB" sz="1100" dirty="0">
                        <a:effectLst/>
                        <a:latin typeface="+mj-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61393765"/>
                  </a:ext>
                </a:extLst>
              </a:tr>
              <a:tr h="291013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1" kern="1200" dirty="0">
                          <a:solidFill>
                            <a:schemeClr val="dk1"/>
                          </a:solidFill>
                          <a:effectLst/>
                          <a:latin typeface="+mn-lt"/>
                          <a:ea typeface="+mn-ea"/>
                          <a:cs typeface="+mn-cs"/>
                        </a:rPr>
                        <a:t>Year 1 Spring Term</a:t>
                      </a:r>
                      <a:endParaRPr lang="en-GB" sz="900" kern="1200" dirty="0">
                        <a:solidFill>
                          <a:schemeClr val="dk1"/>
                        </a:solidFill>
                        <a:effectLst/>
                        <a:latin typeface="+mn-lt"/>
                        <a:ea typeface="+mn-ea"/>
                        <a:cs typeface="+mn-cs"/>
                      </a:endParaRPr>
                    </a:p>
                    <a:p>
                      <a:endParaRPr lang="en-GB" sz="900" dirty="0"/>
                    </a:p>
                  </a:txBody>
                  <a:tcPr marL="68580" marR="68580" marT="0" marB="0"/>
                </a:tc>
                <a:tc>
                  <a:txBody>
                    <a:bodyPr/>
                    <a:lstStyle/>
                    <a:p>
                      <a:r>
                        <a:rPr lang="en-GB" sz="900" kern="1200" dirty="0">
                          <a:solidFill>
                            <a:schemeClr val="dk1"/>
                          </a:solidFill>
                          <a:effectLst/>
                          <a:latin typeface="+mn-lt"/>
                          <a:ea typeface="+mn-ea"/>
                          <a:cs typeface="+mn-cs"/>
                        </a:rPr>
                        <a:t>The lives of significant individuals in the past who have contributed to national and international achievements. </a:t>
                      </a:r>
                      <a:endParaRPr lang="en-GB" sz="900" dirty="0"/>
                    </a:p>
                  </a:txBody>
                  <a:tcPr marL="68580" marR="68580" marT="0" marB="0"/>
                </a:tc>
                <a:tc>
                  <a:txBody>
                    <a:bodyPr/>
                    <a:lstStyle/>
                    <a:p>
                      <a:r>
                        <a:rPr lang="en-GB" sz="900" kern="1200" dirty="0">
                          <a:solidFill>
                            <a:schemeClr val="dk1"/>
                          </a:solidFill>
                          <a:effectLst/>
                          <a:latin typeface="+mn-lt"/>
                          <a:ea typeface="+mn-ea"/>
                          <a:cs typeface="+mn-cs"/>
                        </a:rPr>
                        <a:t>Study the lives of significant individuals in the past – Mary Anning and David Attenborough</a:t>
                      </a:r>
                    </a:p>
                    <a:p>
                      <a:r>
                        <a:rPr lang="en-GB" sz="900" kern="1200" dirty="0">
                          <a:solidFill>
                            <a:schemeClr val="dk1"/>
                          </a:solidFill>
                          <a:effectLst/>
                          <a:latin typeface="+mn-lt"/>
                          <a:ea typeface="+mn-ea"/>
                          <a:cs typeface="+mn-cs"/>
                        </a:rPr>
                        <a:t> </a:t>
                      </a:r>
                    </a:p>
                    <a:p>
                      <a:r>
                        <a:rPr lang="en-GB" sz="900" kern="1200" dirty="0">
                          <a:solidFill>
                            <a:schemeClr val="dk1"/>
                          </a:solidFill>
                          <a:effectLst/>
                          <a:latin typeface="+mn-lt"/>
                          <a:ea typeface="+mn-ea"/>
                          <a:cs typeface="+mn-cs"/>
                        </a:rPr>
                        <a:t> </a:t>
                      </a:r>
                    </a:p>
                    <a:p>
                      <a:r>
                        <a:rPr lang="en-GB" sz="900" b="1" kern="1200" dirty="0">
                          <a:solidFill>
                            <a:schemeClr val="dk1"/>
                          </a:solidFill>
                          <a:effectLst/>
                          <a:latin typeface="+mn-lt"/>
                          <a:ea typeface="+mn-ea"/>
                          <a:cs typeface="+mn-cs"/>
                        </a:rPr>
                        <a:t>Community</a:t>
                      </a:r>
                      <a:endParaRPr lang="en-GB" sz="900" kern="1200" dirty="0">
                        <a:solidFill>
                          <a:schemeClr val="dk1"/>
                        </a:solidFill>
                        <a:effectLst/>
                        <a:latin typeface="+mn-lt"/>
                        <a:ea typeface="+mn-ea"/>
                        <a:cs typeface="+mn-cs"/>
                      </a:endParaRPr>
                    </a:p>
                    <a:p>
                      <a:r>
                        <a:rPr lang="en-GB" sz="900" b="1" kern="1200" dirty="0">
                          <a:solidFill>
                            <a:schemeClr val="dk1"/>
                          </a:solidFill>
                          <a:effectLst/>
                          <a:latin typeface="+mn-lt"/>
                          <a:ea typeface="+mn-ea"/>
                          <a:cs typeface="+mn-cs"/>
                        </a:rPr>
                        <a:t>Knowledge</a:t>
                      </a:r>
                      <a:endParaRPr lang="en-GB" sz="900" dirty="0"/>
                    </a:p>
                  </a:txBody>
                  <a:tcPr marL="68580" marR="68580" marT="0" marB="0"/>
                </a:tc>
                <a:tc>
                  <a:txBody>
                    <a:bodyPr/>
                    <a:lstStyle/>
                    <a:p>
                      <a:endParaRPr lang="en-GB" dirty="0"/>
                    </a:p>
                  </a:txBody>
                  <a:tcPr/>
                </a:tc>
                <a:tc>
                  <a:txBody>
                    <a:bodyPr/>
                    <a:lstStyle/>
                    <a:p>
                      <a:pPr marL="171450" lvl="0" indent="-171450">
                        <a:buFont typeface="Arial" panose="020B0604020202020204" pitchFamily="34" charset="0"/>
                        <a:buChar char="•"/>
                      </a:pPr>
                      <a:r>
                        <a:rPr lang="en-GB" sz="900" kern="1200" dirty="0">
                          <a:solidFill>
                            <a:schemeClr val="dk1"/>
                          </a:solidFill>
                          <a:effectLst/>
                          <a:latin typeface="+mn-lt"/>
                          <a:ea typeface="+mn-ea"/>
                          <a:cs typeface="+mn-cs"/>
                        </a:rPr>
                        <a:t>I can say who Mary Anning is and what she is known for.</a:t>
                      </a:r>
                    </a:p>
                    <a:p>
                      <a:pPr marL="171450" lvl="0" indent="-171450">
                        <a:buFont typeface="Arial" panose="020B0604020202020204" pitchFamily="34" charset="0"/>
                        <a:buChar char="•"/>
                      </a:pPr>
                      <a:r>
                        <a:rPr lang="en-GB" sz="900" kern="1200" dirty="0">
                          <a:solidFill>
                            <a:schemeClr val="dk1"/>
                          </a:solidFill>
                          <a:effectLst/>
                          <a:latin typeface="+mn-lt"/>
                          <a:ea typeface="+mn-ea"/>
                          <a:cs typeface="+mn-cs"/>
                        </a:rPr>
                        <a:t>I can name the discoveries Mary Anning made.</a:t>
                      </a:r>
                    </a:p>
                    <a:p>
                      <a:pPr marL="171450" lvl="0" indent="-171450">
                        <a:buFont typeface="Arial" panose="020B0604020202020204" pitchFamily="34" charset="0"/>
                        <a:buChar char="•"/>
                      </a:pPr>
                      <a:r>
                        <a:rPr lang="en-GB" sz="900" kern="1200" dirty="0">
                          <a:solidFill>
                            <a:schemeClr val="dk1"/>
                          </a:solidFill>
                          <a:effectLst/>
                          <a:latin typeface="+mn-lt"/>
                          <a:ea typeface="+mn-ea"/>
                          <a:cs typeface="+mn-cs"/>
                        </a:rPr>
                        <a:t>I can say who David Attenborough is and what he is known for.</a:t>
                      </a:r>
                    </a:p>
                    <a:p>
                      <a:pPr marL="171450" lvl="0" indent="-171450">
                        <a:buFont typeface="Arial" panose="020B0604020202020204" pitchFamily="34" charset="0"/>
                        <a:buChar char="•"/>
                      </a:pPr>
                      <a:r>
                        <a:rPr lang="en-GB" sz="900" kern="1200" dirty="0">
                          <a:solidFill>
                            <a:schemeClr val="dk1"/>
                          </a:solidFill>
                          <a:effectLst/>
                          <a:latin typeface="+mn-lt"/>
                          <a:ea typeface="+mn-ea"/>
                          <a:cs typeface="+mn-cs"/>
                        </a:rPr>
                        <a:t>I can explain what David Attenborough has achieved.</a:t>
                      </a:r>
                    </a:p>
                    <a:p>
                      <a:pPr marL="171450" lvl="0" indent="-171450">
                        <a:buFont typeface="Arial" panose="020B0604020202020204" pitchFamily="34" charset="0"/>
                        <a:buChar char="•"/>
                      </a:pPr>
                      <a:r>
                        <a:rPr lang="en-GB" sz="900" kern="1200" dirty="0">
                          <a:solidFill>
                            <a:schemeClr val="dk1"/>
                          </a:solidFill>
                          <a:effectLst/>
                          <a:latin typeface="+mn-lt"/>
                          <a:ea typeface="+mn-ea"/>
                          <a:cs typeface="+mn-cs"/>
                        </a:rPr>
                        <a:t>I can make comparisons between Mary Anning and David Attenborough, considering the similarities and differences.</a:t>
                      </a:r>
                    </a:p>
                  </a:txBody>
                  <a:tcPr/>
                </a:tc>
                <a:extLst>
                  <a:ext uri="{0D108BD9-81ED-4DB2-BD59-A6C34878D82A}">
                    <a16:rowId xmlns:a16="http://schemas.microsoft.com/office/drawing/2014/main" val="956065142"/>
                  </a:ext>
                </a:extLst>
              </a:tr>
              <a:tr h="262298">
                <a:tc gridSpan="5">
                  <a:txBody>
                    <a:bodyPr/>
                    <a:lstStyle/>
                    <a:p>
                      <a:pPr algn="ctr"/>
                      <a:r>
                        <a:rPr lang="en-GB" sz="1100" b="1" kern="1200" dirty="0">
                          <a:solidFill>
                            <a:schemeClr val="dk1"/>
                          </a:solidFill>
                          <a:effectLst/>
                          <a:latin typeface="+mn-lt"/>
                          <a:ea typeface="+mn-ea"/>
                          <a:cs typeface="+mn-cs"/>
                        </a:rPr>
                        <a:t>Curriculum Narrative</a:t>
                      </a:r>
                      <a:r>
                        <a:rPr lang="en-GB" sz="1100" b="0" kern="1200" dirty="0">
                          <a:solidFill>
                            <a:schemeClr val="dk1"/>
                          </a:solidFill>
                          <a:effectLst/>
                          <a:latin typeface="+mn-lt"/>
                          <a:ea typeface="+mn-ea"/>
                          <a:cs typeface="+mn-cs"/>
                        </a:rPr>
                        <a:t> </a:t>
                      </a:r>
                      <a:r>
                        <a:rPr lang="en-GB" sz="1100" b="1" kern="1200" dirty="0">
                          <a:solidFill>
                            <a:schemeClr val="dk1"/>
                          </a:solidFill>
                          <a:effectLst/>
                          <a:latin typeface="+mn-lt"/>
                          <a:ea typeface="+mn-ea"/>
                          <a:cs typeface="+mn-cs"/>
                        </a:rPr>
                        <a:t>and Previous Learning</a:t>
                      </a:r>
                      <a:endParaRPr lang="en-GB" sz="1100" dirty="0"/>
                    </a:p>
                  </a:txBody>
                  <a:tcPr marL="68580" marR="68580" marT="0" marB="0" anchor="ctr"/>
                </a:tc>
                <a:tc hMerge="1">
                  <a:txBody>
                    <a:bodyPr/>
                    <a:lstStyle/>
                    <a:p>
                      <a:pPr>
                        <a:lnSpc>
                          <a:spcPct val="107000"/>
                        </a:lnSpc>
                        <a:spcAft>
                          <a:spcPts val="0"/>
                        </a:spcAft>
                      </a:pPr>
                      <a:endParaRPr lang="en-GB" sz="1100" dirty="0">
                        <a:effectLst/>
                        <a:latin typeface="+mn-lt"/>
                        <a:ea typeface="Calibri" panose="020F0502020204030204" pitchFamily="34" charset="0"/>
                        <a:cs typeface="Times New Roman" panose="02020603050405020304" pitchFamily="18" charset="0"/>
                      </a:endParaRPr>
                    </a:p>
                  </a:txBody>
                  <a:tcPr marL="68580" marR="68580" marT="0" marB="0"/>
                </a:tc>
                <a:tc hMerge="1">
                  <a:txBody>
                    <a:bodyPr/>
                    <a:lstStyle/>
                    <a:p>
                      <a:pPr>
                        <a:lnSpc>
                          <a:spcPct val="107000"/>
                        </a:lnSpc>
                        <a:spcAft>
                          <a:spcPts val="0"/>
                        </a:spcAft>
                      </a:pPr>
                      <a:endParaRPr lang="en-GB" sz="1100" dirty="0">
                        <a:effectLst/>
                        <a:latin typeface="+mn-lt"/>
                        <a:ea typeface="Calibri" panose="020F0502020204030204" pitchFamily="34" charset="0"/>
                        <a:cs typeface="Times New Roman" panose="02020603050405020304" pitchFamily="18" charset="0"/>
                      </a:endParaRPr>
                    </a:p>
                  </a:txBody>
                  <a:tcPr marL="68580" marR="68580" marT="0" marB="0"/>
                </a:tc>
                <a:tc hMerge="1">
                  <a:txBody>
                    <a:bodyPr/>
                    <a:lstStyle/>
                    <a:p>
                      <a:endParaRPr lang="en-GB" dirty="0"/>
                    </a:p>
                  </a:txBody>
                  <a:tcPr/>
                </a:tc>
                <a:tc hMerge="1">
                  <a:txBody>
                    <a:bodyPr/>
                    <a:lstStyle/>
                    <a:p>
                      <a:endParaRPr lang="en-GB" dirty="0"/>
                    </a:p>
                  </a:txBody>
                  <a:tcPr/>
                </a:tc>
                <a:extLst>
                  <a:ext uri="{0D108BD9-81ED-4DB2-BD59-A6C34878D82A}">
                    <a16:rowId xmlns:a16="http://schemas.microsoft.com/office/drawing/2014/main" val="3048601186"/>
                  </a:ext>
                </a:extLst>
              </a:tr>
              <a:tr h="1143902">
                <a:tc gridSpan="5">
                  <a:txBody>
                    <a:bodyPr/>
                    <a:lstStyle/>
                    <a:p>
                      <a:endParaRPr lang="en-GB" sz="900"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extLst>
                  <a:ext uri="{0D108BD9-81ED-4DB2-BD59-A6C34878D82A}">
                    <a16:rowId xmlns:a16="http://schemas.microsoft.com/office/drawing/2014/main" val="2184194118"/>
                  </a:ext>
                </a:extLst>
              </a:tr>
            </a:tbl>
          </a:graphicData>
        </a:graphic>
      </p:graphicFrame>
      <p:pic>
        <p:nvPicPr>
          <p:cNvPr id="17" name="Picture 16">
            <a:extLst>
              <a:ext uri="{FF2B5EF4-FFF2-40B4-BE49-F238E27FC236}">
                <a16:creationId xmlns:a16="http://schemas.microsoft.com/office/drawing/2014/main" id="{9ED9ACE7-C596-4E38-95E6-3AADEF420AA8}"/>
              </a:ext>
            </a:extLst>
          </p:cNvPr>
          <p:cNvPicPr/>
          <p:nvPr/>
        </p:nvPicPr>
        <p:blipFill>
          <a:blip r:embed="rId3">
            <a:extLst>
              <a:ext uri="{28A0092B-C50C-407E-A947-70E740481C1C}">
                <a14:useLocalDpi xmlns:a14="http://schemas.microsoft.com/office/drawing/2010/main" val="0"/>
              </a:ext>
            </a:extLst>
          </a:blip>
          <a:stretch>
            <a:fillRect/>
          </a:stretch>
        </p:blipFill>
        <p:spPr>
          <a:xfrm>
            <a:off x="3427043" y="1894094"/>
            <a:ext cx="4123036" cy="2549759"/>
          </a:xfrm>
          <a:prstGeom prst="rect">
            <a:avLst/>
          </a:prstGeom>
        </p:spPr>
      </p:pic>
      <p:pic>
        <p:nvPicPr>
          <p:cNvPr id="18" name="Picture 17">
            <a:extLst>
              <a:ext uri="{FF2B5EF4-FFF2-40B4-BE49-F238E27FC236}">
                <a16:creationId xmlns:a16="http://schemas.microsoft.com/office/drawing/2014/main" id="{F03B572A-70A6-4CE9-AC27-3A66740D2E20}"/>
              </a:ext>
            </a:extLst>
          </p:cNvPr>
          <p:cNvPicPr/>
          <p:nvPr/>
        </p:nvPicPr>
        <p:blipFill rotWithShape="1">
          <a:blip r:embed="rId4">
            <a:extLst>
              <a:ext uri="{28A0092B-C50C-407E-A947-70E740481C1C}">
                <a14:useLocalDpi xmlns:a14="http://schemas.microsoft.com/office/drawing/2010/main" val="0"/>
              </a:ext>
            </a:extLst>
          </a:blip>
          <a:srcRect t="43751"/>
          <a:stretch/>
        </p:blipFill>
        <p:spPr bwMode="auto">
          <a:xfrm>
            <a:off x="892124" y="5098080"/>
            <a:ext cx="5409565" cy="954439"/>
          </a:xfrm>
          <a:prstGeom prst="rect">
            <a:avLst/>
          </a:prstGeom>
          <a:ln>
            <a:noFill/>
          </a:ln>
          <a:extLst>
            <a:ext uri="{53640926-AAD7-44D8-BBD7-CCE9431645EC}">
              <a14:shadowObscured xmlns:a14="http://schemas.microsoft.com/office/drawing/2010/main"/>
            </a:ext>
          </a:extLst>
        </p:spPr>
      </p:pic>
      <p:pic>
        <p:nvPicPr>
          <p:cNvPr id="19" name="Picture 18">
            <a:extLst>
              <a:ext uri="{FF2B5EF4-FFF2-40B4-BE49-F238E27FC236}">
                <a16:creationId xmlns:a16="http://schemas.microsoft.com/office/drawing/2014/main" id="{24FB0BAF-17EF-4A14-A553-64F45DFD6ED2}"/>
              </a:ext>
            </a:extLst>
          </p:cNvPr>
          <p:cNvPicPr/>
          <p:nvPr/>
        </p:nvPicPr>
        <p:blipFill rotWithShape="1">
          <a:blip r:embed="rId5">
            <a:extLst>
              <a:ext uri="{28A0092B-C50C-407E-A947-70E740481C1C}">
                <a14:useLocalDpi xmlns:a14="http://schemas.microsoft.com/office/drawing/2010/main" val="0"/>
              </a:ext>
            </a:extLst>
          </a:blip>
          <a:srcRect l="50000" r="10823"/>
          <a:stretch/>
        </p:blipFill>
        <p:spPr>
          <a:xfrm>
            <a:off x="7038094" y="5604108"/>
            <a:ext cx="2219053" cy="550545"/>
          </a:xfrm>
          <a:prstGeom prst="rect">
            <a:avLst/>
          </a:prstGeom>
        </p:spPr>
      </p:pic>
      <p:pic>
        <p:nvPicPr>
          <p:cNvPr id="20" name="Picture 19">
            <a:extLst>
              <a:ext uri="{FF2B5EF4-FFF2-40B4-BE49-F238E27FC236}">
                <a16:creationId xmlns:a16="http://schemas.microsoft.com/office/drawing/2014/main" id="{3827EC9E-DA51-451D-A4AD-A68EDFE39932}"/>
              </a:ext>
            </a:extLst>
          </p:cNvPr>
          <p:cNvPicPr/>
          <p:nvPr/>
        </p:nvPicPr>
        <p:blipFill rotWithShape="1">
          <a:blip r:embed="rId5">
            <a:extLst>
              <a:ext uri="{28A0092B-C50C-407E-A947-70E740481C1C}">
                <a14:useLocalDpi xmlns:a14="http://schemas.microsoft.com/office/drawing/2010/main" val="0"/>
              </a:ext>
            </a:extLst>
          </a:blip>
          <a:srcRect r="64630"/>
          <a:stretch/>
        </p:blipFill>
        <p:spPr>
          <a:xfrm>
            <a:off x="7058471" y="5037308"/>
            <a:ext cx="2205058" cy="550545"/>
          </a:xfrm>
          <a:prstGeom prst="rect">
            <a:avLst/>
          </a:prstGeom>
        </p:spPr>
      </p:pic>
    </p:spTree>
    <p:extLst>
      <p:ext uri="{BB962C8B-B14F-4D97-AF65-F5344CB8AC3E}">
        <p14:creationId xmlns:p14="http://schemas.microsoft.com/office/powerpoint/2010/main" val="1004854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1">
            <a:extLst>
              <a:ext uri="{FF2B5EF4-FFF2-40B4-BE49-F238E27FC236}">
                <a16:creationId xmlns:a16="http://schemas.microsoft.com/office/drawing/2014/main" id="{6B9B7142-C494-78C7-0CFC-B85C6BFD8DED}"/>
              </a:ext>
            </a:extLst>
          </p:cNvPr>
          <p:cNvSpPr txBox="1">
            <a:spLocks/>
          </p:cNvSpPr>
          <p:nvPr/>
        </p:nvSpPr>
        <p:spPr>
          <a:xfrm>
            <a:off x="5026024" y="6576695"/>
            <a:ext cx="4872990" cy="281305"/>
          </a:xfrm>
          <a:prstGeom prst="rect">
            <a:avLst/>
          </a:prstGeom>
        </p:spPr>
        <p:txBody>
          <a:bodyPr vert="horz" wrap="square" lIns="91440" tIns="45720" rIns="91440" bIns="45720" rtlCol="0">
            <a:noAutofit/>
          </a:bodyPr>
          <a:lstStyle/>
          <a:p>
            <a:pPr algn="r">
              <a:lnSpc>
                <a:spcPct val="120000"/>
              </a:lnSpc>
              <a:spcAft>
                <a:spcPts val="1200"/>
              </a:spcAft>
            </a:pPr>
            <a:r>
              <a:rPr lang="en-US" sz="1000" kern="1200" dirty="0">
                <a:solidFill>
                  <a:schemeClr val="tx2"/>
                </a:solidFill>
                <a:effectLst/>
                <a:latin typeface="United Curriculum" pitchFamily="50" charset="0"/>
                <a:ea typeface="Calibri" panose="020F0502020204030204" pitchFamily="34" charset="0"/>
                <a:cs typeface="Times New Roman" panose="02020603050405020304" pitchFamily="18" charset="0"/>
              </a:rPr>
              <a:t> </a:t>
            </a:r>
            <a:endParaRPr lang="en-GB" sz="1100" dirty="0">
              <a:solidFill>
                <a:schemeClr val="tx2"/>
              </a:solidFill>
              <a:effectLst/>
              <a:latin typeface="United Curriculum" pitchFamily="50" charset="0"/>
              <a:ea typeface="Calibri" panose="020F0502020204030204" pitchFamily="34" charset="0"/>
              <a:cs typeface="Times New Roman" panose="02020603050405020304" pitchFamily="18" charset="0"/>
            </a:endParaRPr>
          </a:p>
        </p:txBody>
      </p:sp>
      <p:sp>
        <p:nvSpPr>
          <p:cNvPr id="24" name="Freeform: Shape 23">
            <a:extLst>
              <a:ext uri="{FF2B5EF4-FFF2-40B4-BE49-F238E27FC236}">
                <a16:creationId xmlns:a16="http://schemas.microsoft.com/office/drawing/2014/main" id="{3003C2D6-7463-2227-0B15-C40C3549448B}"/>
              </a:ext>
            </a:extLst>
          </p:cNvPr>
          <p:cNvSpPr/>
          <p:nvPr/>
        </p:nvSpPr>
        <p:spPr>
          <a:xfrm>
            <a:off x="5768658" y="5026515"/>
            <a:ext cx="5657" cy="44371"/>
          </a:xfrm>
          <a:custGeom>
            <a:avLst/>
            <a:gdLst>
              <a:gd name="connsiteX0" fmla="*/ 0 w 5657"/>
              <a:gd name="connsiteY0" fmla="*/ 0 h 44371"/>
              <a:gd name="connsiteX1" fmla="*/ 5657 w 5657"/>
              <a:gd name="connsiteY1" fmla="*/ 0 h 44371"/>
              <a:gd name="connsiteX2" fmla="*/ 5657 w 5657"/>
              <a:gd name="connsiteY2" fmla="*/ 44371 h 44371"/>
              <a:gd name="connsiteX3" fmla="*/ 0 w 5657"/>
              <a:gd name="connsiteY3" fmla="*/ 44371 h 44371"/>
            </a:gdLst>
            <a:ahLst/>
            <a:cxnLst>
              <a:cxn ang="0">
                <a:pos x="connsiteX0" y="connsiteY0"/>
              </a:cxn>
              <a:cxn ang="0">
                <a:pos x="connsiteX1" y="connsiteY1"/>
              </a:cxn>
              <a:cxn ang="0">
                <a:pos x="connsiteX2" y="connsiteY2"/>
              </a:cxn>
              <a:cxn ang="0">
                <a:pos x="connsiteX3" y="connsiteY3"/>
              </a:cxn>
            </a:cxnLst>
            <a:rect l="l" t="t" r="r" b="b"/>
            <a:pathLst>
              <a:path w="5657" h="44371">
                <a:moveTo>
                  <a:pt x="0" y="0"/>
                </a:moveTo>
                <a:lnTo>
                  <a:pt x="5657" y="0"/>
                </a:lnTo>
                <a:lnTo>
                  <a:pt x="5657" y="44371"/>
                </a:lnTo>
                <a:lnTo>
                  <a:pt x="0" y="44371"/>
                </a:lnTo>
                <a:close/>
              </a:path>
            </a:pathLst>
          </a:custGeom>
          <a:solidFill>
            <a:srgbClr val="FFFFFF"/>
          </a:solidFill>
          <a:ln w="11092" cap="flat">
            <a:noFill/>
            <a:prstDash val="solid"/>
            <a:miter/>
          </a:ln>
        </p:spPr>
        <p:txBody>
          <a:bodyPr rtlCol="0" anchor="ctr"/>
          <a:lstStyle/>
          <a:p>
            <a:endParaRPr lang="en-GB"/>
          </a:p>
        </p:txBody>
      </p:sp>
      <p:sp>
        <p:nvSpPr>
          <p:cNvPr id="62" name="TextBox 61">
            <a:extLst>
              <a:ext uri="{FF2B5EF4-FFF2-40B4-BE49-F238E27FC236}">
                <a16:creationId xmlns:a16="http://schemas.microsoft.com/office/drawing/2014/main" id="{5096ECA1-B4A2-9CBB-C54A-83FE9E8691D6}"/>
              </a:ext>
            </a:extLst>
          </p:cNvPr>
          <p:cNvSpPr txBox="1"/>
          <p:nvPr/>
        </p:nvSpPr>
        <p:spPr>
          <a:xfrm>
            <a:off x="833924" y="1309836"/>
            <a:ext cx="704039" cy="338554"/>
          </a:xfrm>
          <a:prstGeom prst="rect">
            <a:avLst/>
          </a:prstGeom>
          <a:noFill/>
        </p:spPr>
        <p:txBody>
          <a:bodyPr wrap="none" rtlCol="0">
            <a:spAutoFit/>
          </a:bodyPr>
          <a:lstStyle/>
          <a:p>
            <a:pPr algn="ctr"/>
            <a:r>
              <a:rPr lang="en-GB" sz="1600" spc="0" baseline="0" dirty="0">
                <a:ln w="1569" cap="flat">
                  <a:solidFill>
                    <a:srgbClr val="FFFFFF"/>
                  </a:solidFill>
                  <a:miter/>
                </a:ln>
                <a:solidFill>
                  <a:srgbClr val="FFFFFF"/>
                </a:solidFill>
                <a:latin typeface="Arial Rounded MT Bold" panose="020F0704030504030204" pitchFamily="34" charset="0"/>
                <a:sym typeface="United Curriculum"/>
                <a:rtl val="0"/>
              </a:rPr>
              <a:t>N 3-4</a:t>
            </a:r>
          </a:p>
        </p:txBody>
      </p:sp>
      <p:sp>
        <p:nvSpPr>
          <p:cNvPr id="69" name="TextBox 68">
            <a:extLst>
              <a:ext uri="{FF2B5EF4-FFF2-40B4-BE49-F238E27FC236}">
                <a16:creationId xmlns:a16="http://schemas.microsoft.com/office/drawing/2014/main" id="{98259B73-26C3-86C3-349C-73034D47D263}"/>
              </a:ext>
            </a:extLst>
          </p:cNvPr>
          <p:cNvSpPr txBox="1"/>
          <p:nvPr/>
        </p:nvSpPr>
        <p:spPr>
          <a:xfrm>
            <a:off x="1500350" y="5427009"/>
            <a:ext cx="635109" cy="584775"/>
          </a:xfrm>
          <a:prstGeom prst="rect">
            <a:avLst/>
          </a:prstGeom>
          <a:noFill/>
        </p:spPr>
        <p:txBody>
          <a:bodyPr wrap="none" rtlCol="0">
            <a:spAutoFit/>
          </a:bodyPr>
          <a:lstStyle/>
          <a:p>
            <a:pPr algn="ctr"/>
            <a:r>
              <a:rPr lang="en-GB" sz="1600" spc="0" baseline="0" dirty="0">
                <a:ln w="1569" cap="flat">
                  <a:solidFill>
                    <a:srgbClr val="FFFFFF"/>
                  </a:solidFill>
                  <a:miter/>
                </a:ln>
                <a:solidFill>
                  <a:srgbClr val="FFFFFF"/>
                </a:solidFill>
                <a:latin typeface="Arial Rounded MT Bold" panose="020F0704030504030204" pitchFamily="34" charset="0"/>
                <a:sym typeface="United Curriculum"/>
                <a:rtl val="0"/>
              </a:rPr>
              <a:t>Year</a:t>
            </a:r>
          </a:p>
          <a:p>
            <a:pPr algn="ctr"/>
            <a:r>
              <a:rPr lang="en-GB" sz="1600" spc="0" baseline="0" dirty="0">
                <a:ln w="1569" cap="flat">
                  <a:solidFill>
                    <a:srgbClr val="FFFFFF"/>
                  </a:solidFill>
                  <a:miter/>
                </a:ln>
                <a:solidFill>
                  <a:srgbClr val="FFFFFF"/>
                </a:solidFill>
                <a:latin typeface="Arial Rounded MT Bold" panose="020F0704030504030204" pitchFamily="34" charset="0"/>
                <a:sym typeface="United Curriculum"/>
                <a:rtl val="0"/>
              </a:rPr>
              <a:t>1</a:t>
            </a:r>
          </a:p>
        </p:txBody>
      </p:sp>
      <p:sp>
        <p:nvSpPr>
          <p:cNvPr id="89" name="TextBox 88">
            <a:extLst>
              <a:ext uri="{FF2B5EF4-FFF2-40B4-BE49-F238E27FC236}">
                <a16:creationId xmlns:a16="http://schemas.microsoft.com/office/drawing/2014/main" id="{1550B725-3912-7262-289B-882EF90B3FD5}"/>
              </a:ext>
            </a:extLst>
          </p:cNvPr>
          <p:cNvSpPr txBox="1"/>
          <p:nvPr/>
        </p:nvSpPr>
        <p:spPr>
          <a:xfrm>
            <a:off x="5274821" y="1493107"/>
            <a:ext cx="635110" cy="584775"/>
          </a:xfrm>
          <a:prstGeom prst="rect">
            <a:avLst/>
          </a:prstGeom>
          <a:noFill/>
        </p:spPr>
        <p:txBody>
          <a:bodyPr wrap="none" rtlCol="0">
            <a:spAutoFit/>
          </a:bodyPr>
          <a:lstStyle/>
          <a:p>
            <a:pPr algn="ctr"/>
            <a:r>
              <a:rPr lang="en-GB" sz="1600" spc="0" baseline="0" dirty="0">
                <a:ln w="1569" cap="flat">
                  <a:solidFill>
                    <a:srgbClr val="FFFFFF"/>
                  </a:solidFill>
                  <a:miter/>
                </a:ln>
                <a:solidFill>
                  <a:srgbClr val="FFFFFF"/>
                </a:solidFill>
                <a:latin typeface="Arial Rounded MT Bold" panose="020F0704030504030204" pitchFamily="34" charset="0"/>
                <a:sym typeface="United Curriculum"/>
                <a:rtl val="0"/>
              </a:rPr>
              <a:t>Year</a:t>
            </a:r>
          </a:p>
          <a:p>
            <a:pPr algn="ctr"/>
            <a:r>
              <a:rPr lang="en-GB" sz="1600" spc="0" baseline="0" dirty="0">
                <a:ln w="1569" cap="flat">
                  <a:solidFill>
                    <a:srgbClr val="FFFFFF"/>
                  </a:solidFill>
                  <a:miter/>
                </a:ln>
                <a:solidFill>
                  <a:srgbClr val="FFFFFF"/>
                </a:solidFill>
                <a:latin typeface="Arial Rounded MT Bold" panose="020F0704030504030204" pitchFamily="34" charset="0"/>
                <a:sym typeface="United Curriculum"/>
                <a:rtl val="0"/>
              </a:rPr>
              <a:t>4</a:t>
            </a:r>
          </a:p>
        </p:txBody>
      </p:sp>
      <p:sp>
        <p:nvSpPr>
          <p:cNvPr id="96" name="TextBox 95">
            <a:extLst>
              <a:ext uri="{FF2B5EF4-FFF2-40B4-BE49-F238E27FC236}">
                <a16:creationId xmlns:a16="http://schemas.microsoft.com/office/drawing/2014/main" id="{88226996-3B22-28B3-E1F2-380E176EA805}"/>
              </a:ext>
            </a:extLst>
          </p:cNvPr>
          <p:cNvSpPr txBox="1"/>
          <p:nvPr/>
        </p:nvSpPr>
        <p:spPr>
          <a:xfrm>
            <a:off x="6536943" y="5417648"/>
            <a:ext cx="635110" cy="584775"/>
          </a:xfrm>
          <a:prstGeom prst="rect">
            <a:avLst/>
          </a:prstGeom>
          <a:noFill/>
        </p:spPr>
        <p:txBody>
          <a:bodyPr wrap="none" rtlCol="0">
            <a:spAutoFit/>
          </a:bodyPr>
          <a:lstStyle/>
          <a:p>
            <a:pPr algn="ctr"/>
            <a:r>
              <a:rPr lang="en-GB" sz="1600" dirty="0">
                <a:ln w="1569" cap="flat">
                  <a:solidFill>
                    <a:srgbClr val="FFFFFF"/>
                  </a:solidFill>
                  <a:miter/>
                </a:ln>
                <a:solidFill>
                  <a:srgbClr val="FFFFFF"/>
                </a:solidFill>
                <a:latin typeface="Arial Rounded MT Bold" panose="020F0704030504030204" pitchFamily="34" charset="0"/>
                <a:sym typeface="ABeeZee"/>
                <a:rtl val="0"/>
              </a:rPr>
              <a:t>Ye</a:t>
            </a:r>
            <a:r>
              <a:rPr lang="en-GB" sz="1600" spc="0" baseline="0" dirty="0">
                <a:ln w="1569" cap="flat">
                  <a:solidFill>
                    <a:srgbClr val="FFFFFF"/>
                  </a:solidFill>
                  <a:miter/>
                </a:ln>
                <a:solidFill>
                  <a:srgbClr val="FFFFFF"/>
                </a:solidFill>
                <a:latin typeface="Arial Rounded MT Bold" panose="020F0704030504030204" pitchFamily="34" charset="0"/>
                <a:sym typeface="ABeeZee"/>
                <a:rtl val="0"/>
              </a:rPr>
              <a:t>ar</a:t>
            </a:r>
          </a:p>
          <a:p>
            <a:pPr algn="ctr"/>
            <a:r>
              <a:rPr lang="en-GB" sz="1600" spc="0" baseline="0" dirty="0">
                <a:ln w="1569" cap="flat">
                  <a:solidFill>
                    <a:srgbClr val="FFFFFF"/>
                  </a:solidFill>
                  <a:miter/>
                </a:ln>
                <a:solidFill>
                  <a:srgbClr val="FFFFFF"/>
                </a:solidFill>
                <a:latin typeface="Arial Rounded MT Bold" panose="020F0704030504030204" pitchFamily="34" charset="0"/>
                <a:sym typeface="ABeeZee"/>
                <a:rtl val="0"/>
              </a:rPr>
              <a:t>5</a:t>
            </a:r>
          </a:p>
        </p:txBody>
      </p:sp>
      <p:sp>
        <p:nvSpPr>
          <p:cNvPr id="98" name="TextBox 97">
            <a:extLst>
              <a:ext uri="{FF2B5EF4-FFF2-40B4-BE49-F238E27FC236}">
                <a16:creationId xmlns:a16="http://schemas.microsoft.com/office/drawing/2014/main" id="{0F3B352B-366C-5488-F31C-4304B9A64A71}"/>
              </a:ext>
            </a:extLst>
          </p:cNvPr>
          <p:cNvSpPr txBox="1"/>
          <p:nvPr/>
        </p:nvSpPr>
        <p:spPr>
          <a:xfrm>
            <a:off x="8283209" y="5771148"/>
            <a:ext cx="884656" cy="461665"/>
          </a:xfrm>
          <a:prstGeom prst="rect">
            <a:avLst/>
          </a:prstGeom>
          <a:noFill/>
        </p:spPr>
        <p:txBody>
          <a:bodyPr wrap="square" rtlCol="0">
            <a:spAutoFit/>
          </a:bodyPr>
          <a:lstStyle/>
          <a:p>
            <a:pPr algn="ctr"/>
            <a:r>
              <a:rPr lang="en-GB" sz="1200" spc="0" baseline="0" dirty="0">
                <a:ln w="1569" cap="flat">
                  <a:solidFill>
                    <a:srgbClr val="FFFFFF"/>
                  </a:solidFill>
                  <a:miter/>
                </a:ln>
                <a:solidFill>
                  <a:srgbClr val="FFFFFF"/>
                </a:solidFill>
                <a:latin typeface="Arial Rounded MT Bold" panose="020F0704030504030204" pitchFamily="34" charset="0"/>
                <a:sym typeface="ABeeZee"/>
                <a:rtl val="0"/>
              </a:rPr>
              <a:t>Key Stage 3</a:t>
            </a:r>
          </a:p>
        </p:txBody>
      </p:sp>
      <p:pic>
        <p:nvPicPr>
          <p:cNvPr id="81" name="Picture 80">
            <a:extLst>
              <a:ext uri="{FF2B5EF4-FFF2-40B4-BE49-F238E27FC236}">
                <a16:creationId xmlns:a16="http://schemas.microsoft.com/office/drawing/2014/main" id="{B1CB9F86-4649-4C25-B8AF-78AD3AFF5E2D}"/>
              </a:ext>
            </a:extLst>
          </p:cNvPr>
          <p:cNvPicPr/>
          <p:nvPr/>
        </p:nvPicPr>
        <p:blipFill rotWithShape="1">
          <a:blip r:embed="rId2"/>
          <a:srcRect l="7807" t="7443" r="8178" b="10090"/>
          <a:stretch/>
        </p:blipFill>
        <p:spPr>
          <a:xfrm>
            <a:off x="8615082" y="12289"/>
            <a:ext cx="884656" cy="825513"/>
          </a:xfrm>
          <a:prstGeom prst="ellipse">
            <a:avLst/>
          </a:prstGeom>
          <a:ln>
            <a:noFill/>
          </a:ln>
          <a:effectLst>
            <a:softEdge rad="112500"/>
          </a:effectLst>
        </p:spPr>
      </p:pic>
      <p:sp>
        <p:nvSpPr>
          <p:cNvPr id="9" name="TextBox 8">
            <a:extLst>
              <a:ext uri="{FF2B5EF4-FFF2-40B4-BE49-F238E27FC236}">
                <a16:creationId xmlns:a16="http://schemas.microsoft.com/office/drawing/2014/main" id="{FB9D3874-4A95-4ED9-8DE0-70BFFEC28415}"/>
              </a:ext>
            </a:extLst>
          </p:cNvPr>
          <p:cNvSpPr txBox="1"/>
          <p:nvPr/>
        </p:nvSpPr>
        <p:spPr>
          <a:xfrm>
            <a:off x="6108899" y="4394600"/>
            <a:ext cx="2108226" cy="2308324"/>
          </a:xfrm>
          <a:prstGeom prst="rect">
            <a:avLst/>
          </a:prstGeom>
          <a:noFill/>
        </p:spPr>
        <p:txBody>
          <a:bodyPr wrap="square" rtlCol="0">
            <a:spAutoFit/>
          </a:bodyPr>
          <a:lstStyle/>
          <a:p>
            <a:endParaRPr lang="en-GB" dirty="0"/>
          </a:p>
        </p:txBody>
      </p:sp>
      <p:sp>
        <p:nvSpPr>
          <p:cNvPr id="5" name="TextBox 4">
            <a:extLst>
              <a:ext uri="{FF2B5EF4-FFF2-40B4-BE49-F238E27FC236}">
                <a16:creationId xmlns:a16="http://schemas.microsoft.com/office/drawing/2014/main" id="{DC491752-CD37-4B1F-AC03-62AD326E4C72}"/>
              </a:ext>
            </a:extLst>
          </p:cNvPr>
          <p:cNvSpPr txBox="1"/>
          <p:nvPr/>
        </p:nvSpPr>
        <p:spPr>
          <a:xfrm>
            <a:off x="1185943" y="294830"/>
            <a:ext cx="6552994" cy="461665"/>
          </a:xfrm>
          <a:prstGeom prst="rect">
            <a:avLst/>
          </a:prstGeom>
          <a:noFill/>
        </p:spPr>
        <p:txBody>
          <a:bodyPr wrap="square" rtlCol="0">
            <a:spAutoFit/>
          </a:bodyPr>
          <a:lstStyle/>
          <a:p>
            <a:pPr algn="ctr"/>
            <a:r>
              <a:rPr lang="en-GB" sz="2400" dirty="0">
                <a:solidFill>
                  <a:srgbClr val="44375E"/>
                </a:solidFill>
              </a:rPr>
              <a:t>Key Stage 1 – Year 1</a:t>
            </a:r>
          </a:p>
        </p:txBody>
      </p:sp>
      <p:graphicFrame>
        <p:nvGraphicFramePr>
          <p:cNvPr id="8" name="Table 7">
            <a:extLst>
              <a:ext uri="{FF2B5EF4-FFF2-40B4-BE49-F238E27FC236}">
                <a16:creationId xmlns:a16="http://schemas.microsoft.com/office/drawing/2014/main" id="{AF2EB28A-353A-40D3-9B0A-A3D21D66254B}"/>
              </a:ext>
            </a:extLst>
          </p:cNvPr>
          <p:cNvGraphicFramePr>
            <a:graphicFrameLocks noGrp="1"/>
          </p:cNvGraphicFramePr>
          <p:nvPr>
            <p:extLst>
              <p:ext uri="{D42A27DB-BD31-4B8C-83A1-F6EECF244321}">
                <p14:modId xmlns:p14="http://schemas.microsoft.com/office/powerpoint/2010/main" val="3293173494"/>
              </p:ext>
            </p:extLst>
          </p:nvPr>
        </p:nvGraphicFramePr>
        <p:xfrm>
          <a:off x="287188" y="1031771"/>
          <a:ext cx="9333249" cy="5201041"/>
        </p:xfrm>
        <a:graphic>
          <a:graphicData uri="http://schemas.openxmlformats.org/drawingml/2006/table">
            <a:tbl>
              <a:tblPr firstRow="1" bandRow="1">
                <a:tableStyleId>{8A107856-5554-42FB-B03E-39F5DBC370BA}</a:tableStyleId>
              </a:tblPr>
              <a:tblGrid>
                <a:gridCol w="655414">
                  <a:extLst>
                    <a:ext uri="{9D8B030D-6E8A-4147-A177-3AD203B41FA5}">
                      <a16:colId xmlns:a16="http://schemas.microsoft.com/office/drawing/2014/main" val="3993469012"/>
                    </a:ext>
                  </a:extLst>
                </a:gridCol>
                <a:gridCol w="1217736">
                  <a:extLst>
                    <a:ext uri="{9D8B030D-6E8A-4147-A177-3AD203B41FA5}">
                      <a16:colId xmlns:a16="http://schemas.microsoft.com/office/drawing/2014/main" val="62550763"/>
                    </a:ext>
                  </a:extLst>
                </a:gridCol>
                <a:gridCol w="1009483">
                  <a:extLst>
                    <a:ext uri="{9D8B030D-6E8A-4147-A177-3AD203B41FA5}">
                      <a16:colId xmlns:a16="http://schemas.microsoft.com/office/drawing/2014/main" val="1504996340"/>
                    </a:ext>
                  </a:extLst>
                </a:gridCol>
                <a:gridCol w="4583966">
                  <a:extLst>
                    <a:ext uri="{9D8B030D-6E8A-4147-A177-3AD203B41FA5}">
                      <a16:colId xmlns:a16="http://schemas.microsoft.com/office/drawing/2014/main" val="1503854659"/>
                    </a:ext>
                  </a:extLst>
                </a:gridCol>
                <a:gridCol w="1866650">
                  <a:extLst>
                    <a:ext uri="{9D8B030D-6E8A-4147-A177-3AD203B41FA5}">
                      <a16:colId xmlns:a16="http://schemas.microsoft.com/office/drawing/2014/main" val="799716772"/>
                    </a:ext>
                  </a:extLst>
                </a:gridCol>
              </a:tblGrid>
              <a:tr h="711322">
                <a:tc>
                  <a:txBody>
                    <a:bodyPr/>
                    <a:lstStyle/>
                    <a:p>
                      <a:pPr algn="ctr">
                        <a:lnSpc>
                          <a:spcPct val="107000"/>
                        </a:lnSpc>
                        <a:spcAft>
                          <a:spcPts val="0"/>
                        </a:spcAft>
                      </a:pPr>
                      <a:r>
                        <a:rPr lang="en-GB" sz="1000" b="1" dirty="0">
                          <a:effectLst/>
                          <a:latin typeface="+mj-lt"/>
                          <a:ea typeface="Calibri" panose="020F0502020204030204" pitchFamily="34" charset="0"/>
                          <a:cs typeface="Times New Roman" panose="02020603050405020304" pitchFamily="18" charset="0"/>
                        </a:rPr>
                        <a:t>Term</a:t>
                      </a:r>
                      <a:endParaRPr lang="en-GB" sz="1100" dirty="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1000" b="1" dirty="0">
                          <a:effectLst/>
                          <a:latin typeface="+mj-lt"/>
                          <a:ea typeface="Calibri" panose="020F0502020204030204" pitchFamily="34" charset="0"/>
                          <a:cs typeface="Times New Roman" panose="02020603050405020304" pitchFamily="18" charset="0"/>
                        </a:rPr>
                        <a:t>NC objectives</a:t>
                      </a:r>
                      <a:endParaRPr lang="en-GB" sz="1100" dirty="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1000" b="1" dirty="0">
                          <a:effectLst/>
                          <a:latin typeface="+mj-lt"/>
                          <a:ea typeface="Calibri" panose="020F0502020204030204" pitchFamily="34" charset="0"/>
                          <a:cs typeface="Times New Roman" panose="02020603050405020304" pitchFamily="18" charset="0"/>
                        </a:rPr>
                        <a:t>The Big Idea</a:t>
                      </a:r>
                      <a:endParaRPr lang="en-GB" sz="1100" dirty="0">
                        <a:effectLst/>
                        <a:latin typeface="+mj-lt"/>
                        <a:ea typeface="Calibri" panose="020F0502020204030204" pitchFamily="34" charset="0"/>
                        <a:cs typeface="Times New Roman" panose="02020603050405020304" pitchFamily="18" charset="0"/>
                      </a:endParaRPr>
                    </a:p>
                    <a:p>
                      <a:pPr algn="ctr">
                        <a:lnSpc>
                          <a:spcPct val="107000"/>
                        </a:lnSpc>
                        <a:spcAft>
                          <a:spcPts val="0"/>
                        </a:spcAft>
                      </a:pPr>
                      <a:r>
                        <a:rPr lang="en-GB" sz="1000" b="1" dirty="0">
                          <a:effectLst/>
                          <a:latin typeface="+mj-lt"/>
                          <a:ea typeface="Calibri" panose="020F0502020204030204" pitchFamily="34" charset="0"/>
                          <a:cs typeface="Times New Roman" panose="02020603050405020304" pitchFamily="18" charset="0"/>
                        </a:rPr>
                        <a:t> </a:t>
                      </a:r>
                      <a:endParaRPr lang="en-GB" sz="1100" dirty="0">
                        <a:effectLst/>
                        <a:latin typeface="+mj-lt"/>
                        <a:ea typeface="Calibri" panose="020F0502020204030204" pitchFamily="34" charset="0"/>
                        <a:cs typeface="Times New Roman" panose="02020603050405020304" pitchFamily="18" charset="0"/>
                      </a:endParaRPr>
                    </a:p>
                    <a:p>
                      <a:pPr algn="ctr">
                        <a:lnSpc>
                          <a:spcPct val="107000"/>
                        </a:lnSpc>
                        <a:spcAft>
                          <a:spcPts val="0"/>
                        </a:spcAft>
                      </a:pPr>
                      <a:r>
                        <a:rPr lang="en-GB" sz="1000" b="1" dirty="0">
                          <a:effectLst/>
                          <a:latin typeface="+mj-lt"/>
                          <a:ea typeface="Calibri" panose="020F0502020204030204" pitchFamily="34" charset="0"/>
                          <a:cs typeface="Times New Roman" panose="02020603050405020304" pitchFamily="18" charset="0"/>
                        </a:rPr>
                        <a:t>Substantive Concepts</a:t>
                      </a:r>
                      <a:endParaRPr lang="en-GB" sz="1100" dirty="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1000" b="1" dirty="0">
                          <a:effectLst/>
                          <a:latin typeface="+mj-lt"/>
                          <a:ea typeface="Calibri" panose="020F0502020204030204" pitchFamily="34" charset="0"/>
                          <a:cs typeface="Times New Roman" panose="02020603050405020304" pitchFamily="18" charset="0"/>
                        </a:rPr>
                        <a:t>How will I think and act like a Historian</a:t>
                      </a:r>
                      <a:endParaRPr lang="en-GB" sz="1100" dirty="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1000" b="1" dirty="0">
                          <a:effectLst/>
                          <a:latin typeface="+mj-lt"/>
                          <a:ea typeface="Calibri" panose="020F0502020204030204" pitchFamily="34" charset="0"/>
                          <a:cs typeface="Times New Roman" panose="02020603050405020304" pitchFamily="18" charset="0"/>
                        </a:rPr>
                        <a:t>Pupil Outcomes</a:t>
                      </a:r>
                      <a:endParaRPr lang="en-GB" sz="1100" dirty="0">
                        <a:effectLst/>
                        <a:latin typeface="+mj-lt"/>
                        <a:ea typeface="Calibri" panose="020F0502020204030204" pitchFamily="34" charset="0"/>
                        <a:cs typeface="Times New Roman" panose="02020603050405020304" pitchFamily="18" charset="0"/>
                      </a:endParaRPr>
                    </a:p>
                    <a:p>
                      <a:pPr algn="ctr">
                        <a:lnSpc>
                          <a:spcPct val="107000"/>
                        </a:lnSpc>
                        <a:spcAft>
                          <a:spcPts val="0"/>
                        </a:spcAft>
                      </a:pPr>
                      <a:r>
                        <a:rPr lang="en-GB" sz="1000" b="1" dirty="0">
                          <a:effectLst/>
                          <a:latin typeface="+mj-lt"/>
                          <a:ea typeface="Calibri" panose="020F0502020204030204" pitchFamily="34" charset="0"/>
                          <a:cs typeface="Times New Roman" panose="02020603050405020304" pitchFamily="18" charset="0"/>
                        </a:rPr>
                        <a:t>Historical knowledge and understanding</a:t>
                      </a:r>
                      <a:endParaRPr lang="en-GB" sz="1100" dirty="0">
                        <a:effectLst/>
                        <a:latin typeface="+mj-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61393765"/>
                  </a:ext>
                </a:extLst>
              </a:tr>
              <a:tr h="304672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1" kern="1200" dirty="0">
                          <a:solidFill>
                            <a:schemeClr val="dk1"/>
                          </a:solidFill>
                          <a:effectLst/>
                          <a:latin typeface="+mn-lt"/>
                          <a:ea typeface="+mn-ea"/>
                          <a:cs typeface="+mn-cs"/>
                        </a:rPr>
                        <a:t>Year 1 Summer Term</a:t>
                      </a:r>
                      <a:endParaRPr lang="en-GB" sz="1000" kern="1200" dirty="0">
                        <a:solidFill>
                          <a:schemeClr val="dk1"/>
                        </a:solidFill>
                        <a:effectLst/>
                        <a:latin typeface="+mn-lt"/>
                        <a:ea typeface="+mn-ea"/>
                        <a:cs typeface="+mn-cs"/>
                      </a:endParaRPr>
                    </a:p>
                    <a:p>
                      <a:endParaRPr lang="en-GB" sz="1000" dirty="0">
                        <a:latin typeface="+mn-lt"/>
                      </a:endParaRPr>
                    </a:p>
                  </a:txBody>
                  <a:tcPr marL="68580" marR="68580" marT="0" marB="0"/>
                </a:tc>
                <a:tc>
                  <a:txBody>
                    <a:bodyPr/>
                    <a:lstStyle/>
                    <a:p>
                      <a:r>
                        <a:rPr lang="en-GB" sz="1000" kern="1200" dirty="0">
                          <a:solidFill>
                            <a:schemeClr val="dk1"/>
                          </a:solidFill>
                          <a:effectLst/>
                          <a:latin typeface="+mn-lt"/>
                          <a:ea typeface="+mn-ea"/>
                          <a:cs typeface="+mn-cs"/>
                        </a:rPr>
                        <a:t>The lives of significant individuals in the past who have contributed to national and international achievements</a:t>
                      </a:r>
                      <a:endParaRPr lang="en-GB" sz="1000" dirty="0">
                        <a:latin typeface="+mn-lt"/>
                      </a:endParaRPr>
                    </a:p>
                  </a:txBody>
                  <a:tcPr marL="68580" marR="68580" marT="0" marB="0"/>
                </a:tc>
                <a:tc>
                  <a:txBody>
                    <a:bodyPr/>
                    <a:lstStyle/>
                    <a:p>
                      <a:r>
                        <a:rPr lang="en-GB" sz="1000" kern="1200" dirty="0">
                          <a:solidFill>
                            <a:schemeClr val="dk1"/>
                          </a:solidFill>
                          <a:effectLst/>
                          <a:latin typeface="+mn-lt"/>
                          <a:ea typeface="+mn-ea"/>
                          <a:cs typeface="+mn-cs"/>
                        </a:rPr>
                        <a:t>More lives of significant people - </a:t>
                      </a:r>
                      <a:r>
                        <a:rPr lang="en-GB" sz="1000" i="1" kern="1200" dirty="0">
                          <a:solidFill>
                            <a:schemeClr val="dk1"/>
                          </a:solidFill>
                          <a:effectLst/>
                          <a:latin typeface="+mn-lt"/>
                          <a:ea typeface="+mn-ea"/>
                          <a:cs typeface="+mn-cs"/>
                        </a:rPr>
                        <a:t>Neil Armstrong, Mae Jemison, Bernard Harris Jr, Tim Peake.</a:t>
                      </a:r>
                      <a:endParaRPr lang="en-GB" sz="1000" kern="1200" dirty="0">
                        <a:solidFill>
                          <a:schemeClr val="dk1"/>
                        </a:solidFill>
                        <a:effectLst/>
                        <a:latin typeface="+mn-lt"/>
                        <a:ea typeface="+mn-ea"/>
                        <a:cs typeface="+mn-cs"/>
                      </a:endParaRPr>
                    </a:p>
                    <a:p>
                      <a:r>
                        <a:rPr lang="en-GB" sz="1000" i="1" kern="1200" dirty="0">
                          <a:solidFill>
                            <a:schemeClr val="dk1"/>
                          </a:solidFill>
                          <a:effectLst/>
                          <a:latin typeface="+mn-lt"/>
                          <a:ea typeface="+mn-ea"/>
                          <a:cs typeface="+mn-cs"/>
                        </a:rPr>
                        <a:t> </a:t>
                      </a:r>
                      <a:endParaRPr lang="en-GB" sz="1000" kern="1200" dirty="0">
                        <a:solidFill>
                          <a:schemeClr val="dk1"/>
                        </a:solidFill>
                        <a:effectLst/>
                        <a:latin typeface="+mn-lt"/>
                        <a:ea typeface="+mn-ea"/>
                        <a:cs typeface="+mn-cs"/>
                      </a:endParaRPr>
                    </a:p>
                    <a:p>
                      <a:r>
                        <a:rPr lang="en-GB" sz="1000" i="1" kern="1200" dirty="0">
                          <a:solidFill>
                            <a:schemeClr val="dk1"/>
                          </a:solidFill>
                          <a:effectLst/>
                          <a:latin typeface="+mn-lt"/>
                          <a:ea typeface="+mn-ea"/>
                          <a:cs typeface="+mn-cs"/>
                        </a:rPr>
                        <a:t> </a:t>
                      </a:r>
                      <a:endParaRPr lang="en-GB" sz="1000" kern="1200" dirty="0">
                        <a:solidFill>
                          <a:schemeClr val="dk1"/>
                        </a:solidFill>
                        <a:effectLst/>
                        <a:latin typeface="+mn-lt"/>
                        <a:ea typeface="+mn-ea"/>
                        <a:cs typeface="+mn-cs"/>
                      </a:endParaRPr>
                    </a:p>
                    <a:p>
                      <a:r>
                        <a:rPr lang="en-GB" sz="1000" b="1" kern="1200" dirty="0">
                          <a:solidFill>
                            <a:schemeClr val="dk1"/>
                          </a:solidFill>
                          <a:effectLst/>
                          <a:latin typeface="+mn-lt"/>
                          <a:ea typeface="+mn-ea"/>
                          <a:cs typeface="+mn-cs"/>
                        </a:rPr>
                        <a:t>Community</a:t>
                      </a:r>
                      <a:endParaRPr lang="en-GB" sz="1000" kern="1200" dirty="0">
                        <a:solidFill>
                          <a:schemeClr val="dk1"/>
                        </a:solidFill>
                        <a:effectLst/>
                        <a:latin typeface="+mn-lt"/>
                        <a:ea typeface="+mn-ea"/>
                        <a:cs typeface="+mn-cs"/>
                      </a:endParaRPr>
                    </a:p>
                    <a:p>
                      <a:r>
                        <a:rPr lang="en-GB" sz="1000" b="1" kern="1200" dirty="0">
                          <a:solidFill>
                            <a:schemeClr val="dk1"/>
                          </a:solidFill>
                          <a:effectLst/>
                          <a:latin typeface="+mn-lt"/>
                          <a:ea typeface="+mn-ea"/>
                          <a:cs typeface="+mn-cs"/>
                        </a:rPr>
                        <a:t>Knowledge</a:t>
                      </a:r>
                      <a:endParaRPr lang="en-GB" sz="1000" dirty="0">
                        <a:latin typeface="+mn-lt"/>
                      </a:endParaRPr>
                    </a:p>
                  </a:txBody>
                  <a:tcPr marL="68580" marR="68580" marT="0" marB="0"/>
                </a:tc>
                <a:tc>
                  <a:txBody>
                    <a:bodyPr/>
                    <a:lstStyle/>
                    <a:p>
                      <a:endParaRPr lang="en-GB" dirty="0"/>
                    </a:p>
                  </a:txBody>
                  <a:tcPr/>
                </a:tc>
                <a:tc>
                  <a:txBody>
                    <a:bodyPr/>
                    <a:lstStyle/>
                    <a:p>
                      <a:pPr marL="171450" lvl="0" indent="-171450">
                        <a:buFont typeface="Arial" panose="020B0604020202020204" pitchFamily="34" charset="0"/>
                        <a:buChar char="•"/>
                      </a:pPr>
                      <a:r>
                        <a:rPr lang="en-GB" sz="1000" kern="1200" dirty="0">
                          <a:solidFill>
                            <a:schemeClr val="dk1"/>
                          </a:solidFill>
                          <a:effectLst/>
                          <a:latin typeface="+mn-lt"/>
                          <a:ea typeface="+mn-ea"/>
                          <a:cs typeface="+mn-cs"/>
                        </a:rPr>
                        <a:t>I can say who Neil Armstrong is and what he is known for (first person to land on the moon).</a:t>
                      </a:r>
                    </a:p>
                    <a:p>
                      <a:pPr marL="171450" lvl="0" indent="-171450">
                        <a:buFont typeface="Arial" panose="020B0604020202020204" pitchFamily="34" charset="0"/>
                        <a:buChar char="•"/>
                      </a:pPr>
                      <a:r>
                        <a:rPr lang="en-GB" sz="1000" kern="1200" dirty="0">
                          <a:solidFill>
                            <a:schemeClr val="dk1"/>
                          </a:solidFill>
                          <a:effectLst/>
                          <a:latin typeface="+mn-lt"/>
                          <a:ea typeface="+mn-ea"/>
                          <a:cs typeface="+mn-cs"/>
                        </a:rPr>
                        <a:t>I can name at least one other astronaut from those studied (Mae Jemison, Bernard Harris Jr or Team Peake), and say what they are known for.</a:t>
                      </a:r>
                    </a:p>
                    <a:p>
                      <a:pPr marL="171450" indent="-171450">
                        <a:buFont typeface="Arial" panose="020B0604020202020204" pitchFamily="34" charset="0"/>
                        <a:buChar char="•"/>
                      </a:pPr>
                      <a:r>
                        <a:rPr lang="en-GB" sz="1000" kern="1200" dirty="0">
                          <a:solidFill>
                            <a:schemeClr val="dk1"/>
                          </a:solidFill>
                          <a:effectLst/>
                          <a:latin typeface="+mn-lt"/>
                          <a:ea typeface="+mn-ea"/>
                          <a:cs typeface="+mn-cs"/>
                        </a:rPr>
                        <a:t>I can make comparisons between Neil Armstrong and one other astronaut studied, considering the similarities and differences.</a:t>
                      </a:r>
                    </a:p>
                  </a:txBody>
                  <a:tcPr/>
                </a:tc>
                <a:extLst>
                  <a:ext uri="{0D108BD9-81ED-4DB2-BD59-A6C34878D82A}">
                    <a16:rowId xmlns:a16="http://schemas.microsoft.com/office/drawing/2014/main" val="956065142"/>
                  </a:ext>
                </a:extLst>
              </a:tr>
              <a:tr h="269161">
                <a:tc gridSpan="5">
                  <a:txBody>
                    <a:bodyPr/>
                    <a:lstStyle/>
                    <a:p>
                      <a:pPr algn="ctr"/>
                      <a:r>
                        <a:rPr lang="en-GB" sz="1100" b="1" kern="1200" dirty="0">
                          <a:solidFill>
                            <a:schemeClr val="dk1"/>
                          </a:solidFill>
                          <a:effectLst/>
                          <a:latin typeface="+mn-lt"/>
                          <a:ea typeface="+mn-ea"/>
                          <a:cs typeface="+mn-cs"/>
                        </a:rPr>
                        <a:t>Curriculum Narrative</a:t>
                      </a:r>
                      <a:r>
                        <a:rPr lang="en-GB" sz="1100" b="0" kern="1200" dirty="0">
                          <a:solidFill>
                            <a:schemeClr val="dk1"/>
                          </a:solidFill>
                          <a:effectLst/>
                          <a:latin typeface="+mn-lt"/>
                          <a:ea typeface="+mn-ea"/>
                          <a:cs typeface="+mn-cs"/>
                        </a:rPr>
                        <a:t> </a:t>
                      </a:r>
                      <a:r>
                        <a:rPr lang="en-GB" sz="1100" b="1" kern="1200" dirty="0">
                          <a:solidFill>
                            <a:schemeClr val="dk1"/>
                          </a:solidFill>
                          <a:effectLst/>
                          <a:latin typeface="+mn-lt"/>
                          <a:ea typeface="+mn-ea"/>
                          <a:cs typeface="+mn-cs"/>
                        </a:rPr>
                        <a:t>and Previous Learning</a:t>
                      </a:r>
                      <a:endParaRPr lang="en-GB" sz="1100" dirty="0"/>
                    </a:p>
                  </a:txBody>
                  <a:tcPr marL="68580" marR="68580" marT="0" marB="0" anchor="ctr"/>
                </a:tc>
                <a:tc hMerge="1">
                  <a:txBody>
                    <a:bodyPr/>
                    <a:lstStyle/>
                    <a:p>
                      <a:pPr>
                        <a:lnSpc>
                          <a:spcPct val="107000"/>
                        </a:lnSpc>
                        <a:spcAft>
                          <a:spcPts val="0"/>
                        </a:spcAft>
                      </a:pPr>
                      <a:endParaRPr lang="en-GB" sz="1100" dirty="0">
                        <a:effectLst/>
                        <a:latin typeface="+mn-lt"/>
                        <a:ea typeface="Calibri" panose="020F0502020204030204" pitchFamily="34" charset="0"/>
                        <a:cs typeface="Times New Roman" panose="02020603050405020304" pitchFamily="18" charset="0"/>
                      </a:endParaRPr>
                    </a:p>
                  </a:txBody>
                  <a:tcPr marL="68580" marR="68580" marT="0" marB="0"/>
                </a:tc>
                <a:tc hMerge="1">
                  <a:txBody>
                    <a:bodyPr/>
                    <a:lstStyle/>
                    <a:p>
                      <a:pPr>
                        <a:lnSpc>
                          <a:spcPct val="107000"/>
                        </a:lnSpc>
                        <a:spcAft>
                          <a:spcPts val="0"/>
                        </a:spcAft>
                      </a:pPr>
                      <a:endParaRPr lang="en-GB" sz="1100" dirty="0">
                        <a:effectLst/>
                        <a:latin typeface="+mn-lt"/>
                        <a:ea typeface="Calibri" panose="020F0502020204030204" pitchFamily="34" charset="0"/>
                        <a:cs typeface="Times New Roman" panose="02020603050405020304" pitchFamily="18" charset="0"/>
                      </a:endParaRPr>
                    </a:p>
                  </a:txBody>
                  <a:tcPr marL="68580" marR="68580" marT="0" marB="0"/>
                </a:tc>
                <a:tc hMerge="1">
                  <a:txBody>
                    <a:bodyPr/>
                    <a:lstStyle/>
                    <a:p>
                      <a:endParaRPr lang="en-GB" dirty="0"/>
                    </a:p>
                  </a:txBody>
                  <a:tcPr/>
                </a:tc>
                <a:tc hMerge="1">
                  <a:txBody>
                    <a:bodyPr/>
                    <a:lstStyle/>
                    <a:p>
                      <a:endParaRPr lang="en-GB" dirty="0"/>
                    </a:p>
                  </a:txBody>
                  <a:tcPr/>
                </a:tc>
                <a:extLst>
                  <a:ext uri="{0D108BD9-81ED-4DB2-BD59-A6C34878D82A}">
                    <a16:rowId xmlns:a16="http://schemas.microsoft.com/office/drawing/2014/main" val="3048601186"/>
                  </a:ext>
                </a:extLst>
              </a:tr>
              <a:tr h="1173831">
                <a:tc gridSpan="5">
                  <a:txBody>
                    <a:bodyPr/>
                    <a:lstStyle/>
                    <a:p>
                      <a:endParaRPr lang="en-GB" sz="900"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extLst>
                  <a:ext uri="{0D108BD9-81ED-4DB2-BD59-A6C34878D82A}">
                    <a16:rowId xmlns:a16="http://schemas.microsoft.com/office/drawing/2014/main" val="2184194118"/>
                  </a:ext>
                </a:extLst>
              </a:tr>
            </a:tbl>
          </a:graphicData>
        </a:graphic>
      </p:graphicFrame>
      <p:pic>
        <p:nvPicPr>
          <p:cNvPr id="21" name="Picture 20">
            <a:extLst>
              <a:ext uri="{FF2B5EF4-FFF2-40B4-BE49-F238E27FC236}">
                <a16:creationId xmlns:a16="http://schemas.microsoft.com/office/drawing/2014/main" id="{1D5BE618-DA93-49FE-8924-4E43287FEEB3}"/>
              </a:ext>
            </a:extLst>
          </p:cNvPr>
          <p:cNvPicPr/>
          <p:nvPr/>
        </p:nvPicPr>
        <p:blipFill>
          <a:blip r:embed="rId3">
            <a:extLst>
              <a:ext uri="{28A0092B-C50C-407E-A947-70E740481C1C}">
                <a14:useLocalDpi xmlns:a14="http://schemas.microsoft.com/office/drawing/2010/main" val="0"/>
              </a:ext>
            </a:extLst>
          </a:blip>
          <a:stretch>
            <a:fillRect/>
          </a:stretch>
        </p:blipFill>
        <p:spPr>
          <a:xfrm>
            <a:off x="3482468" y="2146474"/>
            <a:ext cx="3985707" cy="2380702"/>
          </a:xfrm>
          <a:prstGeom prst="rect">
            <a:avLst/>
          </a:prstGeom>
        </p:spPr>
      </p:pic>
      <p:pic>
        <p:nvPicPr>
          <p:cNvPr id="22" name="Picture 21">
            <a:extLst>
              <a:ext uri="{FF2B5EF4-FFF2-40B4-BE49-F238E27FC236}">
                <a16:creationId xmlns:a16="http://schemas.microsoft.com/office/drawing/2014/main" id="{B04E6710-E895-40BE-BC95-E7B033960095}"/>
              </a:ext>
            </a:extLst>
          </p:cNvPr>
          <p:cNvPicPr/>
          <p:nvPr/>
        </p:nvPicPr>
        <p:blipFill rotWithShape="1">
          <a:blip r:embed="rId4"/>
          <a:srcRect t="41459"/>
          <a:stretch/>
        </p:blipFill>
        <p:spPr bwMode="auto">
          <a:xfrm>
            <a:off x="650512" y="5155143"/>
            <a:ext cx="5917565" cy="904875"/>
          </a:xfrm>
          <a:prstGeom prst="rect">
            <a:avLst/>
          </a:prstGeom>
          <a:ln>
            <a:noFill/>
          </a:ln>
          <a:extLst>
            <a:ext uri="{53640926-AAD7-44D8-BBD7-CCE9431645EC}">
              <a14:shadowObscured xmlns:a14="http://schemas.microsoft.com/office/drawing/2010/main"/>
            </a:ext>
          </a:extLst>
        </p:spPr>
      </p:pic>
      <p:pic>
        <p:nvPicPr>
          <p:cNvPr id="23" name="Picture 22">
            <a:extLst>
              <a:ext uri="{FF2B5EF4-FFF2-40B4-BE49-F238E27FC236}">
                <a16:creationId xmlns:a16="http://schemas.microsoft.com/office/drawing/2014/main" id="{A95CB904-B442-4285-ABD7-E2680605E721}"/>
              </a:ext>
            </a:extLst>
          </p:cNvPr>
          <p:cNvPicPr/>
          <p:nvPr/>
        </p:nvPicPr>
        <p:blipFill rotWithShape="1">
          <a:blip r:embed="rId5">
            <a:extLst>
              <a:ext uri="{28A0092B-C50C-407E-A947-70E740481C1C}">
                <a14:useLocalDpi xmlns:a14="http://schemas.microsoft.com/office/drawing/2010/main" val="0"/>
              </a:ext>
            </a:extLst>
          </a:blip>
          <a:srcRect r="64630"/>
          <a:stretch/>
        </p:blipFill>
        <p:spPr>
          <a:xfrm>
            <a:off x="6948812" y="5086463"/>
            <a:ext cx="2205058" cy="550545"/>
          </a:xfrm>
          <a:prstGeom prst="rect">
            <a:avLst/>
          </a:prstGeom>
        </p:spPr>
      </p:pic>
      <p:pic>
        <p:nvPicPr>
          <p:cNvPr id="25" name="Picture 24">
            <a:extLst>
              <a:ext uri="{FF2B5EF4-FFF2-40B4-BE49-F238E27FC236}">
                <a16:creationId xmlns:a16="http://schemas.microsoft.com/office/drawing/2014/main" id="{1E71F76F-E46B-4F69-A785-8536FF43BAB8}"/>
              </a:ext>
            </a:extLst>
          </p:cNvPr>
          <p:cNvPicPr/>
          <p:nvPr/>
        </p:nvPicPr>
        <p:blipFill rotWithShape="1">
          <a:blip r:embed="rId5">
            <a:extLst>
              <a:ext uri="{28A0092B-C50C-407E-A947-70E740481C1C}">
                <a14:useLocalDpi xmlns:a14="http://schemas.microsoft.com/office/drawing/2010/main" val="0"/>
              </a:ext>
            </a:extLst>
          </a:blip>
          <a:srcRect l="50000" r="10823"/>
          <a:stretch/>
        </p:blipFill>
        <p:spPr>
          <a:xfrm>
            <a:off x="6948812" y="5626355"/>
            <a:ext cx="2219053" cy="550545"/>
          </a:xfrm>
          <a:prstGeom prst="rect">
            <a:avLst/>
          </a:prstGeom>
        </p:spPr>
      </p:pic>
    </p:spTree>
    <p:extLst>
      <p:ext uri="{BB962C8B-B14F-4D97-AF65-F5344CB8AC3E}">
        <p14:creationId xmlns:p14="http://schemas.microsoft.com/office/powerpoint/2010/main" val="34722833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1">
            <a:extLst>
              <a:ext uri="{FF2B5EF4-FFF2-40B4-BE49-F238E27FC236}">
                <a16:creationId xmlns:a16="http://schemas.microsoft.com/office/drawing/2014/main" id="{6B9B7142-C494-78C7-0CFC-B85C6BFD8DED}"/>
              </a:ext>
            </a:extLst>
          </p:cNvPr>
          <p:cNvSpPr txBox="1">
            <a:spLocks/>
          </p:cNvSpPr>
          <p:nvPr/>
        </p:nvSpPr>
        <p:spPr>
          <a:xfrm>
            <a:off x="5026024" y="6576695"/>
            <a:ext cx="4872990" cy="281305"/>
          </a:xfrm>
          <a:prstGeom prst="rect">
            <a:avLst/>
          </a:prstGeom>
        </p:spPr>
        <p:txBody>
          <a:bodyPr vert="horz" wrap="square" lIns="91440" tIns="45720" rIns="91440" bIns="45720" rtlCol="0">
            <a:noAutofit/>
          </a:bodyPr>
          <a:lstStyle/>
          <a:p>
            <a:pPr algn="r">
              <a:lnSpc>
                <a:spcPct val="120000"/>
              </a:lnSpc>
              <a:spcAft>
                <a:spcPts val="1200"/>
              </a:spcAft>
            </a:pPr>
            <a:r>
              <a:rPr lang="en-US" sz="1000" kern="1200" dirty="0">
                <a:solidFill>
                  <a:schemeClr val="tx2"/>
                </a:solidFill>
                <a:effectLst/>
                <a:latin typeface="United Curriculum" pitchFamily="50" charset="0"/>
                <a:ea typeface="Calibri" panose="020F0502020204030204" pitchFamily="34" charset="0"/>
                <a:cs typeface="Times New Roman" panose="02020603050405020304" pitchFamily="18" charset="0"/>
              </a:rPr>
              <a:t> </a:t>
            </a:r>
            <a:endParaRPr lang="en-GB" sz="1100" dirty="0">
              <a:solidFill>
                <a:schemeClr val="tx2"/>
              </a:solidFill>
              <a:effectLst/>
              <a:latin typeface="United Curriculum" pitchFamily="50" charset="0"/>
              <a:ea typeface="Calibri" panose="020F0502020204030204" pitchFamily="34" charset="0"/>
              <a:cs typeface="Times New Roman" panose="02020603050405020304" pitchFamily="18" charset="0"/>
            </a:endParaRPr>
          </a:p>
        </p:txBody>
      </p:sp>
      <p:sp>
        <p:nvSpPr>
          <p:cNvPr id="24" name="Freeform: Shape 23">
            <a:extLst>
              <a:ext uri="{FF2B5EF4-FFF2-40B4-BE49-F238E27FC236}">
                <a16:creationId xmlns:a16="http://schemas.microsoft.com/office/drawing/2014/main" id="{3003C2D6-7463-2227-0B15-C40C3549448B}"/>
              </a:ext>
            </a:extLst>
          </p:cNvPr>
          <p:cNvSpPr/>
          <p:nvPr/>
        </p:nvSpPr>
        <p:spPr>
          <a:xfrm>
            <a:off x="5768658" y="5026515"/>
            <a:ext cx="5657" cy="44371"/>
          </a:xfrm>
          <a:custGeom>
            <a:avLst/>
            <a:gdLst>
              <a:gd name="connsiteX0" fmla="*/ 0 w 5657"/>
              <a:gd name="connsiteY0" fmla="*/ 0 h 44371"/>
              <a:gd name="connsiteX1" fmla="*/ 5657 w 5657"/>
              <a:gd name="connsiteY1" fmla="*/ 0 h 44371"/>
              <a:gd name="connsiteX2" fmla="*/ 5657 w 5657"/>
              <a:gd name="connsiteY2" fmla="*/ 44371 h 44371"/>
              <a:gd name="connsiteX3" fmla="*/ 0 w 5657"/>
              <a:gd name="connsiteY3" fmla="*/ 44371 h 44371"/>
            </a:gdLst>
            <a:ahLst/>
            <a:cxnLst>
              <a:cxn ang="0">
                <a:pos x="connsiteX0" y="connsiteY0"/>
              </a:cxn>
              <a:cxn ang="0">
                <a:pos x="connsiteX1" y="connsiteY1"/>
              </a:cxn>
              <a:cxn ang="0">
                <a:pos x="connsiteX2" y="connsiteY2"/>
              </a:cxn>
              <a:cxn ang="0">
                <a:pos x="connsiteX3" y="connsiteY3"/>
              </a:cxn>
            </a:cxnLst>
            <a:rect l="l" t="t" r="r" b="b"/>
            <a:pathLst>
              <a:path w="5657" h="44371">
                <a:moveTo>
                  <a:pt x="0" y="0"/>
                </a:moveTo>
                <a:lnTo>
                  <a:pt x="5657" y="0"/>
                </a:lnTo>
                <a:lnTo>
                  <a:pt x="5657" y="44371"/>
                </a:lnTo>
                <a:lnTo>
                  <a:pt x="0" y="44371"/>
                </a:lnTo>
                <a:close/>
              </a:path>
            </a:pathLst>
          </a:custGeom>
          <a:solidFill>
            <a:srgbClr val="FFFFFF"/>
          </a:solidFill>
          <a:ln w="11092" cap="flat">
            <a:noFill/>
            <a:prstDash val="solid"/>
            <a:miter/>
          </a:ln>
        </p:spPr>
        <p:txBody>
          <a:bodyPr rtlCol="0" anchor="ctr"/>
          <a:lstStyle/>
          <a:p>
            <a:endParaRPr lang="en-GB"/>
          </a:p>
        </p:txBody>
      </p:sp>
      <p:sp>
        <p:nvSpPr>
          <p:cNvPr id="62" name="TextBox 61">
            <a:extLst>
              <a:ext uri="{FF2B5EF4-FFF2-40B4-BE49-F238E27FC236}">
                <a16:creationId xmlns:a16="http://schemas.microsoft.com/office/drawing/2014/main" id="{5096ECA1-B4A2-9CBB-C54A-83FE9E8691D6}"/>
              </a:ext>
            </a:extLst>
          </p:cNvPr>
          <p:cNvSpPr txBox="1"/>
          <p:nvPr/>
        </p:nvSpPr>
        <p:spPr>
          <a:xfrm>
            <a:off x="833924" y="1309836"/>
            <a:ext cx="704039" cy="338554"/>
          </a:xfrm>
          <a:prstGeom prst="rect">
            <a:avLst/>
          </a:prstGeom>
          <a:noFill/>
        </p:spPr>
        <p:txBody>
          <a:bodyPr wrap="none" rtlCol="0">
            <a:spAutoFit/>
          </a:bodyPr>
          <a:lstStyle/>
          <a:p>
            <a:pPr algn="ctr"/>
            <a:r>
              <a:rPr lang="en-GB" sz="1600" spc="0" baseline="0" dirty="0">
                <a:ln w="1569" cap="flat">
                  <a:solidFill>
                    <a:srgbClr val="FFFFFF"/>
                  </a:solidFill>
                  <a:miter/>
                </a:ln>
                <a:solidFill>
                  <a:srgbClr val="FFFFFF"/>
                </a:solidFill>
                <a:latin typeface="Arial Rounded MT Bold" panose="020F0704030504030204" pitchFamily="34" charset="0"/>
                <a:sym typeface="United Curriculum"/>
                <a:rtl val="0"/>
              </a:rPr>
              <a:t>N 3-4</a:t>
            </a:r>
          </a:p>
        </p:txBody>
      </p:sp>
      <p:sp>
        <p:nvSpPr>
          <p:cNvPr id="69" name="TextBox 68">
            <a:extLst>
              <a:ext uri="{FF2B5EF4-FFF2-40B4-BE49-F238E27FC236}">
                <a16:creationId xmlns:a16="http://schemas.microsoft.com/office/drawing/2014/main" id="{98259B73-26C3-86C3-349C-73034D47D263}"/>
              </a:ext>
            </a:extLst>
          </p:cNvPr>
          <p:cNvSpPr txBox="1"/>
          <p:nvPr/>
        </p:nvSpPr>
        <p:spPr>
          <a:xfrm>
            <a:off x="1500350" y="5427009"/>
            <a:ext cx="635109" cy="584775"/>
          </a:xfrm>
          <a:prstGeom prst="rect">
            <a:avLst/>
          </a:prstGeom>
          <a:noFill/>
        </p:spPr>
        <p:txBody>
          <a:bodyPr wrap="none" rtlCol="0">
            <a:spAutoFit/>
          </a:bodyPr>
          <a:lstStyle/>
          <a:p>
            <a:pPr algn="ctr"/>
            <a:r>
              <a:rPr lang="en-GB" sz="1600" spc="0" baseline="0" dirty="0">
                <a:ln w="1569" cap="flat">
                  <a:solidFill>
                    <a:srgbClr val="FFFFFF"/>
                  </a:solidFill>
                  <a:miter/>
                </a:ln>
                <a:solidFill>
                  <a:srgbClr val="FFFFFF"/>
                </a:solidFill>
                <a:latin typeface="Arial Rounded MT Bold" panose="020F0704030504030204" pitchFamily="34" charset="0"/>
                <a:sym typeface="United Curriculum"/>
                <a:rtl val="0"/>
              </a:rPr>
              <a:t>Year</a:t>
            </a:r>
          </a:p>
          <a:p>
            <a:pPr algn="ctr"/>
            <a:r>
              <a:rPr lang="en-GB" sz="1600" spc="0" baseline="0" dirty="0">
                <a:ln w="1569" cap="flat">
                  <a:solidFill>
                    <a:srgbClr val="FFFFFF"/>
                  </a:solidFill>
                  <a:miter/>
                </a:ln>
                <a:solidFill>
                  <a:srgbClr val="FFFFFF"/>
                </a:solidFill>
                <a:latin typeface="Arial Rounded MT Bold" panose="020F0704030504030204" pitchFamily="34" charset="0"/>
                <a:sym typeface="United Curriculum"/>
                <a:rtl val="0"/>
              </a:rPr>
              <a:t>1</a:t>
            </a:r>
          </a:p>
        </p:txBody>
      </p:sp>
      <p:sp>
        <p:nvSpPr>
          <p:cNvPr id="89" name="TextBox 88">
            <a:extLst>
              <a:ext uri="{FF2B5EF4-FFF2-40B4-BE49-F238E27FC236}">
                <a16:creationId xmlns:a16="http://schemas.microsoft.com/office/drawing/2014/main" id="{1550B725-3912-7262-289B-882EF90B3FD5}"/>
              </a:ext>
            </a:extLst>
          </p:cNvPr>
          <p:cNvSpPr txBox="1"/>
          <p:nvPr/>
        </p:nvSpPr>
        <p:spPr>
          <a:xfrm>
            <a:off x="5274821" y="1493107"/>
            <a:ext cx="635110" cy="584775"/>
          </a:xfrm>
          <a:prstGeom prst="rect">
            <a:avLst/>
          </a:prstGeom>
          <a:noFill/>
        </p:spPr>
        <p:txBody>
          <a:bodyPr wrap="none" rtlCol="0">
            <a:spAutoFit/>
          </a:bodyPr>
          <a:lstStyle/>
          <a:p>
            <a:pPr algn="ctr"/>
            <a:r>
              <a:rPr lang="en-GB" sz="1600" spc="0" baseline="0" dirty="0">
                <a:ln w="1569" cap="flat">
                  <a:solidFill>
                    <a:srgbClr val="FFFFFF"/>
                  </a:solidFill>
                  <a:miter/>
                </a:ln>
                <a:solidFill>
                  <a:srgbClr val="FFFFFF"/>
                </a:solidFill>
                <a:latin typeface="Arial Rounded MT Bold" panose="020F0704030504030204" pitchFamily="34" charset="0"/>
                <a:sym typeface="United Curriculum"/>
                <a:rtl val="0"/>
              </a:rPr>
              <a:t>Year</a:t>
            </a:r>
          </a:p>
          <a:p>
            <a:pPr algn="ctr"/>
            <a:r>
              <a:rPr lang="en-GB" sz="1600" spc="0" baseline="0" dirty="0">
                <a:ln w="1569" cap="flat">
                  <a:solidFill>
                    <a:srgbClr val="FFFFFF"/>
                  </a:solidFill>
                  <a:miter/>
                </a:ln>
                <a:solidFill>
                  <a:srgbClr val="FFFFFF"/>
                </a:solidFill>
                <a:latin typeface="Arial Rounded MT Bold" panose="020F0704030504030204" pitchFamily="34" charset="0"/>
                <a:sym typeface="United Curriculum"/>
                <a:rtl val="0"/>
              </a:rPr>
              <a:t>4</a:t>
            </a:r>
          </a:p>
        </p:txBody>
      </p:sp>
      <p:sp>
        <p:nvSpPr>
          <p:cNvPr id="96" name="TextBox 95">
            <a:extLst>
              <a:ext uri="{FF2B5EF4-FFF2-40B4-BE49-F238E27FC236}">
                <a16:creationId xmlns:a16="http://schemas.microsoft.com/office/drawing/2014/main" id="{88226996-3B22-28B3-E1F2-380E176EA805}"/>
              </a:ext>
            </a:extLst>
          </p:cNvPr>
          <p:cNvSpPr txBox="1"/>
          <p:nvPr/>
        </p:nvSpPr>
        <p:spPr>
          <a:xfrm>
            <a:off x="6536943" y="5417648"/>
            <a:ext cx="635110" cy="584775"/>
          </a:xfrm>
          <a:prstGeom prst="rect">
            <a:avLst/>
          </a:prstGeom>
          <a:noFill/>
        </p:spPr>
        <p:txBody>
          <a:bodyPr wrap="none" rtlCol="0">
            <a:spAutoFit/>
          </a:bodyPr>
          <a:lstStyle/>
          <a:p>
            <a:pPr algn="ctr"/>
            <a:r>
              <a:rPr lang="en-GB" sz="1600" dirty="0">
                <a:ln w="1569" cap="flat">
                  <a:solidFill>
                    <a:srgbClr val="FFFFFF"/>
                  </a:solidFill>
                  <a:miter/>
                </a:ln>
                <a:solidFill>
                  <a:srgbClr val="FFFFFF"/>
                </a:solidFill>
                <a:latin typeface="Arial Rounded MT Bold" panose="020F0704030504030204" pitchFamily="34" charset="0"/>
                <a:sym typeface="ABeeZee"/>
                <a:rtl val="0"/>
              </a:rPr>
              <a:t>Ye</a:t>
            </a:r>
            <a:r>
              <a:rPr lang="en-GB" sz="1600" spc="0" baseline="0" dirty="0">
                <a:ln w="1569" cap="flat">
                  <a:solidFill>
                    <a:srgbClr val="FFFFFF"/>
                  </a:solidFill>
                  <a:miter/>
                </a:ln>
                <a:solidFill>
                  <a:srgbClr val="FFFFFF"/>
                </a:solidFill>
                <a:latin typeface="Arial Rounded MT Bold" panose="020F0704030504030204" pitchFamily="34" charset="0"/>
                <a:sym typeface="ABeeZee"/>
                <a:rtl val="0"/>
              </a:rPr>
              <a:t>ar</a:t>
            </a:r>
          </a:p>
          <a:p>
            <a:pPr algn="ctr"/>
            <a:r>
              <a:rPr lang="en-GB" sz="1600" spc="0" baseline="0" dirty="0">
                <a:ln w="1569" cap="flat">
                  <a:solidFill>
                    <a:srgbClr val="FFFFFF"/>
                  </a:solidFill>
                  <a:miter/>
                </a:ln>
                <a:solidFill>
                  <a:srgbClr val="FFFFFF"/>
                </a:solidFill>
                <a:latin typeface="Arial Rounded MT Bold" panose="020F0704030504030204" pitchFamily="34" charset="0"/>
                <a:sym typeface="ABeeZee"/>
                <a:rtl val="0"/>
              </a:rPr>
              <a:t>5</a:t>
            </a:r>
          </a:p>
        </p:txBody>
      </p:sp>
      <p:sp>
        <p:nvSpPr>
          <p:cNvPr id="98" name="TextBox 97">
            <a:extLst>
              <a:ext uri="{FF2B5EF4-FFF2-40B4-BE49-F238E27FC236}">
                <a16:creationId xmlns:a16="http://schemas.microsoft.com/office/drawing/2014/main" id="{0F3B352B-366C-5488-F31C-4304B9A64A71}"/>
              </a:ext>
            </a:extLst>
          </p:cNvPr>
          <p:cNvSpPr txBox="1"/>
          <p:nvPr/>
        </p:nvSpPr>
        <p:spPr>
          <a:xfrm>
            <a:off x="8283209" y="5771148"/>
            <a:ext cx="884656" cy="461665"/>
          </a:xfrm>
          <a:prstGeom prst="rect">
            <a:avLst/>
          </a:prstGeom>
          <a:noFill/>
        </p:spPr>
        <p:txBody>
          <a:bodyPr wrap="square" rtlCol="0">
            <a:spAutoFit/>
          </a:bodyPr>
          <a:lstStyle/>
          <a:p>
            <a:pPr algn="ctr"/>
            <a:r>
              <a:rPr lang="en-GB" sz="1200" spc="0" baseline="0" dirty="0">
                <a:ln w="1569" cap="flat">
                  <a:solidFill>
                    <a:srgbClr val="FFFFFF"/>
                  </a:solidFill>
                  <a:miter/>
                </a:ln>
                <a:solidFill>
                  <a:srgbClr val="FFFFFF"/>
                </a:solidFill>
                <a:latin typeface="Arial Rounded MT Bold" panose="020F0704030504030204" pitchFamily="34" charset="0"/>
                <a:sym typeface="ABeeZee"/>
                <a:rtl val="0"/>
              </a:rPr>
              <a:t>Key Stage 3</a:t>
            </a:r>
          </a:p>
        </p:txBody>
      </p:sp>
      <p:pic>
        <p:nvPicPr>
          <p:cNvPr id="81" name="Picture 80">
            <a:extLst>
              <a:ext uri="{FF2B5EF4-FFF2-40B4-BE49-F238E27FC236}">
                <a16:creationId xmlns:a16="http://schemas.microsoft.com/office/drawing/2014/main" id="{B1CB9F86-4649-4C25-B8AF-78AD3AFF5E2D}"/>
              </a:ext>
            </a:extLst>
          </p:cNvPr>
          <p:cNvPicPr/>
          <p:nvPr/>
        </p:nvPicPr>
        <p:blipFill rotWithShape="1">
          <a:blip r:embed="rId2"/>
          <a:srcRect l="7807" t="7443" r="8178" b="10090"/>
          <a:stretch/>
        </p:blipFill>
        <p:spPr>
          <a:xfrm>
            <a:off x="8615082" y="12289"/>
            <a:ext cx="884656" cy="825513"/>
          </a:xfrm>
          <a:prstGeom prst="ellipse">
            <a:avLst/>
          </a:prstGeom>
          <a:ln>
            <a:noFill/>
          </a:ln>
          <a:effectLst>
            <a:softEdge rad="112500"/>
          </a:effectLst>
        </p:spPr>
      </p:pic>
      <p:sp>
        <p:nvSpPr>
          <p:cNvPr id="9" name="TextBox 8">
            <a:extLst>
              <a:ext uri="{FF2B5EF4-FFF2-40B4-BE49-F238E27FC236}">
                <a16:creationId xmlns:a16="http://schemas.microsoft.com/office/drawing/2014/main" id="{FB9D3874-4A95-4ED9-8DE0-70BFFEC28415}"/>
              </a:ext>
            </a:extLst>
          </p:cNvPr>
          <p:cNvSpPr txBox="1"/>
          <p:nvPr/>
        </p:nvSpPr>
        <p:spPr>
          <a:xfrm>
            <a:off x="6108899" y="4394600"/>
            <a:ext cx="2108226" cy="2308324"/>
          </a:xfrm>
          <a:prstGeom prst="rect">
            <a:avLst/>
          </a:prstGeom>
          <a:noFill/>
        </p:spPr>
        <p:txBody>
          <a:bodyPr wrap="square" rtlCol="0">
            <a:spAutoFit/>
          </a:bodyPr>
          <a:lstStyle/>
          <a:p>
            <a:endParaRPr lang="en-GB" dirty="0"/>
          </a:p>
        </p:txBody>
      </p:sp>
      <p:sp>
        <p:nvSpPr>
          <p:cNvPr id="5" name="TextBox 4">
            <a:extLst>
              <a:ext uri="{FF2B5EF4-FFF2-40B4-BE49-F238E27FC236}">
                <a16:creationId xmlns:a16="http://schemas.microsoft.com/office/drawing/2014/main" id="{DC491752-CD37-4B1F-AC03-62AD326E4C72}"/>
              </a:ext>
            </a:extLst>
          </p:cNvPr>
          <p:cNvSpPr txBox="1"/>
          <p:nvPr/>
        </p:nvSpPr>
        <p:spPr>
          <a:xfrm>
            <a:off x="1185943" y="294830"/>
            <a:ext cx="6552994" cy="461665"/>
          </a:xfrm>
          <a:prstGeom prst="rect">
            <a:avLst/>
          </a:prstGeom>
          <a:noFill/>
        </p:spPr>
        <p:txBody>
          <a:bodyPr wrap="square" rtlCol="0">
            <a:spAutoFit/>
          </a:bodyPr>
          <a:lstStyle/>
          <a:p>
            <a:pPr algn="ctr"/>
            <a:r>
              <a:rPr lang="en-GB" sz="2400" dirty="0">
                <a:solidFill>
                  <a:srgbClr val="44375E"/>
                </a:solidFill>
              </a:rPr>
              <a:t>Key Stage 1 – Year 2</a:t>
            </a:r>
          </a:p>
        </p:txBody>
      </p:sp>
      <p:graphicFrame>
        <p:nvGraphicFramePr>
          <p:cNvPr id="8" name="Table 7">
            <a:extLst>
              <a:ext uri="{FF2B5EF4-FFF2-40B4-BE49-F238E27FC236}">
                <a16:creationId xmlns:a16="http://schemas.microsoft.com/office/drawing/2014/main" id="{AF2EB28A-353A-40D3-9B0A-A3D21D66254B}"/>
              </a:ext>
            </a:extLst>
          </p:cNvPr>
          <p:cNvGraphicFramePr>
            <a:graphicFrameLocks noGrp="1"/>
          </p:cNvGraphicFramePr>
          <p:nvPr>
            <p:extLst>
              <p:ext uri="{D42A27DB-BD31-4B8C-83A1-F6EECF244321}">
                <p14:modId xmlns:p14="http://schemas.microsoft.com/office/powerpoint/2010/main" val="1751976461"/>
              </p:ext>
            </p:extLst>
          </p:nvPr>
        </p:nvGraphicFramePr>
        <p:xfrm>
          <a:off x="287188" y="1031771"/>
          <a:ext cx="9333249" cy="5201042"/>
        </p:xfrm>
        <a:graphic>
          <a:graphicData uri="http://schemas.openxmlformats.org/drawingml/2006/table">
            <a:tbl>
              <a:tblPr firstRow="1" bandRow="1">
                <a:tableStyleId>{8A107856-5554-42FB-B03E-39F5DBC370BA}</a:tableStyleId>
              </a:tblPr>
              <a:tblGrid>
                <a:gridCol w="655414">
                  <a:extLst>
                    <a:ext uri="{9D8B030D-6E8A-4147-A177-3AD203B41FA5}">
                      <a16:colId xmlns:a16="http://schemas.microsoft.com/office/drawing/2014/main" val="3993469012"/>
                    </a:ext>
                  </a:extLst>
                </a:gridCol>
                <a:gridCol w="1217736">
                  <a:extLst>
                    <a:ext uri="{9D8B030D-6E8A-4147-A177-3AD203B41FA5}">
                      <a16:colId xmlns:a16="http://schemas.microsoft.com/office/drawing/2014/main" val="62550763"/>
                    </a:ext>
                  </a:extLst>
                </a:gridCol>
                <a:gridCol w="1009483">
                  <a:extLst>
                    <a:ext uri="{9D8B030D-6E8A-4147-A177-3AD203B41FA5}">
                      <a16:colId xmlns:a16="http://schemas.microsoft.com/office/drawing/2014/main" val="1504996340"/>
                    </a:ext>
                  </a:extLst>
                </a:gridCol>
                <a:gridCol w="4583966">
                  <a:extLst>
                    <a:ext uri="{9D8B030D-6E8A-4147-A177-3AD203B41FA5}">
                      <a16:colId xmlns:a16="http://schemas.microsoft.com/office/drawing/2014/main" val="1503854659"/>
                    </a:ext>
                  </a:extLst>
                </a:gridCol>
                <a:gridCol w="1866650">
                  <a:extLst>
                    <a:ext uri="{9D8B030D-6E8A-4147-A177-3AD203B41FA5}">
                      <a16:colId xmlns:a16="http://schemas.microsoft.com/office/drawing/2014/main" val="799716772"/>
                    </a:ext>
                  </a:extLst>
                </a:gridCol>
              </a:tblGrid>
              <a:tr h="756015">
                <a:tc>
                  <a:txBody>
                    <a:bodyPr/>
                    <a:lstStyle/>
                    <a:p>
                      <a:pPr algn="ctr">
                        <a:lnSpc>
                          <a:spcPct val="107000"/>
                        </a:lnSpc>
                        <a:spcAft>
                          <a:spcPts val="0"/>
                        </a:spcAft>
                      </a:pPr>
                      <a:r>
                        <a:rPr lang="en-GB" sz="1000" b="1" dirty="0">
                          <a:effectLst/>
                          <a:latin typeface="+mj-lt"/>
                          <a:ea typeface="Calibri" panose="020F0502020204030204" pitchFamily="34" charset="0"/>
                          <a:cs typeface="Times New Roman" panose="02020603050405020304" pitchFamily="18" charset="0"/>
                        </a:rPr>
                        <a:t>Term</a:t>
                      </a:r>
                      <a:endParaRPr lang="en-GB" sz="1100" dirty="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1000" b="1" dirty="0">
                          <a:effectLst/>
                          <a:latin typeface="+mj-lt"/>
                          <a:ea typeface="Calibri" panose="020F0502020204030204" pitchFamily="34" charset="0"/>
                          <a:cs typeface="Times New Roman" panose="02020603050405020304" pitchFamily="18" charset="0"/>
                        </a:rPr>
                        <a:t>NC objectives</a:t>
                      </a:r>
                      <a:endParaRPr lang="en-GB" sz="1100" dirty="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1000" b="1" dirty="0">
                          <a:effectLst/>
                          <a:latin typeface="+mj-lt"/>
                          <a:ea typeface="Calibri" panose="020F0502020204030204" pitchFamily="34" charset="0"/>
                          <a:cs typeface="Times New Roman" panose="02020603050405020304" pitchFamily="18" charset="0"/>
                        </a:rPr>
                        <a:t>The Big Idea</a:t>
                      </a:r>
                      <a:endParaRPr lang="en-GB" sz="1100" dirty="0">
                        <a:effectLst/>
                        <a:latin typeface="+mj-lt"/>
                        <a:ea typeface="Calibri" panose="020F0502020204030204" pitchFamily="34" charset="0"/>
                        <a:cs typeface="Times New Roman" panose="02020603050405020304" pitchFamily="18" charset="0"/>
                      </a:endParaRPr>
                    </a:p>
                    <a:p>
                      <a:pPr algn="ctr">
                        <a:lnSpc>
                          <a:spcPct val="107000"/>
                        </a:lnSpc>
                        <a:spcAft>
                          <a:spcPts val="0"/>
                        </a:spcAft>
                      </a:pPr>
                      <a:r>
                        <a:rPr lang="en-GB" sz="1000" b="1" dirty="0">
                          <a:effectLst/>
                          <a:latin typeface="+mj-lt"/>
                          <a:ea typeface="Calibri" panose="020F0502020204030204" pitchFamily="34" charset="0"/>
                          <a:cs typeface="Times New Roman" panose="02020603050405020304" pitchFamily="18" charset="0"/>
                        </a:rPr>
                        <a:t> </a:t>
                      </a:r>
                      <a:endParaRPr lang="en-GB" sz="1100" dirty="0">
                        <a:effectLst/>
                        <a:latin typeface="+mj-lt"/>
                        <a:ea typeface="Calibri" panose="020F0502020204030204" pitchFamily="34" charset="0"/>
                        <a:cs typeface="Times New Roman" panose="02020603050405020304" pitchFamily="18" charset="0"/>
                      </a:endParaRPr>
                    </a:p>
                    <a:p>
                      <a:pPr algn="ctr">
                        <a:lnSpc>
                          <a:spcPct val="107000"/>
                        </a:lnSpc>
                        <a:spcAft>
                          <a:spcPts val="0"/>
                        </a:spcAft>
                      </a:pPr>
                      <a:r>
                        <a:rPr lang="en-GB" sz="1000" b="1" dirty="0">
                          <a:effectLst/>
                          <a:latin typeface="+mj-lt"/>
                          <a:ea typeface="Calibri" panose="020F0502020204030204" pitchFamily="34" charset="0"/>
                          <a:cs typeface="Times New Roman" panose="02020603050405020304" pitchFamily="18" charset="0"/>
                        </a:rPr>
                        <a:t>Substantive Concepts</a:t>
                      </a:r>
                      <a:endParaRPr lang="en-GB" sz="1100" dirty="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1000" b="1" dirty="0">
                          <a:effectLst/>
                          <a:latin typeface="+mj-lt"/>
                          <a:ea typeface="Calibri" panose="020F0502020204030204" pitchFamily="34" charset="0"/>
                          <a:cs typeface="Times New Roman" panose="02020603050405020304" pitchFamily="18" charset="0"/>
                        </a:rPr>
                        <a:t>How will I think and act like a Historian</a:t>
                      </a:r>
                      <a:endParaRPr lang="en-GB" sz="1100" dirty="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1000" b="1" dirty="0">
                          <a:effectLst/>
                          <a:latin typeface="+mj-lt"/>
                          <a:ea typeface="Calibri" panose="020F0502020204030204" pitchFamily="34" charset="0"/>
                          <a:cs typeface="Times New Roman" panose="02020603050405020304" pitchFamily="18" charset="0"/>
                        </a:rPr>
                        <a:t>Pupil Outcomes</a:t>
                      </a:r>
                      <a:endParaRPr lang="en-GB" sz="1100" dirty="0">
                        <a:effectLst/>
                        <a:latin typeface="+mj-lt"/>
                        <a:ea typeface="Calibri" panose="020F0502020204030204" pitchFamily="34" charset="0"/>
                        <a:cs typeface="Times New Roman" panose="02020603050405020304" pitchFamily="18" charset="0"/>
                      </a:endParaRPr>
                    </a:p>
                    <a:p>
                      <a:pPr algn="ctr">
                        <a:lnSpc>
                          <a:spcPct val="107000"/>
                        </a:lnSpc>
                        <a:spcAft>
                          <a:spcPts val="0"/>
                        </a:spcAft>
                      </a:pPr>
                      <a:r>
                        <a:rPr lang="en-GB" sz="1000" b="1" dirty="0">
                          <a:effectLst/>
                          <a:latin typeface="+mj-lt"/>
                          <a:ea typeface="Calibri" panose="020F0502020204030204" pitchFamily="34" charset="0"/>
                          <a:cs typeface="Times New Roman" panose="02020603050405020304" pitchFamily="18" charset="0"/>
                        </a:rPr>
                        <a:t>Historical knowledge and understanding</a:t>
                      </a:r>
                      <a:endParaRPr lang="en-GB" sz="1100" dirty="0">
                        <a:effectLst/>
                        <a:latin typeface="+mj-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61393765"/>
                  </a:ext>
                </a:extLst>
              </a:tr>
              <a:tr h="2911370">
                <a:tc>
                  <a:txBody>
                    <a:bodyPr/>
                    <a:lstStyle/>
                    <a:p>
                      <a:pPr>
                        <a:lnSpc>
                          <a:spcPct val="107000"/>
                        </a:lnSpc>
                        <a:spcAft>
                          <a:spcPts val="0"/>
                        </a:spcAft>
                      </a:pPr>
                      <a:r>
                        <a:rPr lang="en-GB" sz="1000" b="1">
                          <a:effectLst/>
                          <a:latin typeface="+mn-lt"/>
                          <a:ea typeface="Calibri" panose="020F0502020204030204" pitchFamily="34" charset="0"/>
                          <a:cs typeface="Calibri" panose="020F0502020204030204" pitchFamily="34" charset="0"/>
                        </a:rPr>
                        <a:t>Year 2 Autumn Term</a:t>
                      </a:r>
                      <a:endParaRPr lang="en-GB" sz="1000">
                        <a:effectLst/>
                        <a:latin typeface="+mn-lt"/>
                        <a:ea typeface="Calibri" panose="020F0502020204030204" pitchFamily="34" charset="0"/>
                        <a:cs typeface="Times New Roman" panose="02020603050405020304" pitchFamily="18" charset="0"/>
                      </a:endParaRPr>
                    </a:p>
                    <a:p>
                      <a:pPr>
                        <a:lnSpc>
                          <a:spcPct val="107000"/>
                        </a:lnSpc>
                        <a:spcAft>
                          <a:spcPts val="0"/>
                        </a:spcAft>
                      </a:pPr>
                      <a:r>
                        <a:rPr lang="en-GB" sz="1000" b="1">
                          <a:effectLst/>
                          <a:latin typeface="+mn-lt"/>
                          <a:ea typeface="Calibri" panose="020F0502020204030204" pitchFamily="34" charset="0"/>
                          <a:cs typeface="Calibri" panose="020F0502020204030204" pitchFamily="34" charset="0"/>
                        </a:rPr>
                        <a:t> </a:t>
                      </a:r>
                      <a:endParaRPr lang="en-GB" sz="1000">
                        <a:effectLst/>
                        <a:latin typeface="+mn-lt"/>
                        <a:ea typeface="Calibri" panose="020F0502020204030204" pitchFamily="34" charset="0"/>
                        <a:cs typeface="Times New Roman" panose="02020603050405020304" pitchFamily="18" charset="0"/>
                      </a:endParaRPr>
                    </a:p>
                    <a:p>
                      <a:pPr>
                        <a:lnSpc>
                          <a:spcPct val="107000"/>
                        </a:lnSpc>
                        <a:spcAft>
                          <a:spcPts val="0"/>
                        </a:spcAft>
                      </a:pPr>
                      <a:r>
                        <a:rPr lang="en-GB" sz="1000" b="1">
                          <a:effectLst/>
                          <a:latin typeface="+mn-lt"/>
                          <a:ea typeface="Calibri" panose="020F0502020204030204" pitchFamily="34" charset="0"/>
                          <a:cs typeface="Calibri" panose="020F0502020204030204" pitchFamily="34" charset="0"/>
                        </a:rPr>
                        <a:t> </a:t>
                      </a:r>
                      <a:endParaRPr lang="en-GB" sz="1000">
                        <a:effectLst/>
                        <a:latin typeface="+mn-lt"/>
                        <a:ea typeface="Calibri" panose="020F0502020204030204" pitchFamily="34" charset="0"/>
                        <a:cs typeface="Times New Roman" panose="02020603050405020304" pitchFamily="18" charset="0"/>
                      </a:endParaRPr>
                    </a:p>
                    <a:p>
                      <a:pPr>
                        <a:lnSpc>
                          <a:spcPct val="107000"/>
                        </a:lnSpc>
                        <a:spcAft>
                          <a:spcPts val="0"/>
                        </a:spcAft>
                      </a:pPr>
                      <a:r>
                        <a:rPr lang="en-GB" sz="1000">
                          <a:effectLst/>
                          <a:latin typeface="+mn-lt"/>
                          <a:ea typeface="Calibri" panose="020F0502020204030204" pitchFamily="34" charset="0"/>
                          <a:cs typeface="Calibri" panose="020F0502020204030204" pitchFamily="34" charset="0"/>
                        </a:rPr>
                        <a:t> </a:t>
                      </a:r>
                      <a:endParaRPr lang="en-GB" sz="10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000">
                          <a:effectLst/>
                          <a:latin typeface="+mn-lt"/>
                          <a:ea typeface="Calibri" panose="020F0502020204030204" pitchFamily="34" charset="0"/>
                          <a:cs typeface="Times New Roman" panose="02020603050405020304" pitchFamily="18" charset="0"/>
                        </a:rPr>
                        <a:t>Events beyond living memory that are significant nationally or globally [for example, the Great Fire of London, the first aeroplane flight or events commemorated through festivals or anniversaries]</a:t>
                      </a:r>
                    </a:p>
                  </a:txBody>
                  <a:tcPr marL="68580" marR="68580" marT="0" marB="0"/>
                </a:tc>
                <a:tc>
                  <a:txBody>
                    <a:bodyPr/>
                    <a:lstStyle/>
                    <a:p>
                      <a:pPr>
                        <a:lnSpc>
                          <a:spcPct val="107000"/>
                        </a:lnSpc>
                        <a:spcAft>
                          <a:spcPts val="0"/>
                        </a:spcAft>
                      </a:pPr>
                      <a:r>
                        <a:rPr lang="en-GB" sz="1000" dirty="0">
                          <a:effectLst/>
                          <a:latin typeface="+mn-lt"/>
                          <a:ea typeface="Calibri" panose="020F0502020204030204" pitchFamily="34" charset="0"/>
                          <a:cs typeface="Times New Roman" panose="02020603050405020304" pitchFamily="18" charset="0"/>
                        </a:rPr>
                        <a:t>Events beyond living memory – The Great Fire of London</a:t>
                      </a:r>
                    </a:p>
                    <a:p>
                      <a:pPr>
                        <a:lnSpc>
                          <a:spcPct val="107000"/>
                        </a:lnSpc>
                        <a:spcAft>
                          <a:spcPts val="0"/>
                        </a:spcAft>
                      </a:pPr>
                      <a:r>
                        <a:rPr lang="en-GB" sz="1000" dirty="0">
                          <a:effectLst/>
                          <a:latin typeface="+mn-lt"/>
                          <a:ea typeface="Calibri" panose="020F0502020204030204" pitchFamily="34" charset="0"/>
                          <a:cs typeface="Times New Roman" panose="02020603050405020304" pitchFamily="18" charset="0"/>
                        </a:rPr>
                        <a:t> </a:t>
                      </a:r>
                    </a:p>
                    <a:p>
                      <a:pPr>
                        <a:lnSpc>
                          <a:spcPct val="107000"/>
                        </a:lnSpc>
                        <a:spcAft>
                          <a:spcPts val="0"/>
                        </a:spcAft>
                      </a:pPr>
                      <a:r>
                        <a:rPr lang="en-GB" sz="1000" dirty="0">
                          <a:effectLst/>
                          <a:latin typeface="+mn-lt"/>
                          <a:ea typeface="Calibri" panose="020F0502020204030204" pitchFamily="34" charset="0"/>
                          <a:cs typeface="Times New Roman" panose="02020603050405020304" pitchFamily="18" charset="0"/>
                        </a:rPr>
                        <a:t> </a:t>
                      </a:r>
                    </a:p>
                    <a:p>
                      <a:pPr>
                        <a:lnSpc>
                          <a:spcPct val="107000"/>
                        </a:lnSpc>
                        <a:spcAft>
                          <a:spcPts val="0"/>
                        </a:spcAft>
                      </a:pPr>
                      <a:r>
                        <a:rPr lang="en-GB" sz="1000" dirty="0">
                          <a:effectLst/>
                          <a:latin typeface="+mn-lt"/>
                          <a:ea typeface="Calibri" panose="020F0502020204030204" pitchFamily="34" charset="0"/>
                          <a:cs typeface="Times New Roman" panose="02020603050405020304" pitchFamily="18" charset="0"/>
                        </a:rPr>
                        <a:t> </a:t>
                      </a:r>
                    </a:p>
                    <a:p>
                      <a:pPr>
                        <a:lnSpc>
                          <a:spcPct val="107000"/>
                        </a:lnSpc>
                        <a:spcAft>
                          <a:spcPts val="0"/>
                        </a:spcAft>
                      </a:pPr>
                      <a:r>
                        <a:rPr lang="en-GB" sz="1000" b="1" dirty="0">
                          <a:effectLst/>
                          <a:latin typeface="+mn-lt"/>
                          <a:ea typeface="Calibri" panose="020F0502020204030204" pitchFamily="34" charset="0"/>
                          <a:cs typeface="Times New Roman" panose="02020603050405020304" pitchFamily="18" charset="0"/>
                        </a:rPr>
                        <a:t>Community</a:t>
                      </a:r>
                      <a:endParaRPr lang="en-GB" sz="1000" dirty="0">
                        <a:effectLst/>
                        <a:latin typeface="+mn-lt"/>
                        <a:ea typeface="Calibri" panose="020F0502020204030204" pitchFamily="34" charset="0"/>
                        <a:cs typeface="Times New Roman" panose="02020603050405020304" pitchFamily="18" charset="0"/>
                      </a:endParaRPr>
                    </a:p>
                    <a:p>
                      <a:pPr>
                        <a:lnSpc>
                          <a:spcPct val="107000"/>
                        </a:lnSpc>
                        <a:spcAft>
                          <a:spcPts val="0"/>
                        </a:spcAft>
                      </a:pPr>
                      <a:r>
                        <a:rPr lang="en-GB" sz="1000" b="1" dirty="0">
                          <a:effectLst/>
                          <a:latin typeface="+mn-lt"/>
                          <a:ea typeface="Calibri" panose="020F0502020204030204" pitchFamily="34" charset="0"/>
                          <a:cs typeface="Times New Roman" panose="02020603050405020304" pitchFamily="18" charset="0"/>
                        </a:rPr>
                        <a:t>Knowledge</a:t>
                      </a:r>
                      <a:endParaRPr lang="en-GB" sz="1000" dirty="0">
                        <a:effectLst/>
                        <a:latin typeface="+mn-lt"/>
                        <a:ea typeface="Calibri" panose="020F0502020204030204" pitchFamily="34" charset="0"/>
                        <a:cs typeface="Times New Roman" panose="02020603050405020304" pitchFamily="18" charset="0"/>
                      </a:endParaRPr>
                    </a:p>
                    <a:p>
                      <a:pPr>
                        <a:lnSpc>
                          <a:spcPct val="107000"/>
                        </a:lnSpc>
                        <a:spcAft>
                          <a:spcPts val="0"/>
                        </a:spcAft>
                      </a:pPr>
                      <a:r>
                        <a:rPr lang="en-GB" sz="1000" b="1" dirty="0">
                          <a:effectLst/>
                          <a:latin typeface="+mn-lt"/>
                          <a:ea typeface="Calibri" panose="020F0502020204030204" pitchFamily="34" charset="0"/>
                          <a:cs typeface="Times New Roman" panose="02020603050405020304" pitchFamily="18" charset="0"/>
                        </a:rPr>
                        <a:t>Power</a:t>
                      </a:r>
                      <a:endParaRPr lang="en-GB" sz="1000" dirty="0">
                        <a:effectLst/>
                        <a:latin typeface="+mn-lt"/>
                        <a:ea typeface="Calibri" panose="020F0502020204030204" pitchFamily="34" charset="0"/>
                        <a:cs typeface="Times New Roman" panose="02020603050405020304" pitchFamily="18" charset="0"/>
                      </a:endParaRPr>
                    </a:p>
                    <a:p>
                      <a:pPr>
                        <a:lnSpc>
                          <a:spcPct val="107000"/>
                        </a:lnSpc>
                        <a:spcAft>
                          <a:spcPts val="0"/>
                        </a:spcAft>
                      </a:pPr>
                      <a:r>
                        <a:rPr lang="en-GB" sz="1000" b="1" dirty="0">
                          <a:effectLst/>
                          <a:latin typeface="+mn-lt"/>
                          <a:ea typeface="Calibri" panose="020F0502020204030204" pitchFamily="34" charset="0"/>
                          <a:cs typeface="Times New Roman" panose="02020603050405020304" pitchFamily="18" charset="0"/>
                        </a:rPr>
                        <a:t>Democracy</a:t>
                      </a:r>
                      <a:endParaRPr lang="en-GB" sz="10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endParaRPr lang="en-GB" dirty="0"/>
                    </a:p>
                  </a:txBody>
                  <a:tcPr/>
                </a:tc>
                <a:tc>
                  <a:txBody>
                    <a:bodyPr/>
                    <a:lstStyle/>
                    <a:p>
                      <a:pPr marL="171450" lvl="0" indent="-171450">
                        <a:buFont typeface="Arial" panose="020B0604020202020204" pitchFamily="34" charset="0"/>
                        <a:buChar char="•"/>
                      </a:pPr>
                      <a:r>
                        <a:rPr lang="en-GB" sz="900" kern="1200" dirty="0">
                          <a:solidFill>
                            <a:schemeClr val="dk1"/>
                          </a:solidFill>
                          <a:effectLst/>
                          <a:latin typeface="+mn-lt"/>
                          <a:ea typeface="+mn-ea"/>
                          <a:cs typeface="+mn-cs"/>
                        </a:rPr>
                        <a:t>I can state when and where the Great Fire of London occurred.</a:t>
                      </a:r>
                    </a:p>
                    <a:p>
                      <a:pPr marL="171450" lvl="0" indent="-171450">
                        <a:buFont typeface="Arial" panose="020B0604020202020204" pitchFamily="34" charset="0"/>
                        <a:buChar char="•"/>
                      </a:pPr>
                      <a:r>
                        <a:rPr lang="en-GB" sz="900" kern="1200" dirty="0">
                          <a:solidFill>
                            <a:schemeClr val="dk1"/>
                          </a:solidFill>
                          <a:effectLst/>
                          <a:latin typeface="+mn-lt"/>
                          <a:ea typeface="+mn-ea"/>
                          <a:cs typeface="+mn-cs"/>
                        </a:rPr>
                        <a:t>I can say how the Great Fire of London started.</a:t>
                      </a:r>
                    </a:p>
                    <a:p>
                      <a:pPr marL="171450" lvl="0" indent="-171450">
                        <a:buFont typeface="Arial" panose="020B0604020202020204" pitchFamily="34" charset="0"/>
                        <a:buChar char="•"/>
                      </a:pPr>
                      <a:r>
                        <a:rPr lang="en-GB" sz="900" kern="1200" dirty="0">
                          <a:solidFill>
                            <a:schemeClr val="dk1"/>
                          </a:solidFill>
                          <a:effectLst/>
                          <a:latin typeface="+mn-lt"/>
                          <a:ea typeface="+mn-ea"/>
                          <a:cs typeface="+mn-cs"/>
                        </a:rPr>
                        <a:t>I can give reasons why the Great Fire of London spread quickly.</a:t>
                      </a:r>
                    </a:p>
                    <a:p>
                      <a:pPr marL="171450" lvl="0" indent="-171450">
                        <a:buFont typeface="Arial" panose="020B0604020202020204" pitchFamily="34" charset="0"/>
                        <a:buChar char="•"/>
                      </a:pPr>
                      <a:r>
                        <a:rPr lang="en-GB" sz="900" kern="1200" dirty="0">
                          <a:solidFill>
                            <a:schemeClr val="dk1"/>
                          </a:solidFill>
                          <a:effectLst/>
                          <a:latin typeface="+mn-lt"/>
                          <a:ea typeface="+mn-ea"/>
                          <a:cs typeface="+mn-cs"/>
                        </a:rPr>
                        <a:t>I can name places including monuments that the fire spread to.</a:t>
                      </a:r>
                    </a:p>
                    <a:p>
                      <a:pPr marL="171450" lvl="0" indent="-171450">
                        <a:buFont typeface="Arial" panose="020B0604020202020204" pitchFamily="34" charset="0"/>
                        <a:buChar char="•"/>
                      </a:pPr>
                      <a:r>
                        <a:rPr lang="en-GB" sz="900" kern="1200" dirty="0">
                          <a:solidFill>
                            <a:schemeClr val="dk1"/>
                          </a:solidFill>
                          <a:effectLst/>
                          <a:latin typeface="+mn-lt"/>
                          <a:ea typeface="+mn-ea"/>
                          <a:cs typeface="+mn-cs"/>
                        </a:rPr>
                        <a:t>I can explain how we know about the events of the Great Fire of London.</a:t>
                      </a:r>
                    </a:p>
                    <a:p>
                      <a:pPr marL="171450" lvl="0" indent="-171450">
                        <a:buFont typeface="Arial" panose="020B0604020202020204" pitchFamily="34" charset="0"/>
                        <a:buChar char="•"/>
                      </a:pPr>
                      <a:r>
                        <a:rPr lang="en-GB" sz="900" kern="1200" dirty="0">
                          <a:solidFill>
                            <a:schemeClr val="dk1"/>
                          </a:solidFill>
                          <a:effectLst/>
                          <a:latin typeface="+mn-lt"/>
                          <a:ea typeface="+mn-ea"/>
                          <a:cs typeface="+mn-cs"/>
                        </a:rPr>
                        <a:t>I can explain the effect the Great Fire of London had on London and discuss how London changed as a result.</a:t>
                      </a:r>
                    </a:p>
                  </a:txBody>
                  <a:tcPr/>
                </a:tc>
                <a:extLst>
                  <a:ext uri="{0D108BD9-81ED-4DB2-BD59-A6C34878D82A}">
                    <a16:rowId xmlns:a16="http://schemas.microsoft.com/office/drawing/2014/main" val="956065142"/>
                  </a:ext>
                </a:extLst>
              </a:tr>
              <a:tr h="286073">
                <a:tc gridSpan="5">
                  <a:txBody>
                    <a:bodyPr/>
                    <a:lstStyle/>
                    <a:p>
                      <a:pPr algn="ctr"/>
                      <a:r>
                        <a:rPr lang="en-GB" sz="1100" b="1" kern="1200" dirty="0">
                          <a:solidFill>
                            <a:schemeClr val="dk1"/>
                          </a:solidFill>
                          <a:effectLst/>
                          <a:latin typeface="+mn-lt"/>
                          <a:ea typeface="+mn-ea"/>
                          <a:cs typeface="+mn-cs"/>
                        </a:rPr>
                        <a:t>Curriculum Narrative</a:t>
                      </a:r>
                      <a:r>
                        <a:rPr lang="en-GB" sz="1100" b="0" kern="1200" dirty="0">
                          <a:solidFill>
                            <a:schemeClr val="dk1"/>
                          </a:solidFill>
                          <a:effectLst/>
                          <a:latin typeface="+mn-lt"/>
                          <a:ea typeface="+mn-ea"/>
                          <a:cs typeface="+mn-cs"/>
                        </a:rPr>
                        <a:t> </a:t>
                      </a:r>
                      <a:r>
                        <a:rPr lang="en-GB" sz="1100" b="1" kern="1200" dirty="0">
                          <a:solidFill>
                            <a:schemeClr val="dk1"/>
                          </a:solidFill>
                          <a:effectLst/>
                          <a:latin typeface="+mn-lt"/>
                          <a:ea typeface="+mn-ea"/>
                          <a:cs typeface="+mn-cs"/>
                        </a:rPr>
                        <a:t>and Previous Learning</a:t>
                      </a:r>
                      <a:endParaRPr lang="en-GB" sz="1100" dirty="0"/>
                    </a:p>
                  </a:txBody>
                  <a:tcPr marL="68580" marR="68580" marT="0" marB="0" anchor="ctr"/>
                </a:tc>
                <a:tc hMerge="1">
                  <a:txBody>
                    <a:bodyPr/>
                    <a:lstStyle/>
                    <a:p>
                      <a:pPr>
                        <a:lnSpc>
                          <a:spcPct val="107000"/>
                        </a:lnSpc>
                        <a:spcAft>
                          <a:spcPts val="0"/>
                        </a:spcAft>
                      </a:pPr>
                      <a:endParaRPr lang="en-GB" sz="1100" dirty="0">
                        <a:effectLst/>
                        <a:latin typeface="+mn-lt"/>
                        <a:ea typeface="Calibri" panose="020F0502020204030204" pitchFamily="34" charset="0"/>
                        <a:cs typeface="Times New Roman" panose="02020603050405020304" pitchFamily="18" charset="0"/>
                      </a:endParaRPr>
                    </a:p>
                  </a:txBody>
                  <a:tcPr marL="68580" marR="68580" marT="0" marB="0"/>
                </a:tc>
                <a:tc hMerge="1">
                  <a:txBody>
                    <a:bodyPr/>
                    <a:lstStyle/>
                    <a:p>
                      <a:pPr>
                        <a:lnSpc>
                          <a:spcPct val="107000"/>
                        </a:lnSpc>
                        <a:spcAft>
                          <a:spcPts val="0"/>
                        </a:spcAft>
                      </a:pPr>
                      <a:endParaRPr lang="en-GB" sz="1100" dirty="0">
                        <a:effectLst/>
                        <a:latin typeface="+mn-lt"/>
                        <a:ea typeface="Calibri" panose="020F0502020204030204" pitchFamily="34" charset="0"/>
                        <a:cs typeface="Times New Roman" panose="02020603050405020304" pitchFamily="18" charset="0"/>
                      </a:endParaRPr>
                    </a:p>
                  </a:txBody>
                  <a:tcPr marL="68580" marR="68580" marT="0" marB="0"/>
                </a:tc>
                <a:tc hMerge="1">
                  <a:txBody>
                    <a:bodyPr/>
                    <a:lstStyle/>
                    <a:p>
                      <a:endParaRPr lang="en-GB" dirty="0"/>
                    </a:p>
                  </a:txBody>
                  <a:tcPr/>
                </a:tc>
                <a:tc hMerge="1">
                  <a:txBody>
                    <a:bodyPr/>
                    <a:lstStyle/>
                    <a:p>
                      <a:endParaRPr lang="en-GB" dirty="0"/>
                    </a:p>
                  </a:txBody>
                  <a:tcPr/>
                </a:tc>
                <a:extLst>
                  <a:ext uri="{0D108BD9-81ED-4DB2-BD59-A6C34878D82A}">
                    <a16:rowId xmlns:a16="http://schemas.microsoft.com/office/drawing/2014/main" val="3048601186"/>
                  </a:ext>
                </a:extLst>
              </a:tr>
              <a:tr h="1247584">
                <a:tc gridSpan="5">
                  <a:txBody>
                    <a:bodyPr/>
                    <a:lstStyle/>
                    <a:p>
                      <a:endParaRPr lang="en-GB" sz="900"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extLst>
                  <a:ext uri="{0D108BD9-81ED-4DB2-BD59-A6C34878D82A}">
                    <a16:rowId xmlns:a16="http://schemas.microsoft.com/office/drawing/2014/main" val="2184194118"/>
                  </a:ext>
                </a:extLst>
              </a:tr>
            </a:tbl>
          </a:graphicData>
        </a:graphic>
      </p:graphicFrame>
      <p:pic>
        <p:nvPicPr>
          <p:cNvPr id="17" name="Picture 16">
            <a:extLst>
              <a:ext uri="{FF2B5EF4-FFF2-40B4-BE49-F238E27FC236}">
                <a16:creationId xmlns:a16="http://schemas.microsoft.com/office/drawing/2014/main" id="{B5C701B1-0EDE-487C-A2AC-98A2530E23C9}"/>
              </a:ext>
            </a:extLst>
          </p:cNvPr>
          <p:cNvPicPr/>
          <p:nvPr/>
        </p:nvPicPr>
        <p:blipFill>
          <a:blip r:embed="rId3">
            <a:extLst>
              <a:ext uri="{28A0092B-C50C-407E-A947-70E740481C1C}">
                <a14:useLocalDpi xmlns:a14="http://schemas.microsoft.com/office/drawing/2010/main" val="0"/>
              </a:ext>
            </a:extLst>
          </a:blip>
          <a:stretch>
            <a:fillRect/>
          </a:stretch>
        </p:blipFill>
        <p:spPr>
          <a:xfrm>
            <a:off x="3339403" y="1893492"/>
            <a:ext cx="4298315" cy="2363470"/>
          </a:xfrm>
          <a:prstGeom prst="rect">
            <a:avLst/>
          </a:prstGeom>
        </p:spPr>
      </p:pic>
      <p:pic>
        <p:nvPicPr>
          <p:cNvPr id="18" name="Picture 17">
            <a:extLst>
              <a:ext uri="{FF2B5EF4-FFF2-40B4-BE49-F238E27FC236}">
                <a16:creationId xmlns:a16="http://schemas.microsoft.com/office/drawing/2014/main" id="{01D48674-0E3F-4689-B772-D6F9E4789272}"/>
              </a:ext>
            </a:extLst>
          </p:cNvPr>
          <p:cNvPicPr/>
          <p:nvPr/>
        </p:nvPicPr>
        <p:blipFill rotWithShape="1">
          <a:blip r:embed="rId4">
            <a:extLst>
              <a:ext uri="{28A0092B-C50C-407E-A947-70E740481C1C}">
                <a14:useLocalDpi xmlns:a14="http://schemas.microsoft.com/office/drawing/2010/main" val="0"/>
              </a:ext>
            </a:extLst>
          </a:blip>
          <a:srcRect l="4051" t="21779" b="42517"/>
          <a:stretch/>
        </p:blipFill>
        <p:spPr bwMode="auto">
          <a:xfrm>
            <a:off x="446086" y="5054133"/>
            <a:ext cx="4810125" cy="640233"/>
          </a:xfrm>
          <a:prstGeom prst="rect">
            <a:avLst/>
          </a:prstGeom>
          <a:ln>
            <a:noFill/>
          </a:ln>
          <a:extLst>
            <a:ext uri="{53640926-AAD7-44D8-BBD7-CCE9431645EC}">
              <a14:shadowObscured xmlns:a14="http://schemas.microsoft.com/office/drawing/2010/main"/>
            </a:ext>
          </a:extLst>
        </p:spPr>
      </p:pic>
      <p:pic>
        <p:nvPicPr>
          <p:cNvPr id="19" name="Picture 18">
            <a:extLst>
              <a:ext uri="{FF2B5EF4-FFF2-40B4-BE49-F238E27FC236}">
                <a16:creationId xmlns:a16="http://schemas.microsoft.com/office/drawing/2014/main" id="{F8AD2C8B-81C9-4502-A0E7-CB3AEEA24ED9}"/>
              </a:ext>
            </a:extLst>
          </p:cNvPr>
          <p:cNvPicPr/>
          <p:nvPr/>
        </p:nvPicPr>
        <p:blipFill rotWithShape="1">
          <a:blip r:embed="rId4">
            <a:extLst>
              <a:ext uri="{28A0092B-C50C-407E-A947-70E740481C1C}">
                <a14:useLocalDpi xmlns:a14="http://schemas.microsoft.com/office/drawing/2010/main" val="0"/>
              </a:ext>
            </a:extLst>
          </a:blip>
          <a:srcRect l="4051" t="59760" b="13628"/>
          <a:stretch/>
        </p:blipFill>
        <p:spPr bwMode="auto">
          <a:xfrm>
            <a:off x="446087" y="5645113"/>
            <a:ext cx="4810125" cy="477185"/>
          </a:xfrm>
          <a:prstGeom prst="rect">
            <a:avLst/>
          </a:prstGeom>
          <a:ln>
            <a:noFill/>
          </a:ln>
          <a:extLst>
            <a:ext uri="{53640926-AAD7-44D8-BBD7-CCE9431645EC}">
              <a14:shadowObscured xmlns:a14="http://schemas.microsoft.com/office/drawing/2010/main"/>
            </a:ext>
          </a:extLst>
        </p:spPr>
      </p:pic>
      <p:pic>
        <p:nvPicPr>
          <p:cNvPr id="20" name="Picture 19">
            <a:extLst>
              <a:ext uri="{FF2B5EF4-FFF2-40B4-BE49-F238E27FC236}">
                <a16:creationId xmlns:a16="http://schemas.microsoft.com/office/drawing/2014/main" id="{DEA55A86-4E86-407B-9380-097073CB05D2}"/>
              </a:ext>
            </a:extLst>
          </p:cNvPr>
          <p:cNvPicPr/>
          <p:nvPr/>
        </p:nvPicPr>
        <p:blipFill rotWithShape="1">
          <a:blip r:embed="rId5">
            <a:extLst>
              <a:ext uri="{28A0092B-C50C-407E-A947-70E740481C1C}">
                <a14:useLocalDpi xmlns:a14="http://schemas.microsoft.com/office/drawing/2010/main" val="0"/>
              </a:ext>
            </a:extLst>
          </a:blip>
          <a:srcRect t="14877" r="48773" b="13038"/>
          <a:stretch/>
        </p:blipFill>
        <p:spPr>
          <a:xfrm>
            <a:off x="6396412" y="5100156"/>
            <a:ext cx="3049587" cy="476045"/>
          </a:xfrm>
          <a:prstGeom prst="rect">
            <a:avLst/>
          </a:prstGeom>
        </p:spPr>
      </p:pic>
      <p:pic>
        <p:nvPicPr>
          <p:cNvPr id="26" name="Picture 25">
            <a:extLst>
              <a:ext uri="{FF2B5EF4-FFF2-40B4-BE49-F238E27FC236}">
                <a16:creationId xmlns:a16="http://schemas.microsoft.com/office/drawing/2014/main" id="{F1E2283C-FD7E-461F-A2B4-4EFDCA3A7C16}"/>
              </a:ext>
            </a:extLst>
          </p:cNvPr>
          <p:cNvPicPr/>
          <p:nvPr/>
        </p:nvPicPr>
        <p:blipFill rotWithShape="1">
          <a:blip r:embed="rId5">
            <a:extLst>
              <a:ext uri="{28A0092B-C50C-407E-A947-70E740481C1C}">
                <a14:useLocalDpi xmlns:a14="http://schemas.microsoft.com/office/drawing/2010/main" val="0"/>
              </a:ext>
            </a:extLst>
          </a:blip>
          <a:srcRect l="52846" t="15609" r="5762" b="14485"/>
          <a:stretch/>
        </p:blipFill>
        <p:spPr>
          <a:xfrm>
            <a:off x="6370138" y="5655511"/>
            <a:ext cx="2464116" cy="461665"/>
          </a:xfrm>
          <a:prstGeom prst="rect">
            <a:avLst/>
          </a:prstGeom>
        </p:spPr>
      </p:pic>
    </p:spTree>
    <p:extLst>
      <p:ext uri="{BB962C8B-B14F-4D97-AF65-F5344CB8AC3E}">
        <p14:creationId xmlns:p14="http://schemas.microsoft.com/office/powerpoint/2010/main" val="24592379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1">
            <a:extLst>
              <a:ext uri="{FF2B5EF4-FFF2-40B4-BE49-F238E27FC236}">
                <a16:creationId xmlns:a16="http://schemas.microsoft.com/office/drawing/2014/main" id="{6B9B7142-C494-78C7-0CFC-B85C6BFD8DED}"/>
              </a:ext>
            </a:extLst>
          </p:cNvPr>
          <p:cNvSpPr txBox="1">
            <a:spLocks/>
          </p:cNvSpPr>
          <p:nvPr/>
        </p:nvSpPr>
        <p:spPr>
          <a:xfrm>
            <a:off x="5026024" y="6576695"/>
            <a:ext cx="4872990" cy="281305"/>
          </a:xfrm>
          <a:prstGeom prst="rect">
            <a:avLst/>
          </a:prstGeom>
        </p:spPr>
        <p:txBody>
          <a:bodyPr vert="horz" wrap="square" lIns="91440" tIns="45720" rIns="91440" bIns="45720" rtlCol="0">
            <a:noAutofit/>
          </a:bodyPr>
          <a:lstStyle/>
          <a:p>
            <a:pPr algn="r">
              <a:lnSpc>
                <a:spcPct val="120000"/>
              </a:lnSpc>
              <a:spcAft>
                <a:spcPts val="1200"/>
              </a:spcAft>
            </a:pPr>
            <a:r>
              <a:rPr lang="en-US" sz="1000" kern="1200" dirty="0">
                <a:solidFill>
                  <a:schemeClr val="tx2"/>
                </a:solidFill>
                <a:effectLst/>
                <a:latin typeface="United Curriculum" pitchFamily="50" charset="0"/>
                <a:ea typeface="Calibri" panose="020F0502020204030204" pitchFamily="34" charset="0"/>
                <a:cs typeface="Times New Roman" panose="02020603050405020304" pitchFamily="18" charset="0"/>
              </a:rPr>
              <a:t> </a:t>
            </a:r>
            <a:endParaRPr lang="en-GB" sz="1100" dirty="0">
              <a:solidFill>
                <a:schemeClr val="tx2"/>
              </a:solidFill>
              <a:effectLst/>
              <a:latin typeface="United Curriculum" pitchFamily="50" charset="0"/>
              <a:ea typeface="Calibri" panose="020F0502020204030204" pitchFamily="34" charset="0"/>
              <a:cs typeface="Times New Roman" panose="02020603050405020304" pitchFamily="18" charset="0"/>
            </a:endParaRPr>
          </a:p>
        </p:txBody>
      </p:sp>
      <p:sp>
        <p:nvSpPr>
          <p:cNvPr id="24" name="Freeform: Shape 23">
            <a:extLst>
              <a:ext uri="{FF2B5EF4-FFF2-40B4-BE49-F238E27FC236}">
                <a16:creationId xmlns:a16="http://schemas.microsoft.com/office/drawing/2014/main" id="{3003C2D6-7463-2227-0B15-C40C3549448B}"/>
              </a:ext>
            </a:extLst>
          </p:cNvPr>
          <p:cNvSpPr/>
          <p:nvPr/>
        </p:nvSpPr>
        <p:spPr>
          <a:xfrm>
            <a:off x="5768658" y="5026515"/>
            <a:ext cx="5657" cy="44371"/>
          </a:xfrm>
          <a:custGeom>
            <a:avLst/>
            <a:gdLst>
              <a:gd name="connsiteX0" fmla="*/ 0 w 5657"/>
              <a:gd name="connsiteY0" fmla="*/ 0 h 44371"/>
              <a:gd name="connsiteX1" fmla="*/ 5657 w 5657"/>
              <a:gd name="connsiteY1" fmla="*/ 0 h 44371"/>
              <a:gd name="connsiteX2" fmla="*/ 5657 w 5657"/>
              <a:gd name="connsiteY2" fmla="*/ 44371 h 44371"/>
              <a:gd name="connsiteX3" fmla="*/ 0 w 5657"/>
              <a:gd name="connsiteY3" fmla="*/ 44371 h 44371"/>
            </a:gdLst>
            <a:ahLst/>
            <a:cxnLst>
              <a:cxn ang="0">
                <a:pos x="connsiteX0" y="connsiteY0"/>
              </a:cxn>
              <a:cxn ang="0">
                <a:pos x="connsiteX1" y="connsiteY1"/>
              </a:cxn>
              <a:cxn ang="0">
                <a:pos x="connsiteX2" y="connsiteY2"/>
              </a:cxn>
              <a:cxn ang="0">
                <a:pos x="connsiteX3" y="connsiteY3"/>
              </a:cxn>
            </a:cxnLst>
            <a:rect l="l" t="t" r="r" b="b"/>
            <a:pathLst>
              <a:path w="5657" h="44371">
                <a:moveTo>
                  <a:pt x="0" y="0"/>
                </a:moveTo>
                <a:lnTo>
                  <a:pt x="5657" y="0"/>
                </a:lnTo>
                <a:lnTo>
                  <a:pt x="5657" y="44371"/>
                </a:lnTo>
                <a:lnTo>
                  <a:pt x="0" y="44371"/>
                </a:lnTo>
                <a:close/>
              </a:path>
            </a:pathLst>
          </a:custGeom>
          <a:solidFill>
            <a:srgbClr val="FFFFFF"/>
          </a:solidFill>
          <a:ln w="11092" cap="flat">
            <a:noFill/>
            <a:prstDash val="solid"/>
            <a:miter/>
          </a:ln>
        </p:spPr>
        <p:txBody>
          <a:bodyPr rtlCol="0" anchor="ctr"/>
          <a:lstStyle/>
          <a:p>
            <a:endParaRPr lang="en-GB"/>
          </a:p>
        </p:txBody>
      </p:sp>
      <p:sp>
        <p:nvSpPr>
          <p:cNvPr id="62" name="TextBox 61">
            <a:extLst>
              <a:ext uri="{FF2B5EF4-FFF2-40B4-BE49-F238E27FC236}">
                <a16:creationId xmlns:a16="http://schemas.microsoft.com/office/drawing/2014/main" id="{5096ECA1-B4A2-9CBB-C54A-83FE9E8691D6}"/>
              </a:ext>
            </a:extLst>
          </p:cNvPr>
          <p:cNvSpPr txBox="1"/>
          <p:nvPr/>
        </p:nvSpPr>
        <p:spPr>
          <a:xfrm>
            <a:off x="833924" y="1309836"/>
            <a:ext cx="704039" cy="338554"/>
          </a:xfrm>
          <a:prstGeom prst="rect">
            <a:avLst/>
          </a:prstGeom>
          <a:noFill/>
        </p:spPr>
        <p:txBody>
          <a:bodyPr wrap="none" rtlCol="0">
            <a:spAutoFit/>
          </a:bodyPr>
          <a:lstStyle/>
          <a:p>
            <a:pPr algn="ctr"/>
            <a:r>
              <a:rPr lang="en-GB" sz="1600" spc="0" baseline="0" dirty="0">
                <a:ln w="1569" cap="flat">
                  <a:solidFill>
                    <a:srgbClr val="FFFFFF"/>
                  </a:solidFill>
                  <a:miter/>
                </a:ln>
                <a:solidFill>
                  <a:srgbClr val="FFFFFF"/>
                </a:solidFill>
                <a:latin typeface="Arial Rounded MT Bold" panose="020F0704030504030204" pitchFamily="34" charset="0"/>
                <a:sym typeface="United Curriculum"/>
                <a:rtl val="0"/>
              </a:rPr>
              <a:t>N 3-4</a:t>
            </a:r>
          </a:p>
        </p:txBody>
      </p:sp>
      <p:sp>
        <p:nvSpPr>
          <p:cNvPr id="69" name="TextBox 68">
            <a:extLst>
              <a:ext uri="{FF2B5EF4-FFF2-40B4-BE49-F238E27FC236}">
                <a16:creationId xmlns:a16="http://schemas.microsoft.com/office/drawing/2014/main" id="{98259B73-26C3-86C3-349C-73034D47D263}"/>
              </a:ext>
            </a:extLst>
          </p:cNvPr>
          <p:cNvSpPr txBox="1"/>
          <p:nvPr/>
        </p:nvSpPr>
        <p:spPr>
          <a:xfrm>
            <a:off x="1500350" y="5427009"/>
            <a:ext cx="635109" cy="584775"/>
          </a:xfrm>
          <a:prstGeom prst="rect">
            <a:avLst/>
          </a:prstGeom>
          <a:noFill/>
        </p:spPr>
        <p:txBody>
          <a:bodyPr wrap="none" rtlCol="0">
            <a:spAutoFit/>
          </a:bodyPr>
          <a:lstStyle/>
          <a:p>
            <a:pPr algn="ctr"/>
            <a:r>
              <a:rPr lang="en-GB" sz="1600" spc="0" baseline="0" dirty="0">
                <a:ln w="1569" cap="flat">
                  <a:solidFill>
                    <a:srgbClr val="FFFFFF"/>
                  </a:solidFill>
                  <a:miter/>
                </a:ln>
                <a:solidFill>
                  <a:srgbClr val="FFFFFF"/>
                </a:solidFill>
                <a:latin typeface="Arial Rounded MT Bold" panose="020F0704030504030204" pitchFamily="34" charset="0"/>
                <a:sym typeface="United Curriculum"/>
                <a:rtl val="0"/>
              </a:rPr>
              <a:t>Year</a:t>
            </a:r>
          </a:p>
          <a:p>
            <a:pPr algn="ctr"/>
            <a:r>
              <a:rPr lang="en-GB" sz="1600" spc="0" baseline="0" dirty="0">
                <a:ln w="1569" cap="flat">
                  <a:solidFill>
                    <a:srgbClr val="FFFFFF"/>
                  </a:solidFill>
                  <a:miter/>
                </a:ln>
                <a:solidFill>
                  <a:srgbClr val="FFFFFF"/>
                </a:solidFill>
                <a:latin typeface="Arial Rounded MT Bold" panose="020F0704030504030204" pitchFamily="34" charset="0"/>
                <a:sym typeface="United Curriculum"/>
                <a:rtl val="0"/>
              </a:rPr>
              <a:t>1</a:t>
            </a:r>
          </a:p>
        </p:txBody>
      </p:sp>
      <p:sp>
        <p:nvSpPr>
          <p:cNvPr id="89" name="TextBox 88">
            <a:extLst>
              <a:ext uri="{FF2B5EF4-FFF2-40B4-BE49-F238E27FC236}">
                <a16:creationId xmlns:a16="http://schemas.microsoft.com/office/drawing/2014/main" id="{1550B725-3912-7262-289B-882EF90B3FD5}"/>
              </a:ext>
            </a:extLst>
          </p:cNvPr>
          <p:cNvSpPr txBox="1"/>
          <p:nvPr/>
        </p:nvSpPr>
        <p:spPr>
          <a:xfrm>
            <a:off x="5274821" y="1493107"/>
            <a:ext cx="635110" cy="584775"/>
          </a:xfrm>
          <a:prstGeom prst="rect">
            <a:avLst/>
          </a:prstGeom>
          <a:noFill/>
        </p:spPr>
        <p:txBody>
          <a:bodyPr wrap="none" rtlCol="0">
            <a:spAutoFit/>
          </a:bodyPr>
          <a:lstStyle/>
          <a:p>
            <a:pPr algn="ctr"/>
            <a:r>
              <a:rPr lang="en-GB" sz="1600" spc="0" baseline="0" dirty="0">
                <a:ln w="1569" cap="flat">
                  <a:solidFill>
                    <a:srgbClr val="FFFFFF"/>
                  </a:solidFill>
                  <a:miter/>
                </a:ln>
                <a:solidFill>
                  <a:srgbClr val="FFFFFF"/>
                </a:solidFill>
                <a:latin typeface="Arial Rounded MT Bold" panose="020F0704030504030204" pitchFamily="34" charset="0"/>
                <a:sym typeface="United Curriculum"/>
                <a:rtl val="0"/>
              </a:rPr>
              <a:t>Year</a:t>
            </a:r>
          </a:p>
          <a:p>
            <a:pPr algn="ctr"/>
            <a:r>
              <a:rPr lang="en-GB" sz="1600" spc="0" baseline="0" dirty="0">
                <a:ln w="1569" cap="flat">
                  <a:solidFill>
                    <a:srgbClr val="FFFFFF"/>
                  </a:solidFill>
                  <a:miter/>
                </a:ln>
                <a:solidFill>
                  <a:srgbClr val="FFFFFF"/>
                </a:solidFill>
                <a:latin typeface="Arial Rounded MT Bold" panose="020F0704030504030204" pitchFamily="34" charset="0"/>
                <a:sym typeface="United Curriculum"/>
                <a:rtl val="0"/>
              </a:rPr>
              <a:t>4</a:t>
            </a:r>
          </a:p>
        </p:txBody>
      </p:sp>
      <p:sp>
        <p:nvSpPr>
          <p:cNvPr id="96" name="TextBox 95">
            <a:extLst>
              <a:ext uri="{FF2B5EF4-FFF2-40B4-BE49-F238E27FC236}">
                <a16:creationId xmlns:a16="http://schemas.microsoft.com/office/drawing/2014/main" id="{88226996-3B22-28B3-E1F2-380E176EA805}"/>
              </a:ext>
            </a:extLst>
          </p:cNvPr>
          <p:cNvSpPr txBox="1"/>
          <p:nvPr/>
        </p:nvSpPr>
        <p:spPr>
          <a:xfrm>
            <a:off x="6536943" y="5417648"/>
            <a:ext cx="635110" cy="584775"/>
          </a:xfrm>
          <a:prstGeom prst="rect">
            <a:avLst/>
          </a:prstGeom>
          <a:noFill/>
        </p:spPr>
        <p:txBody>
          <a:bodyPr wrap="none" rtlCol="0">
            <a:spAutoFit/>
          </a:bodyPr>
          <a:lstStyle/>
          <a:p>
            <a:pPr algn="ctr"/>
            <a:r>
              <a:rPr lang="en-GB" sz="1600" dirty="0">
                <a:ln w="1569" cap="flat">
                  <a:solidFill>
                    <a:srgbClr val="FFFFFF"/>
                  </a:solidFill>
                  <a:miter/>
                </a:ln>
                <a:solidFill>
                  <a:srgbClr val="FFFFFF"/>
                </a:solidFill>
                <a:latin typeface="Arial Rounded MT Bold" panose="020F0704030504030204" pitchFamily="34" charset="0"/>
                <a:sym typeface="ABeeZee"/>
                <a:rtl val="0"/>
              </a:rPr>
              <a:t>Ye</a:t>
            </a:r>
            <a:r>
              <a:rPr lang="en-GB" sz="1600" spc="0" baseline="0" dirty="0">
                <a:ln w="1569" cap="flat">
                  <a:solidFill>
                    <a:srgbClr val="FFFFFF"/>
                  </a:solidFill>
                  <a:miter/>
                </a:ln>
                <a:solidFill>
                  <a:srgbClr val="FFFFFF"/>
                </a:solidFill>
                <a:latin typeface="Arial Rounded MT Bold" panose="020F0704030504030204" pitchFamily="34" charset="0"/>
                <a:sym typeface="ABeeZee"/>
                <a:rtl val="0"/>
              </a:rPr>
              <a:t>ar</a:t>
            </a:r>
          </a:p>
          <a:p>
            <a:pPr algn="ctr"/>
            <a:r>
              <a:rPr lang="en-GB" sz="1600" spc="0" baseline="0" dirty="0">
                <a:ln w="1569" cap="flat">
                  <a:solidFill>
                    <a:srgbClr val="FFFFFF"/>
                  </a:solidFill>
                  <a:miter/>
                </a:ln>
                <a:solidFill>
                  <a:srgbClr val="FFFFFF"/>
                </a:solidFill>
                <a:latin typeface="Arial Rounded MT Bold" panose="020F0704030504030204" pitchFamily="34" charset="0"/>
                <a:sym typeface="ABeeZee"/>
                <a:rtl val="0"/>
              </a:rPr>
              <a:t>5</a:t>
            </a:r>
          </a:p>
        </p:txBody>
      </p:sp>
      <p:sp>
        <p:nvSpPr>
          <p:cNvPr id="98" name="TextBox 97">
            <a:extLst>
              <a:ext uri="{FF2B5EF4-FFF2-40B4-BE49-F238E27FC236}">
                <a16:creationId xmlns:a16="http://schemas.microsoft.com/office/drawing/2014/main" id="{0F3B352B-366C-5488-F31C-4304B9A64A71}"/>
              </a:ext>
            </a:extLst>
          </p:cNvPr>
          <p:cNvSpPr txBox="1"/>
          <p:nvPr/>
        </p:nvSpPr>
        <p:spPr>
          <a:xfrm>
            <a:off x="8283209" y="5771148"/>
            <a:ext cx="884656" cy="461665"/>
          </a:xfrm>
          <a:prstGeom prst="rect">
            <a:avLst/>
          </a:prstGeom>
          <a:noFill/>
        </p:spPr>
        <p:txBody>
          <a:bodyPr wrap="square" rtlCol="0">
            <a:spAutoFit/>
          </a:bodyPr>
          <a:lstStyle/>
          <a:p>
            <a:pPr algn="ctr"/>
            <a:r>
              <a:rPr lang="en-GB" sz="1200" spc="0" baseline="0" dirty="0">
                <a:ln w="1569" cap="flat">
                  <a:solidFill>
                    <a:srgbClr val="FFFFFF"/>
                  </a:solidFill>
                  <a:miter/>
                </a:ln>
                <a:solidFill>
                  <a:srgbClr val="FFFFFF"/>
                </a:solidFill>
                <a:latin typeface="Arial Rounded MT Bold" panose="020F0704030504030204" pitchFamily="34" charset="0"/>
                <a:sym typeface="ABeeZee"/>
                <a:rtl val="0"/>
              </a:rPr>
              <a:t>Key Stage 3</a:t>
            </a:r>
          </a:p>
        </p:txBody>
      </p:sp>
      <p:pic>
        <p:nvPicPr>
          <p:cNvPr id="81" name="Picture 80">
            <a:extLst>
              <a:ext uri="{FF2B5EF4-FFF2-40B4-BE49-F238E27FC236}">
                <a16:creationId xmlns:a16="http://schemas.microsoft.com/office/drawing/2014/main" id="{B1CB9F86-4649-4C25-B8AF-78AD3AFF5E2D}"/>
              </a:ext>
            </a:extLst>
          </p:cNvPr>
          <p:cNvPicPr/>
          <p:nvPr/>
        </p:nvPicPr>
        <p:blipFill rotWithShape="1">
          <a:blip r:embed="rId2"/>
          <a:srcRect l="7807" t="7443" r="8178" b="10090"/>
          <a:stretch/>
        </p:blipFill>
        <p:spPr>
          <a:xfrm>
            <a:off x="8615082" y="12289"/>
            <a:ext cx="884656" cy="825513"/>
          </a:xfrm>
          <a:prstGeom prst="ellipse">
            <a:avLst/>
          </a:prstGeom>
          <a:ln>
            <a:noFill/>
          </a:ln>
          <a:effectLst>
            <a:softEdge rad="112500"/>
          </a:effectLst>
        </p:spPr>
      </p:pic>
      <p:sp>
        <p:nvSpPr>
          <p:cNvPr id="9" name="TextBox 8">
            <a:extLst>
              <a:ext uri="{FF2B5EF4-FFF2-40B4-BE49-F238E27FC236}">
                <a16:creationId xmlns:a16="http://schemas.microsoft.com/office/drawing/2014/main" id="{FB9D3874-4A95-4ED9-8DE0-70BFFEC28415}"/>
              </a:ext>
            </a:extLst>
          </p:cNvPr>
          <p:cNvSpPr txBox="1"/>
          <p:nvPr/>
        </p:nvSpPr>
        <p:spPr>
          <a:xfrm>
            <a:off x="6108899" y="4394600"/>
            <a:ext cx="2108226" cy="2308324"/>
          </a:xfrm>
          <a:prstGeom prst="rect">
            <a:avLst/>
          </a:prstGeom>
          <a:noFill/>
        </p:spPr>
        <p:txBody>
          <a:bodyPr wrap="square" rtlCol="0">
            <a:spAutoFit/>
          </a:bodyPr>
          <a:lstStyle/>
          <a:p>
            <a:endParaRPr lang="en-GB" dirty="0"/>
          </a:p>
        </p:txBody>
      </p:sp>
      <p:sp>
        <p:nvSpPr>
          <p:cNvPr id="5" name="TextBox 4">
            <a:extLst>
              <a:ext uri="{FF2B5EF4-FFF2-40B4-BE49-F238E27FC236}">
                <a16:creationId xmlns:a16="http://schemas.microsoft.com/office/drawing/2014/main" id="{DC491752-CD37-4B1F-AC03-62AD326E4C72}"/>
              </a:ext>
            </a:extLst>
          </p:cNvPr>
          <p:cNvSpPr txBox="1"/>
          <p:nvPr/>
        </p:nvSpPr>
        <p:spPr>
          <a:xfrm>
            <a:off x="1185943" y="294830"/>
            <a:ext cx="6552994" cy="461665"/>
          </a:xfrm>
          <a:prstGeom prst="rect">
            <a:avLst/>
          </a:prstGeom>
          <a:noFill/>
        </p:spPr>
        <p:txBody>
          <a:bodyPr wrap="square" rtlCol="0">
            <a:spAutoFit/>
          </a:bodyPr>
          <a:lstStyle/>
          <a:p>
            <a:pPr algn="ctr"/>
            <a:r>
              <a:rPr lang="en-GB" sz="2400" dirty="0">
                <a:solidFill>
                  <a:srgbClr val="44375E"/>
                </a:solidFill>
              </a:rPr>
              <a:t>Key Stage 1 – Year 2</a:t>
            </a:r>
          </a:p>
        </p:txBody>
      </p:sp>
      <p:graphicFrame>
        <p:nvGraphicFramePr>
          <p:cNvPr id="8" name="Table 7">
            <a:extLst>
              <a:ext uri="{FF2B5EF4-FFF2-40B4-BE49-F238E27FC236}">
                <a16:creationId xmlns:a16="http://schemas.microsoft.com/office/drawing/2014/main" id="{AF2EB28A-353A-40D3-9B0A-A3D21D66254B}"/>
              </a:ext>
            </a:extLst>
          </p:cNvPr>
          <p:cNvGraphicFramePr>
            <a:graphicFrameLocks noGrp="1"/>
          </p:cNvGraphicFramePr>
          <p:nvPr>
            <p:extLst>
              <p:ext uri="{D42A27DB-BD31-4B8C-83A1-F6EECF244321}">
                <p14:modId xmlns:p14="http://schemas.microsoft.com/office/powerpoint/2010/main" val="1623906129"/>
              </p:ext>
            </p:extLst>
          </p:nvPr>
        </p:nvGraphicFramePr>
        <p:xfrm>
          <a:off x="287188" y="1031771"/>
          <a:ext cx="9333249" cy="5201042"/>
        </p:xfrm>
        <a:graphic>
          <a:graphicData uri="http://schemas.openxmlformats.org/drawingml/2006/table">
            <a:tbl>
              <a:tblPr firstRow="1" bandRow="1">
                <a:tableStyleId>{8A107856-5554-42FB-B03E-39F5DBC370BA}</a:tableStyleId>
              </a:tblPr>
              <a:tblGrid>
                <a:gridCol w="655414">
                  <a:extLst>
                    <a:ext uri="{9D8B030D-6E8A-4147-A177-3AD203B41FA5}">
                      <a16:colId xmlns:a16="http://schemas.microsoft.com/office/drawing/2014/main" val="3993469012"/>
                    </a:ext>
                  </a:extLst>
                </a:gridCol>
                <a:gridCol w="1217736">
                  <a:extLst>
                    <a:ext uri="{9D8B030D-6E8A-4147-A177-3AD203B41FA5}">
                      <a16:colId xmlns:a16="http://schemas.microsoft.com/office/drawing/2014/main" val="62550763"/>
                    </a:ext>
                  </a:extLst>
                </a:gridCol>
                <a:gridCol w="1009483">
                  <a:extLst>
                    <a:ext uri="{9D8B030D-6E8A-4147-A177-3AD203B41FA5}">
                      <a16:colId xmlns:a16="http://schemas.microsoft.com/office/drawing/2014/main" val="1504996340"/>
                    </a:ext>
                  </a:extLst>
                </a:gridCol>
                <a:gridCol w="4583966">
                  <a:extLst>
                    <a:ext uri="{9D8B030D-6E8A-4147-A177-3AD203B41FA5}">
                      <a16:colId xmlns:a16="http://schemas.microsoft.com/office/drawing/2014/main" val="1503854659"/>
                    </a:ext>
                  </a:extLst>
                </a:gridCol>
                <a:gridCol w="1866650">
                  <a:extLst>
                    <a:ext uri="{9D8B030D-6E8A-4147-A177-3AD203B41FA5}">
                      <a16:colId xmlns:a16="http://schemas.microsoft.com/office/drawing/2014/main" val="799716772"/>
                    </a:ext>
                  </a:extLst>
                </a:gridCol>
              </a:tblGrid>
              <a:tr h="756015">
                <a:tc>
                  <a:txBody>
                    <a:bodyPr/>
                    <a:lstStyle/>
                    <a:p>
                      <a:pPr algn="ctr">
                        <a:lnSpc>
                          <a:spcPct val="107000"/>
                        </a:lnSpc>
                        <a:spcAft>
                          <a:spcPts val="0"/>
                        </a:spcAft>
                      </a:pPr>
                      <a:r>
                        <a:rPr lang="en-GB" sz="1000" b="1" dirty="0">
                          <a:effectLst/>
                          <a:latin typeface="+mj-lt"/>
                          <a:ea typeface="Calibri" panose="020F0502020204030204" pitchFamily="34" charset="0"/>
                          <a:cs typeface="Times New Roman" panose="02020603050405020304" pitchFamily="18" charset="0"/>
                        </a:rPr>
                        <a:t>Term</a:t>
                      </a:r>
                      <a:endParaRPr lang="en-GB" sz="1100" dirty="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1000" b="1" dirty="0">
                          <a:effectLst/>
                          <a:latin typeface="+mj-lt"/>
                          <a:ea typeface="Calibri" panose="020F0502020204030204" pitchFamily="34" charset="0"/>
                          <a:cs typeface="Times New Roman" panose="02020603050405020304" pitchFamily="18" charset="0"/>
                        </a:rPr>
                        <a:t>NC objectives</a:t>
                      </a:r>
                      <a:endParaRPr lang="en-GB" sz="1100" dirty="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1000" b="1" dirty="0">
                          <a:effectLst/>
                          <a:latin typeface="+mj-lt"/>
                          <a:ea typeface="Calibri" panose="020F0502020204030204" pitchFamily="34" charset="0"/>
                          <a:cs typeface="Times New Roman" panose="02020603050405020304" pitchFamily="18" charset="0"/>
                        </a:rPr>
                        <a:t>The Big Idea</a:t>
                      </a:r>
                      <a:endParaRPr lang="en-GB" sz="1100" dirty="0">
                        <a:effectLst/>
                        <a:latin typeface="+mj-lt"/>
                        <a:ea typeface="Calibri" panose="020F0502020204030204" pitchFamily="34" charset="0"/>
                        <a:cs typeface="Times New Roman" panose="02020603050405020304" pitchFamily="18" charset="0"/>
                      </a:endParaRPr>
                    </a:p>
                    <a:p>
                      <a:pPr algn="ctr">
                        <a:lnSpc>
                          <a:spcPct val="107000"/>
                        </a:lnSpc>
                        <a:spcAft>
                          <a:spcPts val="0"/>
                        </a:spcAft>
                      </a:pPr>
                      <a:r>
                        <a:rPr lang="en-GB" sz="1000" b="1" dirty="0">
                          <a:effectLst/>
                          <a:latin typeface="+mj-lt"/>
                          <a:ea typeface="Calibri" panose="020F0502020204030204" pitchFamily="34" charset="0"/>
                          <a:cs typeface="Times New Roman" panose="02020603050405020304" pitchFamily="18" charset="0"/>
                        </a:rPr>
                        <a:t> </a:t>
                      </a:r>
                      <a:endParaRPr lang="en-GB" sz="1100" dirty="0">
                        <a:effectLst/>
                        <a:latin typeface="+mj-lt"/>
                        <a:ea typeface="Calibri" panose="020F0502020204030204" pitchFamily="34" charset="0"/>
                        <a:cs typeface="Times New Roman" panose="02020603050405020304" pitchFamily="18" charset="0"/>
                      </a:endParaRPr>
                    </a:p>
                    <a:p>
                      <a:pPr algn="ctr">
                        <a:lnSpc>
                          <a:spcPct val="107000"/>
                        </a:lnSpc>
                        <a:spcAft>
                          <a:spcPts val="0"/>
                        </a:spcAft>
                      </a:pPr>
                      <a:r>
                        <a:rPr lang="en-GB" sz="1000" b="1" dirty="0">
                          <a:effectLst/>
                          <a:latin typeface="+mj-lt"/>
                          <a:ea typeface="Calibri" panose="020F0502020204030204" pitchFamily="34" charset="0"/>
                          <a:cs typeface="Times New Roman" panose="02020603050405020304" pitchFamily="18" charset="0"/>
                        </a:rPr>
                        <a:t>Substantive Concepts</a:t>
                      </a:r>
                      <a:endParaRPr lang="en-GB" sz="1100" dirty="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1000" b="1" dirty="0">
                          <a:effectLst/>
                          <a:latin typeface="+mj-lt"/>
                          <a:ea typeface="Calibri" panose="020F0502020204030204" pitchFamily="34" charset="0"/>
                          <a:cs typeface="Times New Roman" panose="02020603050405020304" pitchFamily="18" charset="0"/>
                        </a:rPr>
                        <a:t>How will I think and act like a Historian</a:t>
                      </a:r>
                      <a:endParaRPr lang="en-GB" sz="1100" dirty="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1000" b="1" dirty="0">
                          <a:effectLst/>
                          <a:latin typeface="+mj-lt"/>
                          <a:ea typeface="Calibri" panose="020F0502020204030204" pitchFamily="34" charset="0"/>
                          <a:cs typeface="Times New Roman" panose="02020603050405020304" pitchFamily="18" charset="0"/>
                        </a:rPr>
                        <a:t>Pupil Outcomes</a:t>
                      </a:r>
                      <a:endParaRPr lang="en-GB" sz="1100" dirty="0">
                        <a:effectLst/>
                        <a:latin typeface="+mj-lt"/>
                        <a:ea typeface="Calibri" panose="020F0502020204030204" pitchFamily="34" charset="0"/>
                        <a:cs typeface="Times New Roman" panose="02020603050405020304" pitchFamily="18" charset="0"/>
                      </a:endParaRPr>
                    </a:p>
                    <a:p>
                      <a:pPr algn="ctr">
                        <a:lnSpc>
                          <a:spcPct val="107000"/>
                        </a:lnSpc>
                        <a:spcAft>
                          <a:spcPts val="0"/>
                        </a:spcAft>
                      </a:pPr>
                      <a:r>
                        <a:rPr lang="en-GB" sz="1000" b="1" dirty="0">
                          <a:effectLst/>
                          <a:latin typeface="+mj-lt"/>
                          <a:ea typeface="Calibri" panose="020F0502020204030204" pitchFamily="34" charset="0"/>
                          <a:cs typeface="Times New Roman" panose="02020603050405020304" pitchFamily="18" charset="0"/>
                        </a:rPr>
                        <a:t>Historical knowledge and understanding</a:t>
                      </a:r>
                      <a:endParaRPr lang="en-GB" sz="1100" dirty="0">
                        <a:effectLst/>
                        <a:latin typeface="+mj-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61393765"/>
                  </a:ext>
                </a:extLst>
              </a:tr>
              <a:tr h="2911370">
                <a:tc>
                  <a:txBody>
                    <a:bodyPr/>
                    <a:lstStyle/>
                    <a:p>
                      <a:pPr>
                        <a:lnSpc>
                          <a:spcPct val="107000"/>
                        </a:lnSpc>
                        <a:spcAft>
                          <a:spcPts val="0"/>
                        </a:spcAft>
                      </a:pPr>
                      <a:r>
                        <a:rPr lang="en-GB" sz="1000" b="1" dirty="0">
                          <a:effectLst/>
                          <a:latin typeface="+mn-lt"/>
                          <a:ea typeface="Calibri" panose="020F0502020204030204" pitchFamily="34" charset="0"/>
                          <a:cs typeface="Calibri" panose="020F0502020204030204" pitchFamily="34" charset="0"/>
                        </a:rPr>
                        <a:t>Year 2 Spring Term</a:t>
                      </a:r>
                      <a:endParaRPr lang="en-GB" sz="1000" dirty="0">
                        <a:effectLst/>
                        <a:latin typeface="+mn-lt"/>
                        <a:ea typeface="Calibri" panose="020F0502020204030204" pitchFamily="34" charset="0"/>
                        <a:cs typeface="Times New Roman" panose="02020603050405020304" pitchFamily="18" charset="0"/>
                      </a:endParaRPr>
                    </a:p>
                    <a:p>
                      <a:pPr>
                        <a:lnSpc>
                          <a:spcPct val="107000"/>
                        </a:lnSpc>
                        <a:spcAft>
                          <a:spcPts val="0"/>
                        </a:spcAft>
                      </a:pPr>
                      <a:r>
                        <a:rPr lang="en-GB" sz="1000" b="1" dirty="0">
                          <a:effectLst/>
                          <a:latin typeface="+mn-lt"/>
                          <a:ea typeface="Calibri" panose="020F0502020204030204" pitchFamily="34" charset="0"/>
                          <a:cs typeface="Calibri" panose="020F0502020204030204" pitchFamily="34" charset="0"/>
                        </a:rPr>
                        <a:t> </a:t>
                      </a:r>
                      <a:endParaRPr lang="en-GB" sz="1000" dirty="0">
                        <a:effectLst/>
                        <a:latin typeface="+mn-lt"/>
                        <a:ea typeface="Calibri" panose="020F0502020204030204" pitchFamily="34" charset="0"/>
                        <a:cs typeface="Times New Roman" panose="02020603050405020304" pitchFamily="18" charset="0"/>
                      </a:endParaRPr>
                    </a:p>
                    <a:p>
                      <a:pPr>
                        <a:lnSpc>
                          <a:spcPct val="107000"/>
                        </a:lnSpc>
                        <a:spcAft>
                          <a:spcPts val="0"/>
                        </a:spcAft>
                      </a:pPr>
                      <a:r>
                        <a:rPr lang="en-GB" sz="1000" b="1" dirty="0">
                          <a:effectLst/>
                          <a:latin typeface="+mn-lt"/>
                          <a:ea typeface="Calibri" panose="020F0502020204030204" pitchFamily="34" charset="0"/>
                          <a:cs typeface="Calibri" panose="020F0502020204030204" pitchFamily="34" charset="0"/>
                        </a:rPr>
                        <a:t> </a:t>
                      </a:r>
                      <a:endParaRPr lang="en-GB" sz="1000" dirty="0">
                        <a:effectLst/>
                        <a:latin typeface="+mn-lt"/>
                        <a:ea typeface="Calibri" panose="020F0502020204030204" pitchFamily="34" charset="0"/>
                        <a:cs typeface="Times New Roman" panose="02020603050405020304" pitchFamily="18" charset="0"/>
                      </a:endParaRPr>
                    </a:p>
                    <a:p>
                      <a:pPr>
                        <a:lnSpc>
                          <a:spcPct val="107000"/>
                        </a:lnSpc>
                        <a:spcAft>
                          <a:spcPts val="0"/>
                        </a:spcAft>
                      </a:pPr>
                      <a:r>
                        <a:rPr lang="en-GB" sz="1000" dirty="0">
                          <a:effectLst/>
                          <a:latin typeface="+mn-lt"/>
                          <a:ea typeface="Calibri" panose="020F0502020204030204" pitchFamily="34" charset="0"/>
                          <a:cs typeface="Calibri" panose="020F0502020204030204" pitchFamily="34" charset="0"/>
                        </a:rPr>
                        <a:t> </a:t>
                      </a:r>
                      <a:endParaRPr lang="en-GB" sz="10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GB" sz="1000" kern="1200" dirty="0">
                          <a:solidFill>
                            <a:schemeClr val="dk1"/>
                          </a:solidFill>
                          <a:effectLst/>
                          <a:latin typeface="+mn-lt"/>
                          <a:ea typeface="+mn-ea"/>
                          <a:cs typeface="+mn-cs"/>
                        </a:rPr>
                        <a:t>significant historical events, people and places in their own locality.</a:t>
                      </a:r>
                      <a:endParaRPr lang="en-GB" sz="1000" dirty="0">
                        <a:effectLst/>
                        <a:latin typeface="+mn-lt"/>
                        <a:ea typeface="Calibri" panose="020F0502020204030204" pitchFamily="34" charset="0"/>
                        <a:cs typeface="Times New Roman" panose="02020603050405020304" pitchFamily="18" charset="0"/>
                      </a:endParaRPr>
                    </a:p>
                    <a:p>
                      <a:pPr>
                        <a:lnSpc>
                          <a:spcPct val="107000"/>
                        </a:lnSpc>
                        <a:spcAft>
                          <a:spcPts val="0"/>
                        </a:spcAft>
                      </a:pPr>
                      <a:endParaRPr lang="en-GB" sz="10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000" dirty="0">
                          <a:effectLst/>
                          <a:latin typeface="+mn-lt"/>
                          <a:ea typeface="Calibri" panose="020F0502020204030204" pitchFamily="34" charset="0"/>
                          <a:cs typeface="Times New Roman" panose="02020603050405020304" pitchFamily="18" charset="0"/>
                        </a:rPr>
                        <a:t>History of the Black Country through time.</a:t>
                      </a:r>
                    </a:p>
                    <a:p>
                      <a:pPr>
                        <a:lnSpc>
                          <a:spcPct val="107000"/>
                        </a:lnSpc>
                        <a:spcAft>
                          <a:spcPts val="0"/>
                        </a:spcAft>
                      </a:pPr>
                      <a:endParaRPr lang="en-GB" sz="1000" dirty="0">
                        <a:effectLst/>
                        <a:latin typeface="+mn-lt"/>
                        <a:ea typeface="Calibri" panose="020F0502020204030204" pitchFamily="34" charset="0"/>
                        <a:cs typeface="Times New Roman" panose="02020603050405020304" pitchFamily="18" charset="0"/>
                      </a:endParaRPr>
                    </a:p>
                    <a:p>
                      <a:pPr>
                        <a:lnSpc>
                          <a:spcPct val="107000"/>
                        </a:lnSpc>
                        <a:spcAft>
                          <a:spcPts val="0"/>
                        </a:spcAft>
                      </a:pPr>
                      <a:r>
                        <a:rPr lang="en-GB" sz="1000" b="1" dirty="0">
                          <a:effectLst/>
                          <a:latin typeface="+mn-lt"/>
                          <a:ea typeface="Calibri" panose="020F0502020204030204" pitchFamily="34" charset="0"/>
                          <a:cs typeface="Times New Roman" panose="02020603050405020304" pitchFamily="18" charset="0"/>
                        </a:rPr>
                        <a:t>Knowledge</a:t>
                      </a:r>
                    </a:p>
                    <a:p>
                      <a:pPr>
                        <a:lnSpc>
                          <a:spcPct val="107000"/>
                        </a:lnSpc>
                        <a:spcAft>
                          <a:spcPts val="0"/>
                        </a:spcAft>
                      </a:pPr>
                      <a:r>
                        <a:rPr lang="en-GB" sz="1000" b="1" dirty="0">
                          <a:effectLst/>
                          <a:latin typeface="+mn-lt"/>
                          <a:ea typeface="Calibri" panose="020F0502020204030204" pitchFamily="34" charset="0"/>
                          <a:cs typeface="Times New Roman" panose="02020603050405020304" pitchFamily="18" charset="0"/>
                        </a:rPr>
                        <a:t>Community</a:t>
                      </a:r>
                    </a:p>
                  </a:txBody>
                  <a:tcPr marL="68580" marR="68580" marT="0" marB="0"/>
                </a:tc>
                <a:tc>
                  <a:txBody>
                    <a:bodyPr/>
                    <a:lstStyle/>
                    <a:p>
                      <a:endParaRPr lang="en-GB" dirty="0"/>
                    </a:p>
                  </a:txBody>
                  <a:tcPr/>
                </a:tc>
                <a:tc>
                  <a:txBody>
                    <a:bodyPr/>
                    <a:lstStyle/>
                    <a:p>
                      <a:pPr marL="171450" lvl="0" indent="-171450">
                        <a:buFont typeface="Arial" panose="020B0604020202020204" pitchFamily="34" charset="0"/>
                        <a:buChar char="•"/>
                      </a:pPr>
                      <a:r>
                        <a:rPr lang="en-GB" sz="900" kern="1200" dirty="0">
                          <a:solidFill>
                            <a:schemeClr val="dk1"/>
                          </a:solidFill>
                          <a:effectLst/>
                          <a:latin typeface="+mn-lt"/>
                          <a:ea typeface="+mn-ea"/>
                          <a:cs typeface="+mn-cs"/>
                        </a:rPr>
                        <a:t>I can name the boroughs that make up the Black Country – Sandwell, Dudley, Wolverhampton and Walsall</a:t>
                      </a:r>
                    </a:p>
                    <a:p>
                      <a:pPr marL="171450" lvl="0" indent="-171450">
                        <a:buFont typeface="Arial" panose="020B0604020202020204" pitchFamily="34" charset="0"/>
                        <a:buChar char="•"/>
                      </a:pPr>
                      <a:r>
                        <a:rPr lang="en-GB" sz="900" kern="1200" dirty="0">
                          <a:solidFill>
                            <a:schemeClr val="dk1"/>
                          </a:solidFill>
                          <a:effectLst/>
                          <a:latin typeface="+mn-lt"/>
                          <a:ea typeface="+mn-ea"/>
                          <a:cs typeface="+mn-cs"/>
                        </a:rPr>
                        <a:t>I know that Dudley Castle was built in 1070, rich family lived in the castle and protected the local people</a:t>
                      </a:r>
                    </a:p>
                    <a:p>
                      <a:pPr marL="171450" lvl="0" indent="-171450">
                        <a:buFont typeface="Arial" panose="020B0604020202020204" pitchFamily="34" charset="0"/>
                        <a:buChar char="•"/>
                      </a:pPr>
                      <a:r>
                        <a:rPr lang="en-GB" sz="900" kern="1200" dirty="0">
                          <a:solidFill>
                            <a:schemeClr val="dk1"/>
                          </a:solidFill>
                          <a:effectLst/>
                          <a:latin typeface="+mn-lt"/>
                          <a:ea typeface="+mn-ea"/>
                          <a:cs typeface="+mn-cs"/>
                        </a:rPr>
                        <a:t>I now that over 1000 years ago people lived on farms</a:t>
                      </a:r>
                    </a:p>
                    <a:p>
                      <a:pPr marL="171450" lvl="0" indent="-171450">
                        <a:buFont typeface="Arial" panose="020B0604020202020204" pitchFamily="34" charset="0"/>
                        <a:buChar char="•"/>
                      </a:pPr>
                      <a:r>
                        <a:rPr lang="en-GB" sz="900" kern="1200" dirty="0">
                          <a:solidFill>
                            <a:schemeClr val="dk1"/>
                          </a:solidFill>
                          <a:effectLst/>
                          <a:latin typeface="+mn-lt"/>
                          <a:ea typeface="+mn-ea"/>
                          <a:cs typeface="+mn-cs"/>
                        </a:rPr>
                        <a:t>I know what the industrial revolution was and that it happened between 1750-1900</a:t>
                      </a:r>
                    </a:p>
                    <a:p>
                      <a:pPr marL="171450" lvl="0" indent="-171450">
                        <a:buFont typeface="Arial" panose="020B0604020202020204" pitchFamily="34" charset="0"/>
                        <a:buChar char="•"/>
                      </a:pPr>
                      <a:r>
                        <a:rPr lang="en-GB" sz="900" kern="1200" dirty="0">
                          <a:solidFill>
                            <a:schemeClr val="dk1"/>
                          </a:solidFill>
                          <a:effectLst/>
                          <a:latin typeface="+mn-lt"/>
                          <a:ea typeface="+mn-ea"/>
                          <a:cs typeface="+mn-cs"/>
                        </a:rPr>
                        <a:t>I know that Cradley Heath made chains and Stourbridge made glass</a:t>
                      </a:r>
                    </a:p>
                    <a:p>
                      <a:pPr marL="171450" lvl="0" indent="-171450">
                        <a:buFont typeface="Arial" panose="020B0604020202020204" pitchFamily="34" charset="0"/>
                        <a:buChar char="•"/>
                      </a:pPr>
                      <a:endParaRPr lang="en-GB" sz="900" kern="1200" dirty="0">
                        <a:solidFill>
                          <a:schemeClr val="dk1"/>
                        </a:solidFill>
                        <a:effectLst/>
                        <a:latin typeface="+mn-lt"/>
                        <a:ea typeface="+mn-ea"/>
                        <a:cs typeface="+mn-cs"/>
                      </a:endParaRPr>
                    </a:p>
                  </a:txBody>
                  <a:tcPr/>
                </a:tc>
                <a:extLst>
                  <a:ext uri="{0D108BD9-81ED-4DB2-BD59-A6C34878D82A}">
                    <a16:rowId xmlns:a16="http://schemas.microsoft.com/office/drawing/2014/main" val="956065142"/>
                  </a:ext>
                </a:extLst>
              </a:tr>
              <a:tr h="286073">
                <a:tc gridSpan="5">
                  <a:txBody>
                    <a:bodyPr/>
                    <a:lstStyle/>
                    <a:p>
                      <a:pPr algn="ctr"/>
                      <a:r>
                        <a:rPr lang="en-GB" sz="1100" b="1" kern="1200" dirty="0">
                          <a:solidFill>
                            <a:schemeClr val="dk1"/>
                          </a:solidFill>
                          <a:effectLst/>
                          <a:latin typeface="+mn-lt"/>
                          <a:ea typeface="+mn-ea"/>
                          <a:cs typeface="+mn-cs"/>
                        </a:rPr>
                        <a:t>Curriculum Narrative</a:t>
                      </a:r>
                      <a:r>
                        <a:rPr lang="en-GB" sz="1100" b="0" kern="1200" dirty="0">
                          <a:solidFill>
                            <a:schemeClr val="dk1"/>
                          </a:solidFill>
                          <a:effectLst/>
                          <a:latin typeface="+mn-lt"/>
                          <a:ea typeface="+mn-ea"/>
                          <a:cs typeface="+mn-cs"/>
                        </a:rPr>
                        <a:t> </a:t>
                      </a:r>
                      <a:r>
                        <a:rPr lang="en-GB" sz="1100" b="1" kern="1200" dirty="0">
                          <a:solidFill>
                            <a:schemeClr val="dk1"/>
                          </a:solidFill>
                          <a:effectLst/>
                          <a:latin typeface="+mn-lt"/>
                          <a:ea typeface="+mn-ea"/>
                          <a:cs typeface="+mn-cs"/>
                        </a:rPr>
                        <a:t>and Previous Learning</a:t>
                      </a:r>
                      <a:endParaRPr lang="en-GB" sz="1100" dirty="0"/>
                    </a:p>
                  </a:txBody>
                  <a:tcPr marL="68580" marR="68580" marT="0" marB="0" anchor="ctr"/>
                </a:tc>
                <a:tc hMerge="1">
                  <a:txBody>
                    <a:bodyPr/>
                    <a:lstStyle/>
                    <a:p>
                      <a:pPr>
                        <a:lnSpc>
                          <a:spcPct val="107000"/>
                        </a:lnSpc>
                        <a:spcAft>
                          <a:spcPts val="0"/>
                        </a:spcAft>
                      </a:pPr>
                      <a:endParaRPr lang="en-GB" sz="1100" dirty="0">
                        <a:effectLst/>
                        <a:latin typeface="+mn-lt"/>
                        <a:ea typeface="Calibri" panose="020F0502020204030204" pitchFamily="34" charset="0"/>
                        <a:cs typeface="Times New Roman" panose="02020603050405020304" pitchFamily="18" charset="0"/>
                      </a:endParaRPr>
                    </a:p>
                  </a:txBody>
                  <a:tcPr marL="68580" marR="68580" marT="0" marB="0"/>
                </a:tc>
                <a:tc hMerge="1">
                  <a:txBody>
                    <a:bodyPr/>
                    <a:lstStyle/>
                    <a:p>
                      <a:pPr>
                        <a:lnSpc>
                          <a:spcPct val="107000"/>
                        </a:lnSpc>
                        <a:spcAft>
                          <a:spcPts val="0"/>
                        </a:spcAft>
                      </a:pPr>
                      <a:endParaRPr lang="en-GB" sz="1100" dirty="0">
                        <a:effectLst/>
                        <a:latin typeface="+mn-lt"/>
                        <a:ea typeface="Calibri" panose="020F0502020204030204" pitchFamily="34" charset="0"/>
                        <a:cs typeface="Times New Roman" panose="02020603050405020304" pitchFamily="18" charset="0"/>
                      </a:endParaRPr>
                    </a:p>
                  </a:txBody>
                  <a:tcPr marL="68580" marR="68580" marT="0" marB="0"/>
                </a:tc>
                <a:tc hMerge="1">
                  <a:txBody>
                    <a:bodyPr/>
                    <a:lstStyle/>
                    <a:p>
                      <a:endParaRPr lang="en-GB" dirty="0"/>
                    </a:p>
                  </a:txBody>
                  <a:tcPr/>
                </a:tc>
                <a:tc hMerge="1">
                  <a:txBody>
                    <a:bodyPr/>
                    <a:lstStyle/>
                    <a:p>
                      <a:endParaRPr lang="en-GB" dirty="0"/>
                    </a:p>
                  </a:txBody>
                  <a:tcPr/>
                </a:tc>
                <a:extLst>
                  <a:ext uri="{0D108BD9-81ED-4DB2-BD59-A6C34878D82A}">
                    <a16:rowId xmlns:a16="http://schemas.microsoft.com/office/drawing/2014/main" val="3048601186"/>
                  </a:ext>
                </a:extLst>
              </a:tr>
              <a:tr h="1247584">
                <a:tc gridSpan="5">
                  <a:txBody>
                    <a:bodyPr/>
                    <a:lstStyle/>
                    <a:p>
                      <a:endParaRPr lang="en-GB" sz="900"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extLst>
                  <a:ext uri="{0D108BD9-81ED-4DB2-BD59-A6C34878D82A}">
                    <a16:rowId xmlns:a16="http://schemas.microsoft.com/office/drawing/2014/main" val="2184194118"/>
                  </a:ext>
                </a:extLst>
              </a:tr>
            </a:tbl>
          </a:graphicData>
        </a:graphic>
      </p:graphicFrame>
      <p:pic>
        <p:nvPicPr>
          <p:cNvPr id="2" name="Picture 1">
            <a:extLst>
              <a:ext uri="{FF2B5EF4-FFF2-40B4-BE49-F238E27FC236}">
                <a16:creationId xmlns:a16="http://schemas.microsoft.com/office/drawing/2014/main" id="{32538D9F-529C-4FC3-A916-4B4A893C0C3A}"/>
              </a:ext>
            </a:extLst>
          </p:cNvPr>
          <p:cNvPicPr>
            <a:picLocks noChangeAspect="1"/>
          </p:cNvPicPr>
          <p:nvPr/>
        </p:nvPicPr>
        <p:blipFill>
          <a:blip r:embed="rId3"/>
          <a:stretch>
            <a:fillRect/>
          </a:stretch>
        </p:blipFill>
        <p:spPr>
          <a:xfrm>
            <a:off x="445752" y="5132325"/>
            <a:ext cx="4810796" cy="885949"/>
          </a:xfrm>
          <a:prstGeom prst="rect">
            <a:avLst/>
          </a:prstGeom>
        </p:spPr>
      </p:pic>
      <p:pic>
        <p:nvPicPr>
          <p:cNvPr id="21" name="Picture 20">
            <a:extLst>
              <a:ext uri="{FF2B5EF4-FFF2-40B4-BE49-F238E27FC236}">
                <a16:creationId xmlns:a16="http://schemas.microsoft.com/office/drawing/2014/main" id="{217589BE-14BF-443A-86D3-61653C6E8406}"/>
              </a:ext>
            </a:extLst>
          </p:cNvPr>
          <p:cNvPicPr/>
          <p:nvPr/>
        </p:nvPicPr>
        <p:blipFill rotWithShape="1">
          <a:blip r:embed="rId4">
            <a:extLst>
              <a:ext uri="{28A0092B-C50C-407E-A947-70E740481C1C}">
                <a14:useLocalDpi xmlns:a14="http://schemas.microsoft.com/office/drawing/2010/main" val="0"/>
              </a:ext>
            </a:extLst>
          </a:blip>
          <a:srcRect l="52846" t="15609" r="5762" b="14485"/>
          <a:stretch/>
        </p:blipFill>
        <p:spPr>
          <a:xfrm>
            <a:off x="6985067" y="5495872"/>
            <a:ext cx="2464116" cy="461665"/>
          </a:xfrm>
          <a:prstGeom prst="rect">
            <a:avLst/>
          </a:prstGeom>
        </p:spPr>
      </p:pic>
      <p:pic>
        <p:nvPicPr>
          <p:cNvPr id="4" name="Picture 3">
            <a:extLst>
              <a:ext uri="{FF2B5EF4-FFF2-40B4-BE49-F238E27FC236}">
                <a16:creationId xmlns:a16="http://schemas.microsoft.com/office/drawing/2014/main" id="{3BC61C39-2739-41DE-9FFB-F83697AC5554}"/>
              </a:ext>
            </a:extLst>
          </p:cNvPr>
          <p:cNvPicPr>
            <a:picLocks noChangeAspect="1"/>
          </p:cNvPicPr>
          <p:nvPr/>
        </p:nvPicPr>
        <p:blipFill>
          <a:blip r:embed="rId5"/>
          <a:stretch>
            <a:fillRect/>
          </a:stretch>
        </p:blipFill>
        <p:spPr>
          <a:xfrm>
            <a:off x="3731967" y="1880978"/>
            <a:ext cx="3322885" cy="2513622"/>
          </a:xfrm>
          <a:prstGeom prst="rect">
            <a:avLst/>
          </a:prstGeom>
        </p:spPr>
      </p:pic>
    </p:spTree>
    <p:extLst>
      <p:ext uri="{BB962C8B-B14F-4D97-AF65-F5344CB8AC3E}">
        <p14:creationId xmlns:p14="http://schemas.microsoft.com/office/powerpoint/2010/main" val="4194986029"/>
      </p:ext>
    </p:extLst>
  </p:cSld>
  <p:clrMapOvr>
    <a:masterClrMapping/>
  </p:clrMapOvr>
</p:sld>
</file>

<file path=ppt/theme/theme1.xml><?xml version="1.0" encoding="utf-8"?>
<a:theme xmlns:a="http://schemas.openxmlformats.org/drawingml/2006/main" name="Custom Design">
  <a:themeElements>
    <a:clrScheme name="United Curriculum Palette">
      <a:dk1>
        <a:sysClr val="windowText" lastClr="000000"/>
      </a:dk1>
      <a:lt1>
        <a:srgbClr val="FFFFFF"/>
      </a:lt1>
      <a:dk2>
        <a:srgbClr val="808080"/>
      </a:dk2>
      <a:lt2>
        <a:srgbClr val="E6E6E6"/>
      </a:lt2>
      <a:accent1>
        <a:srgbClr val="FFFFEF"/>
      </a:accent1>
      <a:accent2>
        <a:srgbClr val="4E83BE"/>
      </a:accent2>
      <a:accent3>
        <a:srgbClr val="D17E3F"/>
      </a:accent3>
      <a:accent4>
        <a:srgbClr val="8262A6"/>
      </a:accent4>
      <a:accent5>
        <a:srgbClr val="C35993"/>
      </a:accent5>
      <a:accent6>
        <a:srgbClr val="D55D5D"/>
      </a:accent6>
      <a:hlink>
        <a:srgbClr val="3E9C64"/>
      </a:hlink>
      <a:folHlink>
        <a:srgbClr val="C2AD30"/>
      </a:folHlink>
    </a:clrScheme>
    <a:fontScheme name="Custom 1">
      <a:majorFont>
        <a:latin typeface="United Curriculum"/>
        <a:ea typeface=""/>
        <a:cs typeface=""/>
      </a:majorFont>
      <a:minorFont>
        <a:latin typeface="United Curriculum"/>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c9db3969-71b0-4bad-a133-52bb6e34547a">
      <UserInfo>
        <DisplayName>Mark Stephenson</DisplayName>
        <AccountId>31</AccountId>
        <AccountType/>
      </UserInfo>
      <UserInfo>
        <DisplayName>Jessica Quinn</DisplayName>
        <AccountId>345</AccountId>
        <AccountType/>
      </UserInfo>
      <UserInfo>
        <DisplayName>Jennie Murray</DisplayName>
        <AccountId>1246</AccountId>
        <AccountType/>
      </UserInfo>
      <UserInfo>
        <DisplayName>Charlie Cutler</DisplayName>
        <AccountId>30</AccountId>
        <AccountType/>
      </UserInfo>
    </SharedWithUsers>
    <TaxCatchAll xmlns="c9db3969-71b0-4bad-a133-52bb6e34547a" xsi:nil="true"/>
    <lcf76f155ced4ddcb4097134ff3c332f xmlns="b36dee24-68ef-45c4-a92c-1fee0fb616a1">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472B27ABF5B53B4C8A520BB72014BC20" ma:contentTypeVersion="18" ma:contentTypeDescription="Create a new document." ma:contentTypeScope="" ma:versionID="e9cd749f80850497ea2998148b3f97d4">
  <xsd:schema xmlns:xsd="http://www.w3.org/2001/XMLSchema" xmlns:xs="http://www.w3.org/2001/XMLSchema" xmlns:p="http://schemas.microsoft.com/office/2006/metadata/properties" xmlns:ns2="b36dee24-68ef-45c4-a92c-1fee0fb616a1" xmlns:ns3="c9db3969-71b0-4bad-a133-52bb6e34547a" targetNamespace="http://schemas.microsoft.com/office/2006/metadata/properties" ma:root="true" ma:fieldsID="9dda38a207d714d456b15e39731fc79e" ns2:_="" ns3:_="">
    <xsd:import namespace="b36dee24-68ef-45c4-a92c-1fee0fb616a1"/>
    <xsd:import namespace="c9db3969-71b0-4bad-a133-52bb6e34547a"/>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AutoKeyPoints" minOccurs="0"/>
                <xsd:element ref="ns2:MediaServiceKeyPoints" minOccurs="0"/>
                <xsd:element ref="ns2:MediaServiceLocation"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36dee24-68ef-45c4-a92c-1fee0fb616a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7a6e671c-0acf-4370-a239-7e2946f944d8"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9db3969-71b0-4bad-a133-52bb6e34547a"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be88cbd7-ce5b-4a57-bf33-1375b96da1a6}" ma:internalName="TaxCatchAll" ma:showField="CatchAllData" ma:web="c9db3969-71b0-4bad-a133-52bb6e34547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F20F8DA-C4FB-4450-BACC-F5A742E79B9F}">
  <ds:schemaRefs>
    <ds:schemaRef ds:uri="http://schemas.microsoft.com/office/2006/metadata/properties"/>
    <ds:schemaRef ds:uri="http://schemas.microsoft.com/office/infopath/2007/PartnerControls"/>
    <ds:schemaRef ds:uri="http://www.w3.org/XML/1998/namespace"/>
    <ds:schemaRef ds:uri="http://purl.org/dc/elements/1.1/"/>
    <ds:schemaRef ds:uri="fcc45fca-495b-42d3-adae-d98dfc69d100"/>
    <ds:schemaRef ds:uri="http://schemas.microsoft.com/office/2006/documentManagement/types"/>
    <ds:schemaRef ds:uri="http://purl.org/dc/terms/"/>
    <ds:schemaRef ds:uri="http://schemas.openxmlformats.org/package/2006/metadata/core-properties"/>
    <ds:schemaRef ds:uri="b6007648-e4c6-42fd-a70f-5914349d5e6b"/>
    <ds:schemaRef ds:uri="http://purl.org/dc/dcmitype/"/>
    <ds:schemaRef ds:uri="c9db3969-71b0-4bad-a133-52bb6e34547a"/>
    <ds:schemaRef ds:uri="b36dee24-68ef-45c4-a92c-1fee0fb616a1"/>
  </ds:schemaRefs>
</ds:datastoreItem>
</file>

<file path=customXml/itemProps2.xml><?xml version="1.0" encoding="utf-8"?>
<ds:datastoreItem xmlns:ds="http://schemas.openxmlformats.org/officeDocument/2006/customXml" ds:itemID="{F0F03BFD-C9ED-4439-AECA-1994B9C5FBB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36dee24-68ef-45c4-a92c-1fee0fb616a1"/>
    <ds:schemaRef ds:uri="c9db3969-71b0-4bad-a133-52bb6e34547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F2A31F0-0284-4FFD-850E-478562CD718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631</TotalTime>
  <Words>3624</Words>
  <Application>Microsoft Office PowerPoint</Application>
  <PresentationFormat>A4 Paper (210x297 mm)</PresentationFormat>
  <Paragraphs>683</Paragraphs>
  <Slides>20</Slides>
  <Notes>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Jessica Quinn</dc:creator>
  <cp:lastModifiedBy>Miss M Green</cp:lastModifiedBy>
  <cp:revision>47</cp:revision>
  <dcterms:created xsi:type="dcterms:W3CDTF">2021-04-22T13:12:58Z</dcterms:created>
  <dcterms:modified xsi:type="dcterms:W3CDTF">2025-06-03T06:51:02Z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0x010100472B27ABF5B53B4C8A520BB72014BC20</vt:lpwstr>
  </property>
  <property fmtid="{D5CDD505-2E9C-101B-9397-08002B2CF9AE}" pid="3" name="MediaServiceImageTags">
    <vt:lpwstr/>
  </property>
</Properties>
</file>